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346" r:id="rId2"/>
    <p:sldId id="347" r:id="rId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8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5DD0C5-0F85-4FC1-9C06-005E9B6E74A4}" type="datetimeFigureOut">
              <a:rPr lang="pt-BR" smtClean="0"/>
              <a:t>08/12/2021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8BE997-953A-4E9B-B996-1BEF24AE15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9026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2328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3756" y="1122363"/>
            <a:ext cx="9144489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3756" y="3602038"/>
            <a:ext cx="9144489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3FB3B78C-4BEF-4543-8A6E-991D010418BD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F6DDED-A9AC-489C-8437-873B0DE5365D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315667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7287E1D7-377B-44F6-BCFD-F57FC70ABD13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19A80-4094-4C6B-8732-D79C0510D2E7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644896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685408" y="609601"/>
            <a:ext cx="2590385" cy="5484813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912301" y="609601"/>
            <a:ext cx="7585568" cy="5484813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DC5C4765-C1E3-41E7-86D9-C4AFAC40E711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AC301E-FE99-43C3-8668-BB42F020C0D6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592719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B1A091F5-522D-4131-8306-0304C353EAA1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FE9DA3-CC6A-4122-9F7B-2BE11B1C9B63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525332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2206" y="1709739"/>
            <a:ext cx="10515869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2206" y="4589464"/>
            <a:ext cx="10515869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68A0071C-BD3E-47CA-A28E-E4C2C2171024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7B33BA-7EA1-42AA-A1F9-9DF1EC7B754C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716380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912300" y="1981201"/>
            <a:ext cx="5087000" cy="4113213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86840" y="1981201"/>
            <a:ext cx="5088953" cy="4113213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E138A5B7-E958-4187-B53E-AED2FD5494CF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150C10-CDB4-47A8-AA10-B13BFEC6FF37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686497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40020" y="365126"/>
            <a:ext cx="10515869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40019" y="1681163"/>
            <a:ext cx="515732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40019" y="2505075"/>
            <a:ext cx="515732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3164" y="1681163"/>
            <a:ext cx="518272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3164" y="2505075"/>
            <a:ext cx="5182724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xmlns="" id="{85089F9C-0410-41F6-8CB7-C4CA6EDDF94C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A06FE-D1E2-456C-9152-87CA45019161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263368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xmlns="" id="{11FA1BA6-5B01-4709-962A-638C13E13CFB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24761-069D-4AB4-A392-3A06173E1C9B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447284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xmlns="" id="{07B42626-01E4-4FC9-BCA4-73C350079650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CFAB6A-D3C0-46C0-A120-A2E61E215672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284045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40019" y="457200"/>
            <a:ext cx="393246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2724" y="987426"/>
            <a:ext cx="617316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40019" y="2057400"/>
            <a:ext cx="393246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56353BFC-4984-4AC9-B03E-4562A1119113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C47C89-9AAF-4850-B1D4-649BB8DBF8E5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987057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40019" y="457200"/>
            <a:ext cx="393246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2724" y="987426"/>
            <a:ext cx="617316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40019" y="2057400"/>
            <a:ext cx="393246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D4649408-D54C-4BAE-BAD1-64A813F6EDF6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B8815B-2CB2-4BE8-879E-382D2BC2BCD1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316798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>
            <a:extLst>
              <a:ext uri="{FF2B5EF4-FFF2-40B4-BE49-F238E27FC236}">
                <a16:creationId xmlns:a16="http://schemas.microsoft.com/office/drawing/2014/main" xmlns="" id="{FD7E7B36-B1F0-4292-99B2-3F528CCC6E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2301" y="609601"/>
            <a:ext cx="10363492" cy="1141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280" tIns="48960" rIns="98280" bIns="4896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pt-BR"/>
              <a:t>Clique para editar o formato do texto do título</a:t>
            </a: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xmlns="" id="{370F5375-AE81-43DC-AFB8-F31B86FC44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2301" y="1981201"/>
            <a:ext cx="10363492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280" tIns="48960" rIns="98280" bIns="4896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pt-BR"/>
              <a:t>Clique para editar o formato do texto da estrutura de tópicos</a:t>
            </a:r>
          </a:p>
          <a:p>
            <a:pPr lvl="1"/>
            <a:r>
              <a:rPr lang="en-GB" altLang="pt-BR"/>
              <a:t>2.º nível da estrutura de tópicos</a:t>
            </a:r>
          </a:p>
          <a:p>
            <a:pPr lvl="2"/>
            <a:r>
              <a:rPr lang="en-GB" altLang="pt-BR"/>
              <a:t>3.º nível da estrutura de tópicos</a:t>
            </a:r>
          </a:p>
          <a:p>
            <a:pPr lvl="3"/>
            <a:r>
              <a:rPr lang="en-GB" altLang="pt-BR"/>
              <a:t>4.º nível da estrutura de tópicos</a:t>
            </a:r>
          </a:p>
          <a:p>
            <a:pPr lvl="4"/>
            <a:r>
              <a:rPr lang="en-GB" altLang="pt-BR"/>
              <a:t>5.º nível da estrutura de tópicos</a:t>
            </a:r>
          </a:p>
          <a:p>
            <a:pPr lvl="4"/>
            <a:r>
              <a:rPr lang="en-GB" altLang="pt-BR"/>
              <a:t>6.º nível da estrutura de tópicos</a:t>
            </a:r>
          </a:p>
          <a:p>
            <a:pPr lvl="4"/>
            <a:r>
              <a:rPr lang="en-GB" altLang="pt-BR"/>
              <a:t>7.º nível da estrutura de tópicos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xmlns="" id="{35C7D46B-DAAA-4469-AFBE-41D8BC634328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 bwMode="auto">
          <a:xfrm>
            <a:off x="8738154" y="6248401"/>
            <a:ext cx="2537639" cy="4556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8280" tIns="48960" rIns="98280" bIns="4896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500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>
              <a:defRPr/>
            </a:pPr>
            <a:fld id="{18481339-4790-4CE2-B747-C08827385BA6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571623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700" kern="12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700">
          <a:solidFill>
            <a:srgbClr val="000000"/>
          </a:solidFill>
          <a:latin typeface="Times New Roman" panose="02020603050405020304" pitchFamily="18" charset="0"/>
          <a:ea typeface="Microsoft YaHei" panose="020B0503020204020204" pitchFamily="34" charset="-122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700">
          <a:solidFill>
            <a:srgbClr val="000000"/>
          </a:solidFill>
          <a:latin typeface="Times New Roman" panose="02020603050405020304" pitchFamily="18" charset="0"/>
          <a:ea typeface="Microsoft YaHei" panose="020B0503020204020204" pitchFamily="34" charset="-122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700">
          <a:solidFill>
            <a:srgbClr val="000000"/>
          </a:solidFill>
          <a:latin typeface="Times New Roman" panose="02020603050405020304" pitchFamily="18" charset="0"/>
          <a:ea typeface="Microsoft YaHei" panose="020B0503020204020204" pitchFamily="34" charset="-122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700">
          <a:solidFill>
            <a:srgbClr val="000000"/>
          </a:solidFill>
          <a:latin typeface="Times New Roman" panose="02020603050405020304" pitchFamily="18" charset="0"/>
          <a:ea typeface="Microsoft YaHei" panose="020B0503020204020204" pitchFamily="34" charset="-122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700">
          <a:solidFill>
            <a:srgbClr val="000000"/>
          </a:solidFill>
          <a:latin typeface="Times New Roman" panose="02020603050405020304" pitchFamily="18" charset="0"/>
          <a:ea typeface="Microsoft YaHei" panose="020B0503020204020204" pitchFamily="34" charset="-122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700">
          <a:solidFill>
            <a:srgbClr val="000000"/>
          </a:solidFill>
          <a:latin typeface="Times New Roman" panose="02020603050405020304" pitchFamily="18" charset="0"/>
          <a:ea typeface="Microsoft YaHei" panose="020B0503020204020204" pitchFamily="34" charset="-122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700">
          <a:solidFill>
            <a:srgbClr val="000000"/>
          </a:solidFill>
          <a:latin typeface="Times New Roman" panose="02020603050405020304" pitchFamily="18" charset="0"/>
          <a:ea typeface="Microsoft YaHei" panose="020B0503020204020204" pitchFamily="34" charset="-122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700">
          <a:solidFill>
            <a:srgbClr val="000000"/>
          </a:solidFill>
          <a:latin typeface="Times New Roman" panose="02020603050405020304" pitchFamily="18" charset="0"/>
          <a:ea typeface="Microsoft YaHei" panose="020B0503020204020204" pitchFamily="34" charset="-122"/>
        </a:defRPr>
      </a:lvl9pPr>
    </p:titleStyle>
    <p:bodyStyle>
      <a:lvl1pPr marL="342900" indent="-342900" algn="l" defTabSz="449263" rtl="0" eaLnBrk="0" fontAlgn="base" hangingPunct="0">
        <a:spcBef>
          <a:spcPts val="85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4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5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0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5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6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25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1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25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1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ço Reservado para Número de Slide 1">
            <a:extLst>
              <a:ext uri="{FF2B5EF4-FFF2-40B4-BE49-F238E27FC236}">
                <a16:creationId xmlns:a16="http://schemas.microsoft.com/office/drawing/2014/main" xmlns="" id="{989706F0-3AF6-430D-954F-37109CED13B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fld id="{A90185C9-C7BA-429D-9A63-42EE09BF303E}" type="slidenum">
              <a:rPr lang="pt-BR" altLang="pt-BR">
                <a:latin typeface="Times New Roman"/>
                <a:ea typeface="Microsoft YaHei" panose="020B0503020204020204" pitchFamily="34" charset="-122"/>
              </a:rPr>
              <a:pPr defTabSz="449263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pt-BR" altLang="pt-BR">
              <a:latin typeface="Times New Roman"/>
              <a:ea typeface="Microsoft YaHei" panose="020B0503020204020204" pitchFamily="34" charset="-122"/>
            </a:endParaRPr>
          </a:p>
        </p:txBody>
      </p:sp>
      <p:sp>
        <p:nvSpPr>
          <p:cNvPr id="146435" name="Text Box 1">
            <a:extLst>
              <a:ext uri="{FF2B5EF4-FFF2-40B4-BE49-F238E27FC236}">
                <a16:creationId xmlns:a16="http://schemas.microsoft.com/office/drawing/2014/main" xmlns="" id="{F41CBA01-5199-4BA0-B56D-17C90E66D0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3094" y="6248400"/>
            <a:ext cx="2063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8280" tIns="48960" rIns="98280" bIns="48960"/>
          <a:lstStyle>
            <a:lvl1pPr>
              <a:spcBef>
                <a:spcPts val="8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4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0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6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 defTabSz="449263" fontAlgn="base">
              <a:spcBef>
                <a:spcPct val="0"/>
              </a:spcBef>
              <a:spcAft>
                <a:spcPct val="0"/>
              </a:spcAft>
              <a:buClrTx/>
            </a:pPr>
            <a:fld id="{AA6F5232-6B8D-470C-822B-1A924A70C6B3}" type="slidenum">
              <a:rPr lang="pt-BR" altLang="pt-BR" sz="1500"/>
              <a:pPr algn="r" defTabSz="449263" fontAlgn="base">
                <a:spcBef>
                  <a:spcPct val="0"/>
                </a:spcBef>
                <a:spcAft>
                  <a:spcPct val="0"/>
                </a:spcAft>
                <a:buClrTx/>
              </a:pPr>
              <a:t>1</a:t>
            </a:fld>
            <a:endParaRPr lang="pt-BR" altLang="pt-BR" sz="1500"/>
          </a:p>
        </p:txBody>
      </p:sp>
      <p:sp>
        <p:nvSpPr>
          <p:cNvPr id="146436" name="Text Box 2">
            <a:extLst>
              <a:ext uri="{FF2B5EF4-FFF2-40B4-BE49-F238E27FC236}">
                <a16:creationId xmlns:a16="http://schemas.microsoft.com/office/drawing/2014/main" xmlns="" id="{F4A73B73-53C9-4BA6-89C2-9BD2F63976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3094" y="6248400"/>
            <a:ext cx="2063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8280" tIns="48960" rIns="98280" bIns="48960"/>
          <a:lstStyle>
            <a:lvl1pPr>
              <a:spcBef>
                <a:spcPts val="8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4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0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6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 defTabSz="449263" fontAlgn="base">
              <a:spcBef>
                <a:spcPct val="0"/>
              </a:spcBef>
              <a:spcAft>
                <a:spcPct val="0"/>
              </a:spcAft>
              <a:buClrTx/>
            </a:pPr>
            <a:fld id="{E5184416-1C7B-4BBD-8E69-45A6680B3FC4}" type="slidenum">
              <a:rPr lang="pt-BR" altLang="pt-BR" sz="1500"/>
              <a:pPr algn="r" defTabSz="449263" fontAlgn="base">
                <a:spcBef>
                  <a:spcPct val="0"/>
                </a:spcBef>
                <a:spcAft>
                  <a:spcPct val="0"/>
                </a:spcAft>
                <a:buClrTx/>
              </a:pPr>
              <a:t>1</a:t>
            </a:fld>
            <a:endParaRPr lang="pt-BR" altLang="pt-BR" sz="1500"/>
          </a:p>
        </p:txBody>
      </p:sp>
      <p:sp>
        <p:nvSpPr>
          <p:cNvPr id="146437" name="Text Box 3">
            <a:extLst>
              <a:ext uri="{FF2B5EF4-FFF2-40B4-BE49-F238E27FC236}">
                <a16:creationId xmlns:a16="http://schemas.microsoft.com/office/drawing/2014/main" xmlns="" id="{73AB9582-EEF0-4B45-9061-924DACDCEF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3094" y="6248400"/>
            <a:ext cx="2063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8280" tIns="48960" rIns="98280" bIns="48960"/>
          <a:lstStyle>
            <a:lvl1pPr>
              <a:spcBef>
                <a:spcPts val="8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4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0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6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 defTabSz="449263" fontAlgn="base">
              <a:spcBef>
                <a:spcPct val="0"/>
              </a:spcBef>
              <a:spcAft>
                <a:spcPct val="0"/>
              </a:spcAft>
              <a:buClrTx/>
            </a:pPr>
            <a:fld id="{F17A8D33-C6F0-470F-88E1-B7F4E1DEBEFF}" type="slidenum">
              <a:rPr lang="pt-BR" altLang="pt-BR" sz="1500"/>
              <a:pPr algn="r" defTabSz="449263" fontAlgn="base">
                <a:spcBef>
                  <a:spcPct val="0"/>
                </a:spcBef>
                <a:spcAft>
                  <a:spcPct val="0"/>
                </a:spcAft>
                <a:buClrTx/>
              </a:pPr>
              <a:t>1</a:t>
            </a:fld>
            <a:endParaRPr lang="pt-BR" altLang="pt-BR" sz="1500"/>
          </a:p>
        </p:txBody>
      </p:sp>
      <p:sp>
        <p:nvSpPr>
          <p:cNvPr id="146438" name="Text Box 4">
            <a:extLst>
              <a:ext uri="{FF2B5EF4-FFF2-40B4-BE49-F238E27FC236}">
                <a16:creationId xmlns:a16="http://schemas.microsoft.com/office/drawing/2014/main" xmlns="" id="{EFB284E9-CB9E-47B5-AF8D-2A95A18E5F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3094" y="6248400"/>
            <a:ext cx="2063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8280" tIns="48960" rIns="98280" bIns="48960"/>
          <a:lstStyle>
            <a:lvl1pPr>
              <a:spcBef>
                <a:spcPts val="8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4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0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6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 defTabSz="449263" fontAlgn="base">
              <a:spcBef>
                <a:spcPct val="0"/>
              </a:spcBef>
              <a:spcAft>
                <a:spcPct val="0"/>
              </a:spcAft>
              <a:buClrTx/>
            </a:pPr>
            <a:fld id="{9247DBD1-934D-44F3-A5C4-2E4B873298B7}" type="slidenum">
              <a:rPr lang="pt-BR" altLang="pt-BR" sz="1500"/>
              <a:pPr algn="r" defTabSz="449263" fontAlgn="base">
                <a:spcBef>
                  <a:spcPct val="0"/>
                </a:spcBef>
                <a:spcAft>
                  <a:spcPct val="0"/>
                </a:spcAft>
                <a:buClrTx/>
              </a:pPr>
              <a:t>1</a:t>
            </a:fld>
            <a:endParaRPr lang="pt-BR" altLang="pt-BR" sz="1500"/>
          </a:p>
        </p:txBody>
      </p:sp>
      <p:sp>
        <p:nvSpPr>
          <p:cNvPr id="146439" name="Text Box 5">
            <a:extLst>
              <a:ext uri="{FF2B5EF4-FFF2-40B4-BE49-F238E27FC236}">
                <a16:creationId xmlns:a16="http://schemas.microsoft.com/office/drawing/2014/main" xmlns="" id="{E053855C-25C2-422F-B394-997B278601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3094" y="6248400"/>
            <a:ext cx="2063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8280" tIns="48960" rIns="98280" bIns="48960"/>
          <a:lstStyle>
            <a:lvl1pPr>
              <a:spcBef>
                <a:spcPts val="8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4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0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6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 defTabSz="449263" fontAlgn="base">
              <a:spcBef>
                <a:spcPct val="0"/>
              </a:spcBef>
              <a:spcAft>
                <a:spcPct val="0"/>
              </a:spcAft>
              <a:buClrTx/>
            </a:pPr>
            <a:fld id="{0C93A9BE-9CE0-4087-91FD-75AE8E42924F}" type="slidenum">
              <a:rPr lang="pt-BR" altLang="pt-BR" sz="1500"/>
              <a:pPr algn="r" defTabSz="449263" fontAlgn="base">
                <a:spcBef>
                  <a:spcPct val="0"/>
                </a:spcBef>
                <a:spcAft>
                  <a:spcPct val="0"/>
                </a:spcAft>
                <a:buClrTx/>
              </a:pPr>
              <a:t>1</a:t>
            </a:fld>
            <a:endParaRPr lang="pt-BR" altLang="pt-BR" sz="1500"/>
          </a:p>
        </p:txBody>
      </p:sp>
      <p:sp>
        <p:nvSpPr>
          <p:cNvPr id="146440" name="Text Box 6">
            <a:extLst>
              <a:ext uri="{FF2B5EF4-FFF2-40B4-BE49-F238E27FC236}">
                <a16:creationId xmlns:a16="http://schemas.microsoft.com/office/drawing/2014/main" xmlns="" id="{B24C9B24-FCCD-44B7-A8F0-4A2C8D4A75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3094" y="6248400"/>
            <a:ext cx="2063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8280" tIns="48960" rIns="98280" bIns="48960"/>
          <a:lstStyle>
            <a:lvl1pPr>
              <a:spcBef>
                <a:spcPts val="8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4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0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6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 defTabSz="449263" fontAlgn="base">
              <a:spcBef>
                <a:spcPct val="0"/>
              </a:spcBef>
              <a:spcAft>
                <a:spcPct val="0"/>
              </a:spcAft>
              <a:buClrTx/>
            </a:pPr>
            <a:fld id="{60D0B555-507D-419C-AEC3-B50B0C68CDC3}" type="slidenum">
              <a:rPr lang="pt-BR" altLang="pt-BR" sz="1500"/>
              <a:pPr algn="r" defTabSz="449263" fontAlgn="base">
                <a:spcBef>
                  <a:spcPct val="0"/>
                </a:spcBef>
                <a:spcAft>
                  <a:spcPct val="0"/>
                </a:spcAft>
                <a:buClrTx/>
              </a:pPr>
              <a:t>1</a:t>
            </a:fld>
            <a:endParaRPr lang="pt-BR" altLang="pt-BR" sz="1500"/>
          </a:p>
        </p:txBody>
      </p:sp>
      <p:sp>
        <p:nvSpPr>
          <p:cNvPr id="146441" name="Text Box 7">
            <a:extLst>
              <a:ext uri="{FF2B5EF4-FFF2-40B4-BE49-F238E27FC236}">
                <a16:creationId xmlns:a16="http://schemas.microsoft.com/office/drawing/2014/main" xmlns="" id="{2C21741B-57DC-41B2-897D-D929ED9EA2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3094" y="6248400"/>
            <a:ext cx="2063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8280" tIns="48960" rIns="98280" bIns="48960"/>
          <a:lstStyle>
            <a:lvl1pPr>
              <a:spcBef>
                <a:spcPts val="8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4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0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6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 defTabSz="449263" fontAlgn="base">
              <a:spcBef>
                <a:spcPct val="0"/>
              </a:spcBef>
              <a:spcAft>
                <a:spcPct val="0"/>
              </a:spcAft>
              <a:buClrTx/>
            </a:pPr>
            <a:fld id="{BE5E8626-0128-46A3-AB99-D354D810527B}" type="slidenum">
              <a:rPr lang="pt-BR" altLang="pt-BR" sz="1500"/>
              <a:pPr algn="r" defTabSz="449263" fontAlgn="base">
                <a:spcBef>
                  <a:spcPct val="0"/>
                </a:spcBef>
                <a:spcAft>
                  <a:spcPct val="0"/>
                </a:spcAft>
                <a:buClrTx/>
              </a:pPr>
              <a:t>1</a:t>
            </a:fld>
            <a:endParaRPr lang="pt-BR" altLang="pt-BR" sz="1500"/>
          </a:p>
        </p:txBody>
      </p:sp>
      <p:sp>
        <p:nvSpPr>
          <p:cNvPr id="146442" name="Text Box 8">
            <a:extLst>
              <a:ext uri="{FF2B5EF4-FFF2-40B4-BE49-F238E27FC236}">
                <a16:creationId xmlns:a16="http://schemas.microsoft.com/office/drawing/2014/main" xmlns="" id="{B292A686-FE3D-4F7D-A17C-9926E5CB7D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807" y="76201"/>
            <a:ext cx="9117013" cy="5342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8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4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0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6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ctr" defTabSz="449263" fontAlgn="base">
              <a:spcBef>
                <a:spcPts val="600"/>
              </a:spcBef>
              <a:spcAft>
                <a:spcPct val="0"/>
              </a:spcAft>
              <a:buClrTx/>
            </a:pPr>
            <a:r>
              <a:rPr lang="pt-BR" altLang="pt-BR" sz="2800" b="1" dirty="0">
                <a:solidFill>
                  <a:srgbClr val="FF3300"/>
                </a:solidFill>
                <a:latin typeface="Verdana" panose="020B0604030504040204" pitchFamily="34" charset="0"/>
              </a:rPr>
              <a:t>IN RFB nº 971/2009  - </a:t>
            </a:r>
            <a:r>
              <a:rPr lang="pt-BR" altLang="pt-BR" sz="2800" dirty="0">
                <a:latin typeface="Verdana" panose="020B0604030504040204" pitchFamily="34" charset="0"/>
              </a:rPr>
              <a:t>Art. 191</a:t>
            </a:r>
          </a:p>
          <a:p>
            <a:pPr algn="just" defTabSz="449263" fontAlgn="base">
              <a:spcBef>
                <a:spcPts val="600"/>
              </a:spcBef>
              <a:spcAft>
                <a:spcPct val="0"/>
              </a:spcAft>
              <a:buClrTx/>
            </a:pPr>
            <a:r>
              <a:rPr lang="pt-BR" altLang="pt-BR" sz="2800" dirty="0">
                <a:latin typeface="Verdana" panose="020B0604030504040204" pitchFamily="34" charset="0"/>
              </a:rPr>
              <a:t>§ 2º A </a:t>
            </a:r>
            <a:r>
              <a:rPr lang="pt-BR" altLang="pt-BR" sz="2800" b="1" dirty="0">
                <a:solidFill>
                  <a:srgbClr val="FF3300"/>
                </a:solidFill>
                <a:latin typeface="Verdana" panose="020B0604030504040204" pitchFamily="34" charset="0"/>
              </a:rPr>
              <a:t>ME ou a EPP</a:t>
            </a:r>
            <a:r>
              <a:rPr lang="pt-BR" altLang="pt-BR" sz="2800" dirty="0">
                <a:latin typeface="Verdana" panose="020B0604030504040204" pitchFamily="34" charset="0"/>
              </a:rPr>
              <a:t> que exerça atividades tributadas na forma do Anexo III, até 31 de dezembro de 2008, e tributadas na forma dos </a:t>
            </a:r>
            <a:r>
              <a:rPr lang="pt-BR" altLang="pt-BR" sz="2800" b="1" dirty="0">
                <a:solidFill>
                  <a:srgbClr val="FF3300"/>
                </a:solidFill>
                <a:latin typeface="Verdana" panose="020B0604030504040204" pitchFamily="34" charset="0"/>
              </a:rPr>
              <a:t>Anexos III e V</a:t>
            </a:r>
            <a:r>
              <a:rPr lang="pt-BR" altLang="pt-BR" sz="2800" dirty="0">
                <a:latin typeface="Verdana" panose="020B0604030504040204" pitchFamily="34" charset="0"/>
              </a:rPr>
              <a:t>, a partir de 1º de janeiro de 2009, todos da Lei Complementar nº 123, de 2006, </a:t>
            </a:r>
            <a:r>
              <a:rPr lang="pt-BR" altLang="pt-BR" sz="2800" b="1" dirty="0">
                <a:solidFill>
                  <a:srgbClr val="FF3300"/>
                </a:solidFill>
                <a:latin typeface="Verdana" panose="020B0604030504040204" pitchFamily="34" charset="0"/>
              </a:rPr>
              <a:t>estará sujeita</a:t>
            </a:r>
            <a:r>
              <a:rPr lang="pt-BR" altLang="pt-BR" sz="2800" dirty="0">
                <a:latin typeface="Verdana" panose="020B0604030504040204" pitchFamily="34" charset="0"/>
              </a:rPr>
              <a:t> </a:t>
            </a:r>
            <a:r>
              <a:rPr lang="pt-BR" altLang="pt-BR" sz="2800" b="1" dirty="0">
                <a:solidFill>
                  <a:srgbClr val="FF3300"/>
                </a:solidFill>
                <a:latin typeface="Verdana" panose="020B0604030504040204" pitchFamily="34" charset="0"/>
              </a:rPr>
              <a:t>à exclusão do Simples</a:t>
            </a:r>
            <a:r>
              <a:rPr lang="pt-BR" altLang="pt-BR" sz="2800" dirty="0">
                <a:latin typeface="Verdana" panose="020B0604030504040204" pitchFamily="34" charset="0"/>
              </a:rPr>
              <a:t> Nacional </a:t>
            </a:r>
            <a:r>
              <a:rPr lang="pt-BR" altLang="pt-BR" sz="2800" b="1" dirty="0">
                <a:solidFill>
                  <a:srgbClr val="FF3300"/>
                </a:solidFill>
                <a:latin typeface="Verdana" panose="020B0604030504040204" pitchFamily="34" charset="0"/>
              </a:rPr>
              <a:t>na hipótese de prestação de serviços mediante cessão ou locação de mão de obra</a:t>
            </a:r>
            <a:r>
              <a:rPr lang="pt-BR" altLang="pt-BR" sz="2800" dirty="0">
                <a:latin typeface="Verdana" panose="020B0604030504040204" pitchFamily="34" charset="0"/>
              </a:rPr>
              <a:t>, em face do disposto no inciso XII do art. 17 e no § 5º-H do art. 18 da referida Lei Complementar.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xmlns="" id="{E70EE891-B1E4-44CA-9850-0062CDAA60D3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3DCFAB6A-D3C0-46C0-A120-A2E61E215672}" type="slidenum">
              <a:rPr lang="pt-BR" altLang="pt-BR" smtClean="0"/>
              <a:pPr>
                <a:defRPr/>
              </a:pPr>
              <a:t>2</a:t>
            </a:fld>
            <a:endParaRPr lang="pt-BR" altLang="pt-BR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xmlns="" id="{B556D6B6-B8FA-44C1-A085-6EAAEA93FEB3}"/>
              </a:ext>
            </a:extLst>
          </p:cNvPr>
          <p:cNvSpPr txBox="1"/>
          <p:nvPr/>
        </p:nvSpPr>
        <p:spPr>
          <a:xfrm>
            <a:off x="888999" y="812800"/>
            <a:ext cx="10193867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200" b="1" dirty="0">
                <a:latin typeface="Verdana" panose="020B0604030504040204" pitchFamily="34" charset="0"/>
                <a:ea typeface="Verdana" panose="020B0604030504040204" pitchFamily="34" charset="0"/>
              </a:rPr>
              <a:t>Atividade econômica principal </a:t>
            </a:r>
            <a:r>
              <a:rPr lang="pt-BR" sz="3200" dirty="0">
                <a:latin typeface="Verdana" panose="020B0604030504040204" pitchFamily="34" charset="0"/>
                <a:ea typeface="Verdana" panose="020B0604030504040204" pitchFamily="34" charset="0"/>
              </a:rPr>
              <a:t>é aquela de maior receita auferida ou esperada – Acarreta o CNAE principal da empresa</a:t>
            </a:r>
          </a:p>
          <a:p>
            <a:pPr algn="just"/>
            <a:endParaRPr lang="pt-BR" sz="3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pt-BR" sz="3200" b="1" dirty="0">
                <a:latin typeface="Verdana" panose="020B0604030504040204" pitchFamily="34" charset="0"/>
                <a:ea typeface="Verdana" panose="020B0604030504040204" pitchFamily="34" charset="0"/>
              </a:rPr>
              <a:t>Atividade preponderante </a:t>
            </a:r>
            <a:r>
              <a:rPr lang="pt-BR" sz="3200" dirty="0">
                <a:latin typeface="Verdana" panose="020B0604030504040204" pitchFamily="34" charset="0"/>
                <a:ea typeface="Verdana" panose="020B0604030504040204" pitchFamily="34" charset="0"/>
              </a:rPr>
              <a:t>é aquela com o maior número de segurados empregados – Acarreta o GILL-RAT</a:t>
            </a:r>
          </a:p>
          <a:p>
            <a:endParaRPr lang="pt-BR" sz="3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pt-BR" sz="28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pt-BR" sz="28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39795971"/>
      </p:ext>
    </p:extLst>
  </p:cSld>
  <p:clrMapOvr>
    <a:masterClrMapping/>
  </p:clrMapOvr>
</p:sld>
</file>

<file path=ppt/theme/theme1.xml><?xml version="1.0" encoding="utf-8"?>
<a:theme xmlns:a="http://schemas.openxmlformats.org/drawingml/2006/main" name="Estrutura padrão">
  <a:themeElements>
    <a:clrScheme name="Estrutura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trutura padrão">
      <a:majorFont>
        <a:latin typeface="Times New Roman"/>
        <a:ea typeface="Microsoft YaHei"/>
        <a:cs typeface=""/>
      </a:majorFont>
      <a:minorFont>
        <a:latin typeface="Times New Roman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pt-BR" sz="2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Microsoft YaHei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pt-BR" sz="2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Microsoft YaHei" panose="020B0503020204020204" pitchFamily="34" charset="-122"/>
          </a:defRPr>
        </a:defPPr>
      </a:lstStyle>
    </a:lnDef>
  </a:objectDefaults>
  <a:extraClrSchemeLst>
    <a:extraClrScheme>
      <a:clrScheme name="Estrutura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trutura padrão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149</Words>
  <Application>Microsoft Office PowerPoint</Application>
  <PresentationFormat>Widescreen</PresentationFormat>
  <Paragraphs>16</Paragraphs>
  <Slides>2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</vt:i4>
      </vt:variant>
    </vt:vector>
  </HeadingPairs>
  <TitlesOfParts>
    <vt:vector size="9" baseType="lpstr">
      <vt:lpstr>Microsoft YaHei</vt:lpstr>
      <vt:lpstr>Arial</vt:lpstr>
      <vt:lpstr>Calibri</vt:lpstr>
      <vt:lpstr>Segoe UI</vt:lpstr>
      <vt:lpstr>Times New Roman</vt:lpstr>
      <vt:lpstr>Verdana</vt:lpstr>
      <vt:lpstr>Estrutura padrão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José Hélio Justo</dc:creator>
  <cp:lastModifiedBy>cursos1</cp:lastModifiedBy>
  <cp:revision>2</cp:revision>
  <dcterms:created xsi:type="dcterms:W3CDTF">2021-12-07T22:28:47Z</dcterms:created>
  <dcterms:modified xsi:type="dcterms:W3CDTF">2021-12-08T17:13:24Z</dcterms:modified>
</cp:coreProperties>
</file>