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46" r:id="rId2"/>
    <p:sldId id="347" r:id="rId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DD0C5-0F85-4FC1-9C06-005E9B6E74A4}" type="datetimeFigureOut">
              <a:rPr lang="pt-BR" smtClean="0"/>
              <a:t>07/12/2021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8BE997-953A-4E9B-B996-1BEF24AE15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9026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3756" y="1122363"/>
            <a:ext cx="914448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3756" y="3602038"/>
            <a:ext cx="914448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FB3B78C-4BEF-4543-8A6E-991D010418BD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6DDED-A9AC-489C-8437-873B0DE5365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315667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287E1D7-377B-44F6-BCFD-F57FC70ABD13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19A80-4094-4C6B-8732-D79C0510D2E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644896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685408" y="609601"/>
            <a:ext cx="2590385" cy="5484813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12301" y="609601"/>
            <a:ext cx="7585568" cy="5484813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C5C4765-C1E3-41E7-86D9-C4AFAC40E71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C301E-FE99-43C3-8668-BB42F020C0D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92719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1A091F5-522D-4131-8306-0304C353EAA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E9DA3-CC6A-4122-9F7B-2BE11B1C9B6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525332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2206" y="1709739"/>
            <a:ext cx="1051586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2206" y="4589464"/>
            <a:ext cx="10515869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8A0071C-BD3E-47CA-A28E-E4C2C2171024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B33BA-7EA1-42AA-A1F9-9DF1EC7B754C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16380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12300" y="1981201"/>
            <a:ext cx="5087000" cy="411321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86840" y="1981201"/>
            <a:ext cx="5088953" cy="411321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138A5B7-E958-4187-B53E-AED2FD5494CF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50C10-CDB4-47A8-AA10-B13BFEC6FF3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8649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020" y="365126"/>
            <a:ext cx="10515869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40019" y="1681163"/>
            <a:ext cx="515732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40019" y="2505075"/>
            <a:ext cx="515732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3164" y="1681163"/>
            <a:ext cx="518272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3164" y="2505075"/>
            <a:ext cx="5182724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5089F9C-0410-41F6-8CB7-C4CA6EDDF94C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A06FE-D1E2-456C-9152-87CA4501916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263368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1FA1BA6-5B01-4709-962A-638C13E13CFB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24761-069D-4AB4-A392-3A06173E1C9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47284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07B42626-01E4-4FC9-BCA4-73C350079650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FAB6A-D3C0-46C0-A120-A2E61E21567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284045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019" y="457200"/>
            <a:ext cx="393246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2724" y="987426"/>
            <a:ext cx="617316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40019" y="2057400"/>
            <a:ext cx="393246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353BFC-4984-4AC9-B03E-4562A1119113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47C89-9AAF-4850-B1D4-649BB8DBF8E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98705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019" y="457200"/>
            <a:ext cx="393246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2724" y="987426"/>
            <a:ext cx="617316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40019" y="2057400"/>
            <a:ext cx="393246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649408-D54C-4BAE-BAD1-64A813F6EDF6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8815B-2CB2-4BE8-879E-382D2BC2BCD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316798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FD7E7B36-B1F0-4292-99B2-3F528CCC6E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2301" y="609601"/>
            <a:ext cx="10363492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280" tIns="48960" rIns="98280" bIns="4896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t-BR"/>
              <a:t>Clique para editar o formato do texto do título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370F5375-AE81-43DC-AFB8-F31B86FC44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2301" y="1981201"/>
            <a:ext cx="10363492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280" tIns="48960" rIns="98280" bIns="489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t-BR"/>
              <a:t>Clique para editar o formato do texto da estrutura de tópicos</a:t>
            </a:r>
          </a:p>
          <a:p>
            <a:pPr lvl="1"/>
            <a:r>
              <a:rPr lang="en-GB" altLang="pt-BR"/>
              <a:t>2.º nível da estrutura de tópicos</a:t>
            </a:r>
          </a:p>
          <a:p>
            <a:pPr lvl="2"/>
            <a:r>
              <a:rPr lang="en-GB" altLang="pt-BR"/>
              <a:t>3.º nível da estrutura de tópicos</a:t>
            </a:r>
          </a:p>
          <a:p>
            <a:pPr lvl="3"/>
            <a:r>
              <a:rPr lang="en-GB" altLang="pt-BR"/>
              <a:t>4.º nível da estrutura de tópicos</a:t>
            </a:r>
          </a:p>
          <a:p>
            <a:pPr lvl="4"/>
            <a:r>
              <a:rPr lang="en-GB" altLang="pt-BR"/>
              <a:t>5.º nível da estrutura de tópicos</a:t>
            </a:r>
          </a:p>
          <a:p>
            <a:pPr lvl="4"/>
            <a:r>
              <a:rPr lang="en-GB" altLang="pt-BR"/>
              <a:t>6.º nível da estrutura de tópicos</a:t>
            </a:r>
          </a:p>
          <a:p>
            <a:pPr lvl="4"/>
            <a:r>
              <a:rPr lang="en-GB" altLang="pt-BR"/>
              <a:t>7.º nível da estrutura de tópicos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5C7D46B-DAAA-4469-AFBE-41D8BC634328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8738154" y="6248401"/>
            <a:ext cx="2537639" cy="4556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8280" tIns="48960" rIns="98280" bIns="4896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500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fld id="{18481339-4790-4CE2-B747-C08827385BA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57162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 kern="12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4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0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1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1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Número de Slide 1">
            <a:extLst>
              <a:ext uri="{FF2B5EF4-FFF2-40B4-BE49-F238E27FC236}">
                <a16:creationId xmlns:a16="http://schemas.microsoft.com/office/drawing/2014/main" id="{989706F0-3AF6-430D-954F-37109CED13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A90185C9-C7BA-429D-9A63-42EE09BF303E}" type="slidenum">
              <a:rPr lang="pt-BR" altLang="pt-BR">
                <a:latin typeface="Times New Roman"/>
                <a:ea typeface="Microsoft YaHei" panose="020B0503020204020204" pitchFamily="34" charset="-122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pt-BR" altLang="pt-BR">
              <a:latin typeface="Times New Roman"/>
              <a:ea typeface="Microsoft YaHei" panose="020B0503020204020204" pitchFamily="34" charset="-122"/>
            </a:endParaRPr>
          </a:p>
        </p:txBody>
      </p:sp>
      <p:sp>
        <p:nvSpPr>
          <p:cNvPr id="146435" name="Text Box 1">
            <a:extLst>
              <a:ext uri="{FF2B5EF4-FFF2-40B4-BE49-F238E27FC236}">
                <a16:creationId xmlns:a16="http://schemas.microsoft.com/office/drawing/2014/main" id="{F41CBA01-5199-4BA0-B56D-17C90E66D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AA6F5232-6B8D-470C-822B-1A924A70C6B3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36" name="Text Box 2">
            <a:extLst>
              <a:ext uri="{FF2B5EF4-FFF2-40B4-BE49-F238E27FC236}">
                <a16:creationId xmlns:a16="http://schemas.microsoft.com/office/drawing/2014/main" id="{F4A73B73-53C9-4BA6-89C2-9BD2F6397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E5184416-1C7B-4BBD-8E69-45A6680B3FC4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37" name="Text Box 3">
            <a:extLst>
              <a:ext uri="{FF2B5EF4-FFF2-40B4-BE49-F238E27FC236}">
                <a16:creationId xmlns:a16="http://schemas.microsoft.com/office/drawing/2014/main" id="{73AB9582-EEF0-4B45-9061-924DACDCE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F17A8D33-C6F0-470F-88E1-B7F4E1DEBEFF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38" name="Text Box 4">
            <a:extLst>
              <a:ext uri="{FF2B5EF4-FFF2-40B4-BE49-F238E27FC236}">
                <a16:creationId xmlns:a16="http://schemas.microsoft.com/office/drawing/2014/main" id="{EFB284E9-CB9E-47B5-AF8D-2A95A18E5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9247DBD1-934D-44F3-A5C4-2E4B873298B7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39" name="Text Box 5">
            <a:extLst>
              <a:ext uri="{FF2B5EF4-FFF2-40B4-BE49-F238E27FC236}">
                <a16:creationId xmlns:a16="http://schemas.microsoft.com/office/drawing/2014/main" id="{E053855C-25C2-422F-B394-997B278601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0C93A9BE-9CE0-4087-91FD-75AE8E42924F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40" name="Text Box 6">
            <a:extLst>
              <a:ext uri="{FF2B5EF4-FFF2-40B4-BE49-F238E27FC236}">
                <a16:creationId xmlns:a16="http://schemas.microsoft.com/office/drawing/2014/main" id="{B24C9B24-FCCD-44B7-A8F0-4A2C8D4A7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60D0B555-507D-419C-AEC3-B50B0C68CDC3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41" name="Text Box 7">
            <a:extLst>
              <a:ext uri="{FF2B5EF4-FFF2-40B4-BE49-F238E27FC236}">
                <a16:creationId xmlns:a16="http://schemas.microsoft.com/office/drawing/2014/main" id="{2C21741B-57DC-41B2-897D-D929ED9EA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BE5E8626-0128-46A3-AB99-D354D810527B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42" name="Text Box 8">
            <a:extLst>
              <a:ext uri="{FF2B5EF4-FFF2-40B4-BE49-F238E27FC236}">
                <a16:creationId xmlns:a16="http://schemas.microsoft.com/office/drawing/2014/main" id="{B292A686-FE3D-4F7D-A17C-9926E5CB7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807" y="76201"/>
            <a:ext cx="9117013" cy="5342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 defTabSz="449263" fontAlgn="base">
              <a:spcBef>
                <a:spcPts val="600"/>
              </a:spcBef>
              <a:spcAft>
                <a:spcPct val="0"/>
              </a:spcAft>
              <a:buClrTx/>
            </a:pP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IN RFB nº 971/2009  - </a:t>
            </a:r>
            <a:r>
              <a:rPr lang="pt-BR" altLang="pt-BR" sz="2800" dirty="0">
                <a:latin typeface="Verdana" panose="020B0604030504040204" pitchFamily="34" charset="0"/>
              </a:rPr>
              <a:t>Art. 191</a:t>
            </a:r>
          </a:p>
          <a:p>
            <a:pPr algn="just" defTabSz="449263" fontAlgn="base">
              <a:spcBef>
                <a:spcPts val="600"/>
              </a:spcBef>
              <a:spcAft>
                <a:spcPct val="0"/>
              </a:spcAft>
              <a:buClrTx/>
            </a:pPr>
            <a:r>
              <a:rPr lang="pt-BR" altLang="pt-BR" sz="2800" dirty="0">
                <a:latin typeface="Verdana" panose="020B0604030504040204" pitchFamily="34" charset="0"/>
              </a:rPr>
              <a:t>§ 2º A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ME ou a EPP</a:t>
            </a:r>
            <a:r>
              <a:rPr lang="pt-BR" altLang="pt-BR" sz="2800" dirty="0">
                <a:latin typeface="Verdana" panose="020B0604030504040204" pitchFamily="34" charset="0"/>
              </a:rPr>
              <a:t> que exerça atividades tributadas na forma do Anexo III, até 31 de dezembro de 2008, e tributadas na forma dos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Anexos III e V</a:t>
            </a:r>
            <a:r>
              <a:rPr lang="pt-BR" altLang="pt-BR" sz="2800" dirty="0">
                <a:latin typeface="Verdana" panose="020B0604030504040204" pitchFamily="34" charset="0"/>
              </a:rPr>
              <a:t>, a partir de 1º de janeiro de 2009, todos da Lei Complementar nº 123, de 2006,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estará sujeita</a:t>
            </a:r>
            <a:r>
              <a:rPr lang="pt-BR" altLang="pt-BR" sz="2800" dirty="0">
                <a:latin typeface="Verdana" panose="020B0604030504040204" pitchFamily="34" charset="0"/>
              </a:rPr>
              <a:t>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à exclusão do Simples</a:t>
            </a:r>
            <a:r>
              <a:rPr lang="pt-BR" altLang="pt-BR" sz="2800" dirty="0">
                <a:latin typeface="Verdana" panose="020B0604030504040204" pitchFamily="34" charset="0"/>
              </a:rPr>
              <a:t> Nacional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na hipótese de prestação de serviços mediante cessão ou locação de mão de obra</a:t>
            </a:r>
            <a:r>
              <a:rPr lang="pt-BR" altLang="pt-BR" sz="2800" dirty="0">
                <a:latin typeface="Verdana" panose="020B0604030504040204" pitchFamily="34" charset="0"/>
              </a:rPr>
              <a:t>, em face do disposto no inciso XII do art. 17 e no § 5º-H do art. 18 da referida Lei Complementar.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E70EE891-B1E4-44CA-9850-0062CDAA60D3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3DCFAB6A-D3C0-46C0-A120-A2E61E215672}" type="slidenum">
              <a:rPr lang="pt-BR" altLang="pt-BR" smtClean="0"/>
              <a:pPr>
                <a:defRPr/>
              </a:pPr>
              <a:t>2</a:t>
            </a:fld>
            <a:endParaRPr lang="pt-BR" alt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556D6B6-B8FA-44C1-A085-6EAAEA93FEB3}"/>
              </a:ext>
            </a:extLst>
          </p:cNvPr>
          <p:cNvSpPr txBox="1"/>
          <p:nvPr/>
        </p:nvSpPr>
        <p:spPr>
          <a:xfrm>
            <a:off x="888999" y="812800"/>
            <a:ext cx="1019386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b="1" dirty="0">
                <a:latin typeface="Verdana" panose="020B0604030504040204" pitchFamily="34" charset="0"/>
                <a:ea typeface="Verdana" panose="020B0604030504040204" pitchFamily="34" charset="0"/>
              </a:rPr>
              <a:t>Atividade econômica principal </a:t>
            </a:r>
            <a:r>
              <a:rPr lang="pt-BR" sz="3200" dirty="0">
                <a:latin typeface="Verdana" panose="020B0604030504040204" pitchFamily="34" charset="0"/>
                <a:ea typeface="Verdana" panose="020B0604030504040204" pitchFamily="34" charset="0"/>
              </a:rPr>
              <a:t>é aquela de maior receita auferida ou esperada – Acarreta o CNAE principal da empresa</a:t>
            </a:r>
          </a:p>
          <a:p>
            <a:pPr algn="just"/>
            <a:endParaRPr lang="pt-BR" sz="3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pt-BR" sz="3200" b="1" dirty="0">
                <a:latin typeface="Verdana" panose="020B0604030504040204" pitchFamily="34" charset="0"/>
                <a:ea typeface="Verdana" panose="020B0604030504040204" pitchFamily="34" charset="0"/>
              </a:rPr>
              <a:t>Atividade preponderante </a:t>
            </a:r>
            <a:r>
              <a:rPr lang="pt-BR" sz="3200" dirty="0">
                <a:latin typeface="Verdana" panose="020B0604030504040204" pitchFamily="34" charset="0"/>
                <a:ea typeface="Verdana" panose="020B0604030504040204" pitchFamily="34" charset="0"/>
              </a:rPr>
              <a:t>é aquela com o maior número de segurados empregados – Acarreta o GILL-RAT</a:t>
            </a:r>
          </a:p>
          <a:p>
            <a:endParaRPr lang="pt-BR" sz="3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39795971"/>
      </p:ext>
    </p:extLst>
  </p:cSld>
  <p:clrMapOvr>
    <a:masterClrMapping/>
  </p:clrMapOvr>
</p:sld>
</file>

<file path=ppt/theme/theme1.xml><?xml version="1.0" encoding="utf-8"?>
<a:theme xmlns:a="http://schemas.openxmlformats.org/drawingml/2006/main" name="Estrutura padrão">
  <a:themeElements>
    <a:clrScheme name="Estrutura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trutura padrão">
      <a:majorFont>
        <a:latin typeface="Times New Roman"/>
        <a:ea typeface="Microsoft YaHei"/>
        <a:cs typeface=""/>
      </a:majorFont>
      <a:minorFont>
        <a:latin typeface="Times New Roman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t-BR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t-BR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Estrutura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utura padrã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149</Words>
  <Application>Microsoft Office PowerPoint</Application>
  <PresentationFormat>Widescreen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Verdana</vt:lpstr>
      <vt:lpstr>Estrutura padrão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José Hélio Justo</dc:creator>
  <cp:lastModifiedBy>José Hélio Justo</cp:lastModifiedBy>
  <cp:revision>2</cp:revision>
  <dcterms:created xsi:type="dcterms:W3CDTF">2021-12-07T22:28:47Z</dcterms:created>
  <dcterms:modified xsi:type="dcterms:W3CDTF">2021-12-07T23:10:35Z</dcterms:modified>
</cp:coreProperties>
</file>