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y="6858000" cx="12192000"/>
  <p:notesSz cx="6858000" cy="9144000"/>
  <p:embeddedFontLst>
    <p:embeddedFont>
      <p:font typeface="Roboto Condensed"/>
      <p:regular r:id="rId67"/>
      <p:bold r:id="rId68"/>
      <p:italic r:id="rId69"/>
      <p:boldItalic r:id="rId70"/>
    </p:embeddedFont>
    <p:embeddedFont>
      <p:font typeface="Roboto Condensed Light"/>
      <p:regular r:id="rId71"/>
      <p:bold r:id="rId72"/>
      <p:italic r:id="rId73"/>
      <p:boldItalic r:id="rId74"/>
    </p:embeddedFont>
    <p:embeddedFont>
      <p:font typeface="Open Sans"/>
      <p:regular r:id="rId75"/>
      <p:bold r:id="rId76"/>
      <p:italic r:id="rId77"/>
      <p:boldItalic r:id="rId7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79" roundtripDataSignature="AMtx7mjmODgMdX4rQcJrCi2T46qi5lGk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221AF5-2676-417A-BCF4-780830727DBF}">
  <a:tblStyle styleId="{5F221AF5-2676-417A-BCF4-780830727DBF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CDFFC8D8-0B6F-487E-A3B3-260631513B2E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RobotoCondensedLight-italic.fntdata"/><Relationship Id="rId72" Type="http://schemas.openxmlformats.org/officeDocument/2006/relationships/font" Target="fonts/RobotoCondensedLight-bold.fntdata"/><Relationship Id="rId31" Type="http://schemas.openxmlformats.org/officeDocument/2006/relationships/slide" Target="slides/slide25.xml"/><Relationship Id="rId75" Type="http://schemas.openxmlformats.org/officeDocument/2006/relationships/font" Target="fonts/OpenSans-regular.fntdata"/><Relationship Id="rId30" Type="http://schemas.openxmlformats.org/officeDocument/2006/relationships/slide" Target="slides/slide24.xml"/><Relationship Id="rId74" Type="http://schemas.openxmlformats.org/officeDocument/2006/relationships/font" Target="fonts/RobotoCondensedLight-boldItalic.fntdata"/><Relationship Id="rId33" Type="http://schemas.openxmlformats.org/officeDocument/2006/relationships/slide" Target="slides/slide27.xml"/><Relationship Id="rId77" Type="http://schemas.openxmlformats.org/officeDocument/2006/relationships/font" Target="fonts/OpenSans-italic.fntdata"/><Relationship Id="rId32" Type="http://schemas.openxmlformats.org/officeDocument/2006/relationships/slide" Target="slides/slide26.xml"/><Relationship Id="rId76" Type="http://schemas.openxmlformats.org/officeDocument/2006/relationships/font" Target="fonts/OpenSans-bold.fntdata"/><Relationship Id="rId35" Type="http://schemas.openxmlformats.org/officeDocument/2006/relationships/slide" Target="slides/slide29.xml"/><Relationship Id="rId79" Type="http://customschemas.google.com/relationships/presentationmetadata" Target="metadata"/><Relationship Id="rId34" Type="http://schemas.openxmlformats.org/officeDocument/2006/relationships/slide" Target="slides/slide28.xml"/><Relationship Id="rId78" Type="http://schemas.openxmlformats.org/officeDocument/2006/relationships/font" Target="fonts/OpenSans-boldItalic.fntdata"/><Relationship Id="rId71" Type="http://schemas.openxmlformats.org/officeDocument/2006/relationships/font" Target="fonts/RobotoCondensedLight-regular.fntdata"/><Relationship Id="rId70" Type="http://schemas.openxmlformats.org/officeDocument/2006/relationships/font" Target="fonts/RobotoCondensed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RobotoCondensed-bold.fntdata"/><Relationship Id="rId23" Type="http://schemas.openxmlformats.org/officeDocument/2006/relationships/slide" Target="slides/slide17.xml"/><Relationship Id="rId67" Type="http://schemas.openxmlformats.org/officeDocument/2006/relationships/font" Target="fonts/RobotoCondensed-regular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RobotoCondensed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34718480"/>
        <c:axId val="-1134713040"/>
      </c:barChart>
      <c:catAx>
        <c:axId val="-1134718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34713040"/>
        <c:crosses val="autoZero"/>
        <c:auto val="1"/>
        <c:lblAlgn val="ctr"/>
        <c:lblOffset val="100"/>
        <c:noMultiLvlLbl val="0"/>
      </c:catAx>
      <c:valAx>
        <c:axId val="-113471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347184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34707600"/>
        <c:axId val="-1134705424"/>
      </c:barChart>
      <c:catAx>
        <c:axId val="-113470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34705424"/>
        <c:crosses val="autoZero"/>
        <c:auto val="1"/>
        <c:lblAlgn val="ctr"/>
        <c:lblOffset val="100"/>
        <c:noMultiLvlLbl val="0"/>
      </c:catAx>
      <c:valAx>
        <c:axId val="-1134705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34707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/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lang="pt-BR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0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68" name="Google Shape;56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9" name="Google Shape;5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3429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0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1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83" name="Google Shape;58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4" name="Google Shape;5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2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91" name="Google Shape;59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2" name="Google Shape;5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2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3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66" name="Google Shape;66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67" name="Google Shape;6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Ligação Terra</a:t>
            </a:r>
            <a:endParaRPr/>
          </a:p>
        </p:txBody>
      </p:sp>
      <p:sp>
        <p:nvSpPr>
          <p:cNvPr id="668" name="Google Shape;668;p1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4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26" name="Google Shape;72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27" name="Google Shape;7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Calibri"/>
              <a:buNone/>
            </a:pPr>
            <a:r>
              <a:rPr b="1" lang="pt-BR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2.3 – Eletrização Por Indução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4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5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94" name="Google Shape;794;p15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15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6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16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7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17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8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18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9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19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0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20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21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21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22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22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3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23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4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24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25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25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6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86" name="Google Shape;886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7" name="Google Shape;88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7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27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8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28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9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29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0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30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1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31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2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32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3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33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4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34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35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35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6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36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7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37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8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38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9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88" name="Google Shape;988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89" name="Google Shape;98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40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40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41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41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42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14" name="Google Shape;1014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15" name="Google Shape;101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43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43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44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44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45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45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6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49" name="Google Shape;1049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50" name="Google Shape;105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47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58" name="Google Shape;1058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59" name="Google Shape;105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48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70" name="Google Shape;1070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71" name="Google Shape;107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49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49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50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50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51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51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52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52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53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53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54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p54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55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55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56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56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57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3" name="Google Shape;1393;p57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58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p58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59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59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6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60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60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7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8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57" name="Google Shape;55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8" name="Google Shape;5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9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>
  <p:cSld name="Slide de 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0577" y="5196827"/>
            <a:ext cx="1180965" cy="103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9390" y="-105699"/>
            <a:ext cx="12379907" cy="69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1775" y="5109930"/>
            <a:ext cx="1094231" cy="95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7699" y="2351728"/>
            <a:ext cx="1644848" cy="164484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">
  <p:cSld name="Imagem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1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67" name="Google Shape;67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6882" y="1900942"/>
            <a:ext cx="3062145" cy="366236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71"/>
          <p:cNvSpPr txBox="1"/>
          <p:nvPr>
            <p:ph idx="2" type="body"/>
          </p:nvPr>
        </p:nvSpPr>
        <p:spPr>
          <a:xfrm>
            <a:off x="7373918" y="5745871"/>
            <a:ext cx="3854528" cy="71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">
  <p:cSld name="Grafico e texto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2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71" name="Google Shape;71;p72"/>
          <p:cNvGraphicFramePr/>
          <p:nvPr/>
        </p:nvGraphicFramePr>
        <p:xfrm>
          <a:off x="6195159" y="1969033"/>
          <a:ext cx="5996841" cy="358528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">
  <p:cSld name="Grafico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oogle Shape;73;p73"/>
          <p:cNvGraphicFramePr/>
          <p:nvPr/>
        </p:nvGraphicFramePr>
        <p:xfrm>
          <a:off x="908173" y="1600199"/>
          <a:ext cx="8961384" cy="4682089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 2">
  <p:cSld name="Grafico e texto 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4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76" name="Google Shape;76;p74"/>
          <p:cNvGraphicFramePr/>
          <p:nvPr/>
        </p:nvGraphicFramePr>
        <p:xfrm>
          <a:off x="6348273" y="2670629"/>
          <a:ext cx="5684070" cy="317917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3">
  <p:cSld name="Grafico3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75"/>
          <p:cNvGraphicFramePr/>
          <p:nvPr/>
        </p:nvGraphicFramePr>
        <p:xfrm>
          <a:off x="2908386" y="2150094"/>
          <a:ext cx="7387978" cy="4132196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 e texto">
  <p:cSld name="Tabela e text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6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81" name="Google Shape;81;p76"/>
          <p:cNvGraphicFramePr/>
          <p:nvPr/>
        </p:nvGraphicFramePr>
        <p:xfrm>
          <a:off x="6444343" y="20743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{5F221AF5-2676-417A-BCF4-780830727DBF}</a:tableStyleId>
              </a:tblPr>
              <a:tblGrid>
                <a:gridCol w="1843325"/>
                <a:gridCol w="1843325"/>
                <a:gridCol w="1843325"/>
              </a:tblGrid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ado">
  <p:cSld name="1_Layout Personalizado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p77"/>
          <p:cNvGraphicFramePr/>
          <p:nvPr/>
        </p:nvGraphicFramePr>
        <p:xfrm>
          <a:off x="783770" y="1490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{CDFFC8D8-0B6F-487E-A3B3-260631513B2E}</a:tableStyleId>
              </a:tblPr>
              <a:tblGrid>
                <a:gridCol w="2076575"/>
                <a:gridCol w="351425"/>
                <a:gridCol w="1214000"/>
                <a:gridCol w="1214000"/>
                <a:gridCol w="1214000"/>
                <a:gridCol w="1214000"/>
                <a:gridCol w="1214000"/>
                <a:gridCol w="1214000"/>
              </a:tblGrid>
              <a:tr h="59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ograma">
  <p:cSld name="Organograma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  <a:defRPr b="0" i="0" sz="6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" name="Google Shape;26;p6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7" name="Google Shape;27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e conteúdo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" name="Google Shape;32;p6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3" name="Google Shape;33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6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9" name="Google Shape;39;p6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0" name="Google Shape;40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e 2 partes de conteúdo" type="txAndTwoObj">
  <p:cSld name="TEXT_AND_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7"/>
          <p:cNvSpPr txBox="1"/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Google Shape;45;p67"/>
          <p:cNvSpPr txBox="1"/>
          <p:nvPr>
            <p:ph idx="1" type="body"/>
          </p:nvPr>
        </p:nvSpPr>
        <p:spPr>
          <a:xfrm>
            <a:off x="812800" y="1600200"/>
            <a:ext cx="5181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6" name="Google Shape;46;p67"/>
          <p:cNvSpPr txBox="1"/>
          <p:nvPr>
            <p:ph idx="2" type="body"/>
          </p:nvPr>
        </p:nvSpPr>
        <p:spPr>
          <a:xfrm>
            <a:off x="6197600" y="1600200"/>
            <a:ext cx="5181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7" name="Google Shape;47;p67"/>
          <p:cNvSpPr txBox="1"/>
          <p:nvPr>
            <p:ph idx="3" type="body"/>
          </p:nvPr>
        </p:nvSpPr>
        <p:spPr>
          <a:xfrm>
            <a:off x="6197600" y="3886200"/>
            <a:ext cx="5181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8" name="Google Shape;48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67"/>
          <p:cNvSpPr txBox="1"/>
          <p:nvPr>
            <p:ph idx="11" type="ftr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texto e conteúdo" type="txAndObj">
  <p:cSld name="TEXT_AND_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8"/>
          <p:cNvSpPr txBox="1"/>
          <p:nvPr>
            <p:ph type="title"/>
          </p:nvPr>
        </p:nvSpPr>
        <p:spPr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68"/>
          <p:cNvSpPr txBox="1"/>
          <p:nvPr>
            <p:ph idx="1" type="body"/>
          </p:nvPr>
        </p:nvSpPr>
        <p:spPr>
          <a:xfrm>
            <a:off x="812800" y="1600200"/>
            <a:ext cx="5181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" name="Google Shape;54;p68"/>
          <p:cNvSpPr txBox="1"/>
          <p:nvPr>
            <p:ph idx="2" type="body"/>
          </p:nvPr>
        </p:nvSpPr>
        <p:spPr>
          <a:xfrm>
            <a:off x="6197600" y="1600200"/>
            <a:ext cx="5181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5" name="Google Shape;55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68"/>
          <p:cNvSpPr txBox="1"/>
          <p:nvPr>
            <p:ph idx="11" type="ftr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9"/>
          <p:cNvSpPr txBox="1"/>
          <p:nvPr>
            <p:ph type="ctrTitle"/>
          </p:nvPr>
        </p:nvSpPr>
        <p:spPr>
          <a:xfrm>
            <a:off x="1680815" y="1072680"/>
            <a:ext cx="5681273" cy="53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Google Shape;60;p69"/>
          <p:cNvSpPr txBox="1"/>
          <p:nvPr/>
        </p:nvSpPr>
        <p:spPr>
          <a:xfrm>
            <a:off x="796233" y="1732248"/>
            <a:ext cx="5390806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69"/>
          <p:cNvSpPr txBox="1"/>
          <p:nvPr/>
        </p:nvSpPr>
        <p:spPr>
          <a:xfrm>
            <a:off x="6187039" y="1732248"/>
            <a:ext cx="539080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0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Google Shape;64;p70"/>
          <p:cNvSpPr txBox="1"/>
          <p:nvPr>
            <p:ph idx="2" type="body"/>
          </p:nvPr>
        </p:nvSpPr>
        <p:spPr>
          <a:xfrm>
            <a:off x="6277970" y="1969033"/>
            <a:ext cx="557169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1"/>
          <p:cNvSpPr/>
          <p:nvPr/>
        </p:nvSpPr>
        <p:spPr>
          <a:xfrm>
            <a:off x="1285875" y="1"/>
            <a:ext cx="10906125" cy="1053548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61"/>
          <p:cNvSpPr txBox="1"/>
          <p:nvPr/>
        </p:nvSpPr>
        <p:spPr>
          <a:xfrm>
            <a:off x="1769192" y="232735"/>
            <a:ext cx="9889407" cy="58808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1" lang="pt-BR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 b="1"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61"/>
          <p:cNvSpPr/>
          <p:nvPr/>
        </p:nvSpPr>
        <p:spPr>
          <a:xfrm>
            <a:off x="0" y="-71718"/>
            <a:ext cx="1666726" cy="1473136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6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829" y="0"/>
            <a:ext cx="1259067" cy="125906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15.jpg"/><Relationship Id="rId7" Type="http://schemas.openxmlformats.org/officeDocument/2006/relationships/hyperlink" Target="http://br.geocities.com/saladefisica8/eletrostatica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gif"/><Relationship Id="rId4" Type="http://schemas.openxmlformats.org/officeDocument/2006/relationships/hyperlink" Target="http://br.geocities.com/saladefisica8/eletrostatica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Relationship Id="rId4" Type="http://schemas.openxmlformats.org/officeDocument/2006/relationships/hyperlink" Target="http://www.mundociencia.com.br/fisica/eletricidad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praticaspedagogicas.com.br/blog/?p=102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Relationship Id="rId4" Type="http://schemas.openxmlformats.org/officeDocument/2006/relationships/hyperlink" Target="http://www.mundociencia.com.br/fisica/eletricidad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Relationship Id="rId4" Type="http://schemas.openxmlformats.org/officeDocument/2006/relationships/hyperlink" Target="http://www.mundociencia.com.br/fisica/eletricidade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Relationship Id="rId4" Type="http://schemas.openxmlformats.org/officeDocument/2006/relationships/image" Target="../media/image33.png"/><Relationship Id="rId5" Type="http://schemas.openxmlformats.org/officeDocument/2006/relationships/image" Target="../media/image29.png"/><Relationship Id="rId6" Type="http://schemas.openxmlformats.org/officeDocument/2006/relationships/image" Target="../media/image32.png"/><Relationship Id="rId7" Type="http://schemas.openxmlformats.org/officeDocument/2006/relationships/hyperlink" Target="http://www.mundociencia.com.br/fisica/eletricidad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Relationship Id="rId4" Type="http://schemas.openxmlformats.org/officeDocument/2006/relationships/hyperlink" Target="http://www.mundociencia.com.br/fisica/eletricidade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Relationship Id="rId4" Type="http://schemas.openxmlformats.org/officeDocument/2006/relationships/hyperlink" Target="http://www.mundociencia.com.br/fisica/eletricidade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Relationship Id="rId4" Type="http://schemas.openxmlformats.org/officeDocument/2006/relationships/hyperlink" Target="http://www.mundociencia.com.br/fisica/eletricidade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Relationship Id="rId4" Type="http://schemas.openxmlformats.org/officeDocument/2006/relationships/hyperlink" Target="http://www.mundociencia.com.br/fisica/eletricidade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Relationship Id="rId4" Type="http://schemas.openxmlformats.org/officeDocument/2006/relationships/hyperlink" Target="http://www.mundociencia.com.br/fisica/eletricidade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Relationship Id="rId4" Type="http://schemas.openxmlformats.org/officeDocument/2006/relationships/hyperlink" Target="http://www.mundociencia.com.br/fisica/eletricidade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Relationship Id="rId4" Type="http://schemas.openxmlformats.org/officeDocument/2006/relationships/hyperlink" Target="http://www.mundociencia.com.br/fisica/eletricidad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Relationship Id="rId4" Type="http://schemas.openxmlformats.org/officeDocument/2006/relationships/hyperlink" Target="http://www.mundociencia.com.br/fisica/eletricidade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gif"/><Relationship Id="rId4" Type="http://schemas.openxmlformats.org/officeDocument/2006/relationships/hyperlink" Target="http://www.mundociencia.com.br/fisica/eletricidade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g"/><Relationship Id="rId4" Type="http://schemas.openxmlformats.org/officeDocument/2006/relationships/hyperlink" Target="http://br.geocities.com/saladefisica7/funciona/pararaio.ht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4.jpg"/><Relationship Id="rId4" Type="http://schemas.openxmlformats.org/officeDocument/2006/relationships/image" Target="../media/image43.jpg"/><Relationship Id="rId5" Type="http://schemas.openxmlformats.org/officeDocument/2006/relationships/hyperlink" Target="http://www.mundociencia.com.br/fisica/eletricidade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4.jpg"/><Relationship Id="rId4" Type="http://schemas.openxmlformats.org/officeDocument/2006/relationships/image" Target="../media/image43.jpg"/><Relationship Id="rId5" Type="http://schemas.openxmlformats.org/officeDocument/2006/relationships/hyperlink" Target="http://www.mundociencia.com.br/fisica/eletricidade" TargetMode="External"/><Relationship Id="rId6" Type="http://schemas.openxmlformats.org/officeDocument/2006/relationships/hyperlink" Target="http://www.mundociencia.com.br/fisica/eletricidade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png"/><Relationship Id="rId4" Type="http://schemas.openxmlformats.org/officeDocument/2006/relationships/hyperlink" Target="http://www.mundociencia.com.br/fisica/eletricidade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5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5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5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3.png"/><Relationship Id="rId4" Type="http://schemas.openxmlformats.org/officeDocument/2006/relationships/image" Target="../media/image4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4.png"/><Relationship Id="rId4" Type="http://schemas.openxmlformats.org/officeDocument/2006/relationships/hyperlink" Target="http://images.google.com.br/imgres?imgurl=http://portalsaofrancisco.com.br/alfa/energia-mecanica/imagens/energia-mecanica-8.gif&amp;imgrefurl=http://portalsaofrancisco.com.br/alfa/energia-mecanica/curso-de-energia-mecanica.php&amp;usg=__zvIHdKFfbVIp7Se3gCbhSn5U4UE=&amp;h=481&amp;w=569&amp;sz=5&amp;hl=pt-BR&amp;start=1&amp;sig2=QLqprfHq0DmTZrmsCLp2Zw&amp;tbnid=uHkwfuRTE7F-5M:&amp;tbnh=113&amp;tbnw=134&amp;ei=Bm6pSbK5OtXkmQeemcDXDQ&amp;prev=/images?q=energia+potencial&amp;gbv=2&amp;hl=pt-BR&amp;sa=G" TargetMode="External"/><Relationship Id="rId5" Type="http://schemas.openxmlformats.org/officeDocument/2006/relationships/image" Target="../media/image51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5.png"/><Relationship Id="rId4" Type="http://schemas.openxmlformats.org/officeDocument/2006/relationships/image" Target="../media/image4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4534262" y="2629002"/>
            <a:ext cx="5851514" cy="146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b="1" lang="pt-BR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Eletrostática - Introdução</a:t>
            </a:r>
            <a:br>
              <a:rPr b="1" lang="pt-BR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lang="pt-BR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Jean Marcel Espinoza</a:t>
            </a:r>
            <a:endParaRPr b="0"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8467" y="2631703"/>
            <a:ext cx="5899150" cy="378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9742" y="2744417"/>
            <a:ext cx="5143499" cy="39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2618" y="2846016"/>
            <a:ext cx="5357813" cy="358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5" name="Google Shape;575;p10"/>
          <p:cNvGrpSpPr/>
          <p:nvPr/>
        </p:nvGrpSpPr>
        <p:grpSpPr>
          <a:xfrm>
            <a:off x="6514128" y="1541488"/>
            <a:ext cx="4560416" cy="4927600"/>
            <a:chOff x="1232" y="360"/>
            <a:chExt cx="3537" cy="3869"/>
          </a:xfrm>
        </p:grpSpPr>
        <p:pic>
          <p:nvPicPr>
            <p:cNvPr id="576" name="Google Shape;576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54" y="719"/>
              <a:ext cx="3000" cy="35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" name="Google Shape;577;p10"/>
            <p:cNvSpPr/>
            <p:nvPr/>
          </p:nvSpPr>
          <p:spPr>
            <a:xfrm>
              <a:off x="1232" y="360"/>
              <a:ext cx="3537" cy="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Times New Roman"/>
                <a:buNone/>
              </a:pPr>
              <a:r>
                <a:rPr b="1" i="1" lang="pt-BR"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Série </a:t>
              </a:r>
              <a:r>
                <a:rPr b="1" i="1" lang="pt-BR" sz="3200">
                  <a:latin typeface="Calibri"/>
                  <a:ea typeface="Calibri"/>
                  <a:cs typeface="Calibri"/>
                  <a:sym typeface="Calibri"/>
                </a:rPr>
                <a:t>triboelétrica</a:t>
              </a:r>
              <a:r>
                <a:rPr b="1" i="1" lang="pt-BR" sz="3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sp>
        <p:nvSpPr>
          <p:cNvPr id="578" name="Google Shape;578;p10"/>
          <p:cNvSpPr/>
          <p:nvPr/>
        </p:nvSpPr>
        <p:spPr>
          <a:xfrm>
            <a:off x="1600422" y="2276872"/>
            <a:ext cx="4064321" cy="231050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pt-B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eletrização por atrito, os corpos adquirem cargas de sinais opostos.</a:t>
            </a:r>
            <a:endParaRPr/>
          </a:p>
        </p:txBody>
      </p:sp>
      <p:sp>
        <p:nvSpPr>
          <p:cNvPr id="579" name="Google Shape;579;p10"/>
          <p:cNvSpPr/>
          <p:nvPr/>
        </p:nvSpPr>
        <p:spPr>
          <a:xfrm>
            <a:off x="1848045" y="1155968"/>
            <a:ext cx="4827581" cy="64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Processos de eletrização:</a:t>
            </a:r>
            <a:endParaRPr/>
          </a:p>
        </p:txBody>
      </p:sp>
      <p:sp>
        <p:nvSpPr>
          <p:cNvPr id="580" name="Google Shape;580;p10"/>
          <p:cNvSpPr txBox="1"/>
          <p:nvPr/>
        </p:nvSpPr>
        <p:spPr>
          <a:xfrm>
            <a:off x="7010155" y="6417900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http://br.geocities.com/saladefisica8/eletrostatica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1"/>
          <p:cNvSpPr/>
          <p:nvPr/>
        </p:nvSpPr>
        <p:spPr>
          <a:xfrm>
            <a:off x="3409950" y="-57150"/>
            <a:ext cx="9144000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7" name="Google Shape;5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7808" y="2913352"/>
            <a:ext cx="4891088" cy="395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1"/>
          <p:cNvSpPr txBox="1"/>
          <p:nvPr/>
        </p:nvSpPr>
        <p:spPr>
          <a:xfrm>
            <a:off x="4609280" y="6435100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http://br.geocities.com/saladefisica8/eletrostatica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2"/>
          <p:cNvSpPr/>
          <p:nvPr/>
        </p:nvSpPr>
        <p:spPr>
          <a:xfrm>
            <a:off x="4007768" y="2924944"/>
            <a:ext cx="1428750" cy="1357313"/>
          </a:xfrm>
          <a:prstGeom prst="ellipse">
            <a:avLst/>
          </a:prstGeom>
          <a:solidFill>
            <a:srgbClr val="FF0000"/>
          </a:solidFill>
          <a:ln cap="sq" cmpd="sng" w="2555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6" name="Google Shape;596;p12"/>
          <p:cNvGrpSpPr/>
          <p:nvPr/>
        </p:nvGrpSpPr>
        <p:grpSpPr>
          <a:xfrm>
            <a:off x="3579144" y="2782069"/>
            <a:ext cx="2212975" cy="1641475"/>
            <a:chOff x="945" y="1170"/>
            <a:chExt cx="1394" cy="1034"/>
          </a:xfrm>
        </p:grpSpPr>
        <p:cxnSp>
          <p:nvCxnSpPr>
            <p:cNvPr id="597" name="Google Shape;597;p12"/>
            <p:cNvCxnSpPr/>
            <p:nvPr/>
          </p:nvCxnSpPr>
          <p:spPr>
            <a:xfrm>
              <a:off x="1575" y="1170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8" name="Google Shape;598;p12"/>
            <p:cNvCxnSpPr/>
            <p:nvPr/>
          </p:nvCxnSpPr>
          <p:spPr>
            <a:xfrm>
              <a:off x="2160" y="1664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9" name="Google Shape;599;p12"/>
            <p:cNvCxnSpPr/>
            <p:nvPr/>
          </p:nvCxnSpPr>
          <p:spPr>
            <a:xfrm>
              <a:off x="945" y="1664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0" name="Google Shape;600;p12"/>
            <p:cNvCxnSpPr/>
            <p:nvPr/>
          </p:nvCxnSpPr>
          <p:spPr>
            <a:xfrm>
              <a:off x="1575" y="2204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601" name="Google Shape;601;p12"/>
          <p:cNvGrpSpPr/>
          <p:nvPr/>
        </p:nvGrpSpPr>
        <p:grpSpPr>
          <a:xfrm>
            <a:off x="3793455" y="3067819"/>
            <a:ext cx="1784350" cy="1000125"/>
            <a:chOff x="1080" y="1350"/>
            <a:chExt cx="1124" cy="630"/>
          </a:xfrm>
        </p:grpSpPr>
        <p:cxnSp>
          <p:nvCxnSpPr>
            <p:cNvPr id="602" name="Google Shape;602;p12"/>
            <p:cNvCxnSpPr/>
            <p:nvPr/>
          </p:nvCxnSpPr>
          <p:spPr>
            <a:xfrm>
              <a:off x="2025" y="1350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3" name="Google Shape;603;p12"/>
            <p:cNvCxnSpPr/>
            <p:nvPr/>
          </p:nvCxnSpPr>
          <p:spPr>
            <a:xfrm>
              <a:off x="1125" y="1350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4" name="Google Shape;604;p12"/>
            <p:cNvCxnSpPr/>
            <p:nvPr/>
          </p:nvCxnSpPr>
          <p:spPr>
            <a:xfrm>
              <a:off x="2025" y="1980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05" name="Google Shape;605;p12"/>
            <p:cNvCxnSpPr/>
            <p:nvPr/>
          </p:nvCxnSpPr>
          <p:spPr>
            <a:xfrm>
              <a:off x="1080" y="1979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606" name="Google Shape;606;p12"/>
          <p:cNvSpPr/>
          <p:nvPr/>
        </p:nvSpPr>
        <p:spPr>
          <a:xfrm>
            <a:off x="7722518" y="2924944"/>
            <a:ext cx="1428750" cy="1357313"/>
          </a:xfrm>
          <a:prstGeom prst="ellipse">
            <a:avLst/>
          </a:prstGeom>
          <a:solidFill>
            <a:srgbClr val="FF0000"/>
          </a:solidFill>
          <a:ln cap="sq" cmpd="sng" w="2555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7" name="Google Shape;607;p12"/>
          <p:cNvGrpSpPr/>
          <p:nvPr/>
        </p:nvGrpSpPr>
        <p:grpSpPr>
          <a:xfrm>
            <a:off x="5436519" y="3036069"/>
            <a:ext cx="2293937" cy="1030288"/>
            <a:chOff x="2115" y="1330"/>
            <a:chExt cx="1445" cy="649"/>
          </a:xfrm>
        </p:grpSpPr>
        <p:sp>
          <p:nvSpPr>
            <p:cNvPr id="608" name="Google Shape;608;p12"/>
            <p:cNvSpPr/>
            <p:nvPr/>
          </p:nvSpPr>
          <p:spPr>
            <a:xfrm>
              <a:off x="2115" y="1638"/>
              <a:ext cx="659" cy="341"/>
            </a:xfrm>
            <a:custGeom>
              <a:rect b="b" l="l" r="r" t="t"/>
              <a:pathLst>
                <a:path extrusionOk="0" h="393290" w="1047135">
                  <a:moveTo>
                    <a:pt x="0" y="58994"/>
                  </a:moveTo>
                  <a:cubicBezTo>
                    <a:pt x="237203" y="226142"/>
                    <a:pt x="474407" y="393290"/>
                    <a:pt x="648929" y="383458"/>
                  </a:cubicBezTo>
                  <a:cubicBezTo>
                    <a:pt x="823452" y="373626"/>
                    <a:pt x="935293" y="186813"/>
                    <a:pt x="1047135" y="0"/>
                  </a:cubicBezTo>
                </a:path>
              </a:pathLst>
            </a:cu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2"/>
            <p:cNvSpPr/>
            <p:nvPr/>
          </p:nvSpPr>
          <p:spPr>
            <a:xfrm rot="10800000">
              <a:off x="2751" y="1330"/>
              <a:ext cx="809" cy="372"/>
            </a:xfrm>
            <a:custGeom>
              <a:rect b="b" l="l" r="r" t="t"/>
              <a:pathLst>
                <a:path extrusionOk="0" h="393290" w="1047135">
                  <a:moveTo>
                    <a:pt x="0" y="58994"/>
                  </a:moveTo>
                  <a:cubicBezTo>
                    <a:pt x="237203" y="226142"/>
                    <a:pt x="474407" y="393290"/>
                    <a:pt x="648929" y="383458"/>
                  </a:cubicBezTo>
                  <a:cubicBezTo>
                    <a:pt x="823452" y="373626"/>
                    <a:pt x="935293" y="186813"/>
                    <a:pt x="1047135" y="0"/>
                  </a:cubicBezTo>
                </a:path>
              </a:pathLst>
            </a:cu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0" name="Google Shape;610;p12"/>
          <p:cNvGrpSpPr/>
          <p:nvPr/>
        </p:nvGrpSpPr>
        <p:grpSpPr>
          <a:xfrm>
            <a:off x="7365331" y="2782069"/>
            <a:ext cx="2212975" cy="1641475"/>
            <a:chOff x="3330" y="1170"/>
            <a:chExt cx="1394" cy="1034"/>
          </a:xfrm>
        </p:grpSpPr>
        <p:cxnSp>
          <p:nvCxnSpPr>
            <p:cNvPr id="611" name="Google Shape;611;p12"/>
            <p:cNvCxnSpPr/>
            <p:nvPr/>
          </p:nvCxnSpPr>
          <p:spPr>
            <a:xfrm>
              <a:off x="3960" y="1170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12" name="Google Shape;612;p12"/>
            <p:cNvCxnSpPr/>
            <p:nvPr/>
          </p:nvCxnSpPr>
          <p:spPr>
            <a:xfrm>
              <a:off x="4545" y="1664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13" name="Google Shape;613;p12"/>
            <p:cNvCxnSpPr/>
            <p:nvPr/>
          </p:nvCxnSpPr>
          <p:spPr>
            <a:xfrm>
              <a:off x="3330" y="1664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14" name="Google Shape;614;p12"/>
            <p:cNvCxnSpPr/>
            <p:nvPr/>
          </p:nvCxnSpPr>
          <p:spPr>
            <a:xfrm>
              <a:off x="3960" y="2204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615" name="Google Shape;615;p12"/>
          <p:cNvSpPr/>
          <p:nvPr/>
        </p:nvSpPr>
        <p:spPr>
          <a:xfrm>
            <a:off x="4007768" y="2924944"/>
            <a:ext cx="1428750" cy="1357313"/>
          </a:xfrm>
          <a:prstGeom prst="ellipse">
            <a:avLst/>
          </a:prstGeom>
          <a:solidFill>
            <a:srgbClr val="FF0000"/>
          </a:solidFill>
          <a:ln cap="sq" cmpd="sng" w="2555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2"/>
          <p:cNvSpPr/>
          <p:nvPr/>
        </p:nvSpPr>
        <p:spPr>
          <a:xfrm>
            <a:off x="7722518" y="2924944"/>
            <a:ext cx="1428750" cy="1357313"/>
          </a:xfrm>
          <a:prstGeom prst="ellipse">
            <a:avLst/>
          </a:prstGeom>
          <a:solidFill>
            <a:srgbClr val="FF0000"/>
          </a:solidFill>
          <a:ln cap="sq" cmpd="sng" w="2555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2"/>
          <p:cNvSpPr/>
          <p:nvPr/>
        </p:nvSpPr>
        <p:spPr>
          <a:xfrm>
            <a:off x="3079080" y="4860530"/>
            <a:ext cx="6643800" cy="1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Times New Roman"/>
              <a:buNone/>
            </a:pPr>
            <a:r>
              <a:rPr b="1" lang="pt-B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Elétrons livres, em excesso, migram para o corpo neutro.</a:t>
            </a:r>
            <a:endParaRPr sz="1000"/>
          </a:p>
        </p:txBody>
      </p:sp>
      <p:grpSp>
        <p:nvGrpSpPr>
          <p:cNvPr id="618" name="Google Shape;618;p12"/>
          <p:cNvGrpSpPr/>
          <p:nvPr/>
        </p:nvGrpSpPr>
        <p:grpSpPr>
          <a:xfrm>
            <a:off x="3818855" y="2710631"/>
            <a:ext cx="1804988" cy="1784350"/>
            <a:chOff x="1096" y="1125"/>
            <a:chExt cx="1137" cy="1124"/>
          </a:xfrm>
        </p:grpSpPr>
        <p:grpSp>
          <p:nvGrpSpPr>
            <p:cNvPr id="619" name="Google Shape;619;p12"/>
            <p:cNvGrpSpPr/>
            <p:nvPr/>
          </p:nvGrpSpPr>
          <p:grpSpPr>
            <a:xfrm>
              <a:off x="1096" y="1146"/>
              <a:ext cx="208" cy="248"/>
              <a:chOff x="1096" y="1146"/>
              <a:chExt cx="208" cy="248"/>
            </a:xfrm>
          </p:grpSpPr>
          <p:cxnSp>
            <p:nvCxnSpPr>
              <p:cNvPr id="620" name="Google Shape;620;p12"/>
              <p:cNvCxnSpPr/>
              <p:nvPr/>
            </p:nvCxnSpPr>
            <p:spPr>
              <a:xfrm>
                <a:off x="1096" y="1270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21" name="Google Shape;621;p12"/>
              <p:cNvCxnSpPr/>
              <p:nvPr/>
            </p:nvCxnSpPr>
            <p:spPr>
              <a:xfrm>
                <a:off x="1200" y="1146"/>
                <a:ext cx="0" cy="24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622" name="Google Shape;622;p12"/>
            <p:cNvGrpSpPr/>
            <p:nvPr/>
          </p:nvGrpSpPr>
          <p:grpSpPr>
            <a:xfrm>
              <a:off x="2025" y="1125"/>
              <a:ext cx="208" cy="248"/>
              <a:chOff x="2025" y="1125"/>
              <a:chExt cx="208" cy="248"/>
            </a:xfrm>
          </p:grpSpPr>
          <p:cxnSp>
            <p:nvCxnSpPr>
              <p:cNvPr id="623" name="Google Shape;623;p12"/>
              <p:cNvCxnSpPr/>
              <p:nvPr/>
            </p:nvCxnSpPr>
            <p:spPr>
              <a:xfrm>
                <a:off x="2025" y="1249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24" name="Google Shape;624;p12"/>
              <p:cNvCxnSpPr/>
              <p:nvPr/>
            </p:nvCxnSpPr>
            <p:spPr>
              <a:xfrm>
                <a:off x="2129" y="1125"/>
                <a:ext cx="0" cy="24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625" name="Google Shape;625;p12"/>
            <p:cNvGrpSpPr/>
            <p:nvPr/>
          </p:nvGrpSpPr>
          <p:grpSpPr>
            <a:xfrm>
              <a:off x="1141" y="2001"/>
              <a:ext cx="208" cy="248"/>
              <a:chOff x="1141" y="2001"/>
              <a:chExt cx="208" cy="248"/>
            </a:xfrm>
          </p:grpSpPr>
          <p:cxnSp>
            <p:nvCxnSpPr>
              <p:cNvPr id="626" name="Google Shape;626;p12"/>
              <p:cNvCxnSpPr/>
              <p:nvPr/>
            </p:nvCxnSpPr>
            <p:spPr>
              <a:xfrm>
                <a:off x="1141" y="2125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27" name="Google Shape;627;p12"/>
              <p:cNvCxnSpPr/>
              <p:nvPr/>
            </p:nvCxnSpPr>
            <p:spPr>
              <a:xfrm>
                <a:off x="1245" y="2001"/>
                <a:ext cx="0" cy="24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628" name="Google Shape;628;p12"/>
            <p:cNvGrpSpPr/>
            <p:nvPr/>
          </p:nvGrpSpPr>
          <p:grpSpPr>
            <a:xfrm>
              <a:off x="2025" y="2001"/>
              <a:ext cx="208" cy="248"/>
              <a:chOff x="2025" y="2001"/>
              <a:chExt cx="208" cy="248"/>
            </a:xfrm>
          </p:grpSpPr>
          <p:cxnSp>
            <p:nvCxnSpPr>
              <p:cNvPr id="629" name="Google Shape;629;p12"/>
              <p:cNvCxnSpPr/>
              <p:nvPr/>
            </p:nvCxnSpPr>
            <p:spPr>
              <a:xfrm>
                <a:off x="2025" y="2125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30" name="Google Shape;630;p12"/>
              <p:cNvCxnSpPr/>
              <p:nvPr/>
            </p:nvCxnSpPr>
            <p:spPr>
              <a:xfrm>
                <a:off x="2129" y="2001"/>
                <a:ext cx="0" cy="24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631" name="Google Shape;631;p12"/>
          <p:cNvGrpSpPr/>
          <p:nvPr/>
        </p:nvGrpSpPr>
        <p:grpSpPr>
          <a:xfrm>
            <a:off x="3579143" y="2496318"/>
            <a:ext cx="2284412" cy="2355850"/>
            <a:chOff x="945" y="990"/>
            <a:chExt cx="1439" cy="1484"/>
          </a:xfrm>
        </p:grpSpPr>
        <p:grpSp>
          <p:nvGrpSpPr>
            <p:cNvPr id="632" name="Google Shape;632;p12"/>
            <p:cNvGrpSpPr/>
            <p:nvPr/>
          </p:nvGrpSpPr>
          <p:grpSpPr>
            <a:xfrm>
              <a:off x="1595" y="990"/>
              <a:ext cx="185" cy="218"/>
              <a:chOff x="1595" y="990"/>
              <a:chExt cx="185" cy="218"/>
            </a:xfrm>
          </p:grpSpPr>
          <p:cxnSp>
            <p:nvCxnSpPr>
              <p:cNvPr id="633" name="Google Shape;633;p12"/>
              <p:cNvCxnSpPr/>
              <p:nvPr/>
            </p:nvCxnSpPr>
            <p:spPr>
              <a:xfrm>
                <a:off x="1595" y="1099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34" name="Google Shape;634;p12"/>
              <p:cNvCxnSpPr/>
              <p:nvPr/>
            </p:nvCxnSpPr>
            <p:spPr>
              <a:xfrm flipH="1">
                <a:off x="1686" y="990"/>
                <a:ext cx="2" cy="21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635" name="Google Shape;635;p12"/>
            <p:cNvGrpSpPr/>
            <p:nvPr/>
          </p:nvGrpSpPr>
          <p:grpSpPr>
            <a:xfrm>
              <a:off x="2199" y="1595"/>
              <a:ext cx="185" cy="218"/>
              <a:chOff x="2199" y="1595"/>
              <a:chExt cx="185" cy="218"/>
            </a:xfrm>
          </p:grpSpPr>
          <p:cxnSp>
            <p:nvCxnSpPr>
              <p:cNvPr id="636" name="Google Shape;636;p12"/>
              <p:cNvCxnSpPr/>
              <p:nvPr/>
            </p:nvCxnSpPr>
            <p:spPr>
              <a:xfrm>
                <a:off x="2199" y="1705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37" name="Google Shape;637;p12"/>
              <p:cNvCxnSpPr/>
              <p:nvPr/>
            </p:nvCxnSpPr>
            <p:spPr>
              <a:xfrm flipH="1">
                <a:off x="2290" y="1595"/>
                <a:ext cx="2" cy="21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638" name="Google Shape;638;p12"/>
            <p:cNvGrpSpPr/>
            <p:nvPr/>
          </p:nvGrpSpPr>
          <p:grpSpPr>
            <a:xfrm>
              <a:off x="1595" y="2256"/>
              <a:ext cx="185" cy="218"/>
              <a:chOff x="1595" y="2256"/>
              <a:chExt cx="185" cy="218"/>
            </a:xfrm>
          </p:grpSpPr>
          <p:cxnSp>
            <p:nvCxnSpPr>
              <p:cNvPr id="639" name="Google Shape;639;p12"/>
              <p:cNvCxnSpPr/>
              <p:nvPr/>
            </p:nvCxnSpPr>
            <p:spPr>
              <a:xfrm>
                <a:off x="1595" y="2365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40" name="Google Shape;640;p12"/>
              <p:cNvCxnSpPr/>
              <p:nvPr/>
            </p:nvCxnSpPr>
            <p:spPr>
              <a:xfrm flipH="1">
                <a:off x="1686" y="2256"/>
                <a:ext cx="2" cy="21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641" name="Google Shape;641;p12"/>
            <p:cNvGrpSpPr/>
            <p:nvPr/>
          </p:nvGrpSpPr>
          <p:grpSpPr>
            <a:xfrm>
              <a:off x="945" y="1595"/>
              <a:ext cx="185" cy="218"/>
              <a:chOff x="945" y="1595"/>
              <a:chExt cx="185" cy="218"/>
            </a:xfrm>
          </p:grpSpPr>
          <p:cxnSp>
            <p:nvCxnSpPr>
              <p:cNvPr id="642" name="Google Shape;642;p12"/>
              <p:cNvCxnSpPr/>
              <p:nvPr/>
            </p:nvCxnSpPr>
            <p:spPr>
              <a:xfrm>
                <a:off x="945" y="1705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43" name="Google Shape;643;p12"/>
              <p:cNvCxnSpPr/>
              <p:nvPr/>
            </p:nvCxnSpPr>
            <p:spPr>
              <a:xfrm flipH="1">
                <a:off x="1036" y="1595"/>
                <a:ext cx="2" cy="21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644" name="Google Shape;644;p12"/>
          <p:cNvGrpSpPr/>
          <p:nvPr/>
        </p:nvGrpSpPr>
        <p:grpSpPr>
          <a:xfrm>
            <a:off x="5436519" y="3036069"/>
            <a:ext cx="2293937" cy="1030288"/>
            <a:chOff x="2115" y="1330"/>
            <a:chExt cx="1445" cy="649"/>
          </a:xfrm>
        </p:grpSpPr>
        <p:sp>
          <p:nvSpPr>
            <p:cNvPr id="645" name="Google Shape;645;p12"/>
            <p:cNvSpPr/>
            <p:nvPr/>
          </p:nvSpPr>
          <p:spPr>
            <a:xfrm>
              <a:off x="2115" y="1638"/>
              <a:ext cx="659" cy="341"/>
            </a:xfrm>
            <a:custGeom>
              <a:rect b="b" l="l" r="r" t="t"/>
              <a:pathLst>
                <a:path extrusionOk="0" h="393290" w="1047135">
                  <a:moveTo>
                    <a:pt x="0" y="58994"/>
                  </a:moveTo>
                  <a:cubicBezTo>
                    <a:pt x="237203" y="226142"/>
                    <a:pt x="474407" y="393290"/>
                    <a:pt x="648929" y="383458"/>
                  </a:cubicBezTo>
                  <a:cubicBezTo>
                    <a:pt x="823452" y="373626"/>
                    <a:pt x="935293" y="186813"/>
                    <a:pt x="1047135" y="0"/>
                  </a:cubicBezTo>
                </a:path>
              </a:pathLst>
            </a:cu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2"/>
            <p:cNvSpPr/>
            <p:nvPr/>
          </p:nvSpPr>
          <p:spPr>
            <a:xfrm rot="10800000">
              <a:off x="2751" y="1330"/>
              <a:ext cx="809" cy="372"/>
            </a:xfrm>
            <a:custGeom>
              <a:rect b="b" l="l" r="r" t="t"/>
              <a:pathLst>
                <a:path extrusionOk="0" h="393290" w="1047135">
                  <a:moveTo>
                    <a:pt x="0" y="58994"/>
                  </a:moveTo>
                  <a:cubicBezTo>
                    <a:pt x="237203" y="226142"/>
                    <a:pt x="474407" y="393290"/>
                    <a:pt x="648929" y="383458"/>
                  </a:cubicBezTo>
                  <a:cubicBezTo>
                    <a:pt x="823452" y="373626"/>
                    <a:pt x="935293" y="186813"/>
                    <a:pt x="1047135" y="0"/>
                  </a:cubicBezTo>
                </a:path>
              </a:pathLst>
            </a:cu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12"/>
          <p:cNvGrpSpPr/>
          <p:nvPr/>
        </p:nvGrpSpPr>
        <p:grpSpPr>
          <a:xfrm>
            <a:off x="7293893" y="2496319"/>
            <a:ext cx="2284412" cy="2284413"/>
            <a:chOff x="3285" y="990"/>
            <a:chExt cx="1439" cy="1439"/>
          </a:xfrm>
        </p:grpSpPr>
        <p:grpSp>
          <p:nvGrpSpPr>
            <p:cNvPr id="648" name="Google Shape;648;p12"/>
            <p:cNvGrpSpPr/>
            <p:nvPr/>
          </p:nvGrpSpPr>
          <p:grpSpPr>
            <a:xfrm>
              <a:off x="3935" y="990"/>
              <a:ext cx="185" cy="212"/>
              <a:chOff x="3935" y="990"/>
              <a:chExt cx="185" cy="212"/>
            </a:xfrm>
          </p:grpSpPr>
          <p:cxnSp>
            <p:nvCxnSpPr>
              <p:cNvPr id="649" name="Google Shape;649;p12"/>
              <p:cNvCxnSpPr/>
              <p:nvPr/>
            </p:nvCxnSpPr>
            <p:spPr>
              <a:xfrm>
                <a:off x="3935" y="1096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50" name="Google Shape;650;p12"/>
              <p:cNvCxnSpPr/>
              <p:nvPr/>
            </p:nvCxnSpPr>
            <p:spPr>
              <a:xfrm flipH="1">
                <a:off x="4026" y="990"/>
                <a:ext cx="2" cy="212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651" name="Google Shape;651;p12"/>
            <p:cNvGrpSpPr/>
            <p:nvPr/>
          </p:nvGrpSpPr>
          <p:grpSpPr>
            <a:xfrm>
              <a:off x="4539" y="1577"/>
              <a:ext cx="185" cy="212"/>
              <a:chOff x="4539" y="1577"/>
              <a:chExt cx="185" cy="212"/>
            </a:xfrm>
          </p:grpSpPr>
          <p:cxnSp>
            <p:nvCxnSpPr>
              <p:cNvPr id="652" name="Google Shape;652;p12"/>
              <p:cNvCxnSpPr/>
              <p:nvPr/>
            </p:nvCxnSpPr>
            <p:spPr>
              <a:xfrm>
                <a:off x="4539" y="1683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53" name="Google Shape;653;p12"/>
              <p:cNvCxnSpPr/>
              <p:nvPr/>
            </p:nvCxnSpPr>
            <p:spPr>
              <a:xfrm flipH="1">
                <a:off x="4630" y="1577"/>
                <a:ext cx="2" cy="212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654" name="Google Shape;654;p12"/>
            <p:cNvGrpSpPr/>
            <p:nvPr/>
          </p:nvGrpSpPr>
          <p:grpSpPr>
            <a:xfrm>
              <a:off x="3935" y="2217"/>
              <a:ext cx="185" cy="212"/>
              <a:chOff x="3935" y="2217"/>
              <a:chExt cx="185" cy="212"/>
            </a:xfrm>
          </p:grpSpPr>
          <p:cxnSp>
            <p:nvCxnSpPr>
              <p:cNvPr id="655" name="Google Shape;655;p12"/>
              <p:cNvCxnSpPr/>
              <p:nvPr/>
            </p:nvCxnSpPr>
            <p:spPr>
              <a:xfrm>
                <a:off x="3935" y="2323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56" name="Google Shape;656;p12"/>
              <p:cNvCxnSpPr/>
              <p:nvPr/>
            </p:nvCxnSpPr>
            <p:spPr>
              <a:xfrm flipH="1">
                <a:off x="4026" y="2217"/>
                <a:ext cx="2" cy="212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657" name="Google Shape;657;p12"/>
            <p:cNvGrpSpPr/>
            <p:nvPr/>
          </p:nvGrpSpPr>
          <p:grpSpPr>
            <a:xfrm>
              <a:off x="3285" y="1577"/>
              <a:ext cx="185" cy="212"/>
              <a:chOff x="3285" y="1577"/>
              <a:chExt cx="185" cy="212"/>
            </a:xfrm>
          </p:grpSpPr>
          <p:cxnSp>
            <p:nvCxnSpPr>
              <p:cNvPr id="658" name="Google Shape;658;p12"/>
              <p:cNvCxnSpPr/>
              <p:nvPr/>
            </p:nvCxnSpPr>
            <p:spPr>
              <a:xfrm>
                <a:off x="3285" y="1683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59" name="Google Shape;659;p12"/>
              <p:cNvCxnSpPr/>
              <p:nvPr/>
            </p:nvCxnSpPr>
            <p:spPr>
              <a:xfrm flipH="1">
                <a:off x="3376" y="1577"/>
                <a:ext cx="2" cy="212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660" name="Google Shape;660;p12"/>
          <p:cNvSpPr/>
          <p:nvPr/>
        </p:nvSpPr>
        <p:spPr>
          <a:xfrm>
            <a:off x="1756019" y="1220665"/>
            <a:ext cx="5367152" cy="61773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2.2 – Eletrização por contato:</a:t>
            </a:r>
            <a:endParaRPr/>
          </a:p>
        </p:txBody>
      </p:sp>
      <p:sp>
        <p:nvSpPr>
          <p:cNvPr id="661" name="Google Shape;661;p12"/>
          <p:cNvSpPr txBox="1"/>
          <p:nvPr/>
        </p:nvSpPr>
        <p:spPr>
          <a:xfrm>
            <a:off x="5850856" y="2253432"/>
            <a:ext cx="1871663" cy="3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(Contato pelo fio)</a:t>
            </a:r>
            <a:endParaRPr/>
          </a:p>
        </p:txBody>
      </p:sp>
      <p:sp>
        <p:nvSpPr>
          <p:cNvPr id="662" name="Google Shape;662;p12"/>
          <p:cNvSpPr/>
          <p:nvPr/>
        </p:nvSpPr>
        <p:spPr>
          <a:xfrm>
            <a:off x="2975838" y="5873622"/>
            <a:ext cx="7215300" cy="1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Times New Roman"/>
              <a:buNone/>
            </a:pPr>
            <a:r>
              <a:rPr b="1" lang="pt-B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Elétrons livres, migram do corpo neutro para o corpo eletrizado.</a:t>
            </a:r>
            <a:endParaRPr sz="1000"/>
          </a:p>
        </p:txBody>
      </p:sp>
      <p:sp>
        <p:nvSpPr>
          <p:cNvPr id="663" name="Google Shape;663;p12"/>
          <p:cNvSpPr txBox="1"/>
          <p:nvPr/>
        </p:nvSpPr>
        <p:spPr>
          <a:xfrm>
            <a:off x="5342925" y="45698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O próprio autor.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3"/>
          <p:cNvSpPr/>
          <p:nvPr/>
        </p:nvSpPr>
        <p:spPr>
          <a:xfrm>
            <a:off x="5238750" y="2428876"/>
            <a:ext cx="1428750" cy="1357313"/>
          </a:xfrm>
          <a:prstGeom prst="ellipse">
            <a:avLst/>
          </a:prstGeom>
          <a:solidFill>
            <a:srgbClr val="FF0000"/>
          </a:solidFill>
          <a:ln cap="sq" cmpd="sng" w="2555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1" name="Google Shape;671;p13"/>
          <p:cNvCxnSpPr/>
          <p:nvPr/>
        </p:nvCxnSpPr>
        <p:spPr>
          <a:xfrm>
            <a:off x="5810250" y="2286000"/>
            <a:ext cx="285750" cy="1588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72" name="Google Shape;672;p13"/>
          <p:cNvCxnSpPr/>
          <p:nvPr/>
        </p:nvCxnSpPr>
        <p:spPr>
          <a:xfrm>
            <a:off x="6738938" y="3070225"/>
            <a:ext cx="285750" cy="1588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73" name="Google Shape;673;p13"/>
          <p:cNvCxnSpPr/>
          <p:nvPr/>
        </p:nvCxnSpPr>
        <p:spPr>
          <a:xfrm>
            <a:off x="4810125" y="3070225"/>
            <a:ext cx="285750" cy="1588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74" name="Google Shape;674;p13"/>
          <p:cNvCxnSpPr/>
          <p:nvPr/>
        </p:nvCxnSpPr>
        <p:spPr>
          <a:xfrm>
            <a:off x="5810250" y="3927475"/>
            <a:ext cx="285750" cy="1588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75" name="Google Shape;675;p13"/>
          <p:cNvCxnSpPr/>
          <p:nvPr/>
        </p:nvCxnSpPr>
        <p:spPr>
          <a:xfrm>
            <a:off x="6524625" y="2571750"/>
            <a:ext cx="285750" cy="1588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76" name="Google Shape;676;p13"/>
          <p:cNvCxnSpPr/>
          <p:nvPr/>
        </p:nvCxnSpPr>
        <p:spPr>
          <a:xfrm>
            <a:off x="5095875" y="2571750"/>
            <a:ext cx="285750" cy="1588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77" name="Google Shape;677;p13"/>
          <p:cNvCxnSpPr/>
          <p:nvPr/>
        </p:nvCxnSpPr>
        <p:spPr>
          <a:xfrm>
            <a:off x="6524625" y="3571875"/>
            <a:ext cx="285750" cy="1588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78" name="Google Shape;678;p13"/>
          <p:cNvCxnSpPr/>
          <p:nvPr/>
        </p:nvCxnSpPr>
        <p:spPr>
          <a:xfrm>
            <a:off x="5024438" y="3570289"/>
            <a:ext cx="285750" cy="1587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679" name="Google Shape;679;p13"/>
          <p:cNvGrpSpPr/>
          <p:nvPr/>
        </p:nvGrpSpPr>
        <p:grpSpPr>
          <a:xfrm>
            <a:off x="6596063" y="2786064"/>
            <a:ext cx="989012" cy="1571625"/>
            <a:chOff x="3195" y="1755"/>
            <a:chExt cx="623" cy="990"/>
          </a:xfrm>
        </p:grpSpPr>
        <p:cxnSp>
          <p:nvCxnSpPr>
            <p:cNvPr id="680" name="Google Shape;680;p13"/>
            <p:cNvCxnSpPr/>
            <p:nvPr/>
          </p:nvCxnSpPr>
          <p:spPr>
            <a:xfrm>
              <a:off x="3195" y="1755"/>
              <a:ext cx="449" cy="0"/>
            </a:xfrm>
            <a:prstGeom prst="straightConnector1">
              <a:avLst/>
            </a:pr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81" name="Google Shape;681;p13"/>
            <p:cNvCxnSpPr/>
            <p:nvPr/>
          </p:nvCxnSpPr>
          <p:spPr>
            <a:xfrm>
              <a:off x="3645" y="1756"/>
              <a:ext cx="0" cy="808"/>
            </a:xfrm>
            <a:prstGeom prst="straightConnector1">
              <a:avLst/>
            </a:pr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682" name="Google Shape;682;p13"/>
            <p:cNvGrpSpPr/>
            <p:nvPr/>
          </p:nvGrpSpPr>
          <p:grpSpPr>
            <a:xfrm>
              <a:off x="3420" y="2565"/>
              <a:ext cx="398" cy="180"/>
              <a:chOff x="3420" y="2565"/>
              <a:chExt cx="398" cy="180"/>
            </a:xfrm>
          </p:grpSpPr>
          <p:cxnSp>
            <p:nvCxnSpPr>
              <p:cNvPr id="683" name="Google Shape;683;p13"/>
              <p:cNvCxnSpPr/>
              <p:nvPr/>
            </p:nvCxnSpPr>
            <p:spPr>
              <a:xfrm>
                <a:off x="3420" y="2565"/>
                <a:ext cx="398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84" name="Google Shape;684;p13"/>
              <p:cNvCxnSpPr/>
              <p:nvPr/>
            </p:nvCxnSpPr>
            <p:spPr>
              <a:xfrm>
                <a:off x="3511" y="2656"/>
                <a:ext cx="236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85" name="Google Shape;685;p13"/>
              <p:cNvCxnSpPr/>
              <p:nvPr/>
            </p:nvCxnSpPr>
            <p:spPr>
              <a:xfrm>
                <a:off x="3606" y="2745"/>
                <a:ext cx="94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686" name="Google Shape;686;p13"/>
          <p:cNvSpPr/>
          <p:nvPr/>
        </p:nvSpPr>
        <p:spPr>
          <a:xfrm>
            <a:off x="5881689" y="2357439"/>
            <a:ext cx="1857375" cy="3000375"/>
          </a:xfrm>
          <a:custGeom>
            <a:rect b="b" l="l" r="r" t="t"/>
            <a:pathLst>
              <a:path extrusionOk="0" h="3000375" w="1857375">
                <a:moveTo>
                  <a:pt x="910782" y="279"/>
                </a:moveTo>
                <a:lnTo>
                  <a:pt x="910781" y="278"/>
                </a:lnTo>
                <a:cubicBezTo>
                  <a:pt x="916749" y="92"/>
                  <a:pt x="922718" y="0"/>
                  <a:pt x="928687" y="0"/>
                </a:cubicBezTo>
                <a:cubicBezTo>
                  <a:pt x="1441587" y="0"/>
                  <a:pt x="1857375" y="671657"/>
                  <a:pt x="1857375" y="1500188"/>
                </a:cubicBezTo>
                <a:cubicBezTo>
                  <a:pt x="1857375" y="1500188"/>
                  <a:pt x="1857374" y="1500189"/>
                  <a:pt x="1857374" y="1500190"/>
                </a:cubicBezTo>
                <a:lnTo>
                  <a:pt x="928688" y="1500188"/>
                </a:lnTo>
                <a:close/>
              </a:path>
              <a:path extrusionOk="0" fill="none" h="3000375" w="1857375">
                <a:moveTo>
                  <a:pt x="910782" y="279"/>
                </a:moveTo>
                <a:lnTo>
                  <a:pt x="910781" y="278"/>
                </a:lnTo>
                <a:cubicBezTo>
                  <a:pt x="916749" y="92"/>
                  <a:pt x="922718" y="0"/>
                  <a:pt x="928687" y="0"/>
                </a:cubicBezTo>
                <a:cubicBezTo>
                  <a:pt x="1441587" y="0"/>
                  <a:pt x="1857375" y="671657"/>
                  <a:pt x="1857375" y="1500188"/>
                </a:cubicBezTo>
                <a:cubicBezTo>
                  <a:pt x="1857375" y="1500188"/>
                  <a:pt x="1857374" y="1500189"/>
                  <a:pt x="1857374" y="1500190"/>
                </a:cubicBezTo>
              </a:path>
            </a:pathLst>
          </a:custGeom>
          <a:noFill/>
          <a:ln cap="sq" cmpd="sng" w="38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3"/>
          <p:cNvSpPr/>
          <p:nvPr/>
        </p:nvSpPr>
        <p:spPr>
          <a:xfrm>
            <a:off x="5238750" y="2428876"/>
            <a:ext cx="1428750" cy="1357313"/>
          </a:xfrm>
          <a:prstGeom prst="ellipse">
            <a:avLst/>
          </a:prstGeom>
          <a:solidFill>
            <a:srgbClr val="FF0000"/>
          </a:solidFill>
          <a:ln cap="sq" cmpd="sng" w="2555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8" name="Google Shape;688;p13"/>
          <p:cNvGrpSpPr/>
          <p:nvPr/>
        </p:nvGrpSpPr>
        <p:grpSpPr>
          <a:xfrm>
            <a:off x="5003800" y="2176463"/>
            <a:ext cx="330200" cy="393700"/>
            <a:chOff x="2192" y="1371"/>
            <a:chExt cx="208" cy="248"/>
          </a:xfrm>
        </p:grpSpPr>
        <p:cxnSp>
          <p:nvCxnSpPr>
            <p:cNvPr id="689" name="Google Shape;689;p13"/>
            <p:cNvCxnSpPr/>
            <p:nvPr/>
          </p:nvCxnSpPr>
          <p:spPr>
            <a:xfrm>
              <a:off x="2192" y="1495"/>
              <a:ext cx="208" cy="1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90" name="Google Shape;690;p13"/>
            <p:cNvCxnSpPr/>
            <p:nvPr/>
          </p:nvCxnSpPr>
          <p:spPr>
            <a:xfrm>
              <a:off x="2296" y="1371"/>
              <a:ext cx="0" cy="24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691" name="Google Shape;691;p13"/>
          <p:cNvGrpSpPr/>
          <p:nvPr/>
        </p:nvGrpSpPr>
        <p:grpSpPr>
          <a:xfrm>
            <a:off x="6478588" y="2143125"/>
            <a:ext cx="330200" cy="393700"/>
            <a:chOff x="3121" y="1350"/>
            <a:chExt cx="208" cy="248"/>
          </a:xfrm>
        </p:grpSpPr>
        <p:cxnSp>
          <p:nvCxnSpPr>
            <p:cNvPr id="692" name="Google Shape;692;p13"/>
            <p:cNvCxnSpPr/>
            <p:nvPr/>
          </p:nvCxnSpPr>
          <p:spPr>
            <a:xfrm>
              <a:off x="3121" y="1474"/>
              <a:ext cx="208" cy="1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93" name="Google Shape;693;p13"/>
            <p:cNvCxnSpPr/>
            <p:nvPr/>
          </p:nvCxnSpPr>
          <p:spPr>
            <a:xfrm>
              <a:off x="3225" y="1350"/>
              <a:ext cx="0" cy="24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694" name="Google Shape;694;p13"/>
          <p:cNvGrpSpPr/>
          <p:nvPr/>
        </p:nvGrpSpPr>
        <p:grpSpPr>
          <a:xfrm>
            <a:off x="5075238" y="3533775"/>
            <a:ext cx="330200" cy="393700"/>
            <a:chOff x="2237" y="2226"/>
            <a:chExt cx="208" cy="248"/>
          </a:xfrm>
        </p:grpSpPr>
        <p:cxnSp>
          <p:nvCxnSpPr>
            <p:cNvPr id="695" name="Google Shape;695;p13"/>
            <p:cNvCxnSpPr/>
            <p:nvPr/>
          </p:nvCxnSpPr>
          <p:spPr>
            <a:xfrm>
              <a:off x="2237" y="2350"/>
              <a:ext cx="208" cy="1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96" name="Google Shape;696;p13"/>
            <p:cNvCxnSpPr/>
            <p:nvPr/>
          </p:nvCxnSpPr>
          <p:spPr>
            <a:xfrm>
              <a:off x="2341" y="2226"/>
              <a:ext cx="0" cy="24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697" name="Google Shape;697;p13"/>
          <p:cNvGrpSpPr/>
          <p:nvPr/>
        </p:nvGrpSpPr>
        <p:grpSpPr>
          <a:xfrm>
            <a:off x="6478588" y="3533775"/>
            <a:ext cx="330200" cy="393700"/>
            <a:chOff x="3121" y="2226"/>
            <a:chExt cx="208" cy="248"/>
          </a:xfrm>
        </p:grpSpPr>
        <p:cxnSp>
          <p:nvCxnSpPr>
            <p:cNvPr id="698" name="Google Shape;698;p13"/>
            <p:cNvCxnSpPr/>
            <p:nvPr/>
          </p:nvCxnSpPr>
          <p:spPr>
            <a:xfrm>
              <a:off x="3121" y="2350"/>
              <a:ext cx="208" cy="1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99" name="Google Shape;699;p13"/>
            <p:cNvCxnSpPr/>
            <p:nvPr/>
          </p:nvCxnSpPr>
          <p:spPr>
            <a:xfrm>
              <a:off x="3225" y="2226"/>
              <a:ext cx="0" cy="24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700" name="Google Shape;700;p13"/>
          <p:cNvGrpSpPr/>
          <p:nvPr/>
        </p:nvGrpSpPr>
        <p:grpSpPr>
          <a:xfrm>
            <a:off x="5842000" y="1928814"/>
            <a:ext cx="293688" cy="346075"/>
            <a:chOff x="2720" y="1215"/>
            <a:chExt cx="185" cy="218"/>
          </a:xfrm>
        </p:grpSpPr>
        <p:cxnSp>
          <p:nvCxnSpPr>
            <p:cNvPr id="701" name="Google Shape;701;p13"/>
            <p:cNvCxnSpPr/>
            <p:nvPr/>
          </p:nvCxnSpPr>
          <p:spPr>
            <a:xfrm>
              <a:off x="2720" y="1324"/>
              <a:ext cx="185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2" name="Google Shape;702;p13"/>
            <p:cNvCxnSpPr/>
            <p:nvPr/>
          </p:nvCxnSpPr>
          <p:spPr>
            <a:xfrm flipH="1">
              <a:off x="2811" y="1215"/>
              <a:ext cx="2" cy="21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703" name="Google Shape;703;p13"/>
          <p:cNvGrpSpPr/>
          <p:nvPr/>
        </p:nvGrpSpPr>
        <p:grpSpPr>
          <a:xfrm>
            <a:off x="6800850" y="2889251"/>
            <a:ext cx="293688" cy="347663"/>
            <a:chOff x="3324" y="1820"/>
            <a:chExt cx="185" cy="219"/>
          </a:xfrm>
        </p:grpSpPr>
        <p:cxnSp>
          <p:nvCxnSpPr>
            <p:cNvPr id="704" name="Google Shape;704;p13"/>
            <p:cNvCxnSpPr/>
            <p:nvPr/>
          </p:nvCxnSpPr>
          <p:spPr>
            <a:xfrm>
              <a:off x="3324" y="1930"/>
              <a:ext cx="185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5" name="Google Shape;705;p13"/>
            <p:cNvCxnSpPr/>
            <p:nvPr/>
          </p:nvCxnSpPr>
          <p:spPr>
            <a:xfrm flipH="1">
              <a:off x="3415" y="1820"/>
              <a:ext cx="2" cy="219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706" name="Google Shape;706;p13"/>
          <p:cNvGrpSpPr/>
          <p:nvPr/>
        </p:nvGrpSpPr>
        <p:grpSpPr>
          <a:xfrm>
            <a:off x="5842000" y="3938589"/>
            <a:ext cx="293688" cy="346075"/>
            <a:chOff x="2720" y="2481"/>
            <a:chExt cx="185" cy="218"/>
          </a:xfrm>
        </p:grpSpPr>
        <p:cxnSp>
          <p:nvCxnSpPr>
            <p:cNvPr id="707" name="Google Shape;707;p13"/>
            <p:cNvCxnSpPr/>
            <p:nvPr/>
          </p:nvCxnSpPr>
          <p:spPr>
            <a:xfrm>
              <a:off x="2720" y="2590"/>
              <a:ext cx="185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08" name="Google Shape;708;p13"/>
            <p:cNvCxnSpPr/>
            <p:nvPr/>
          </p:nvCxnSpPr>
          <p:spPr>
            <a:xfrm flipH="1">
              <a:off x="2811" y="2481"/>
              <a:ext cx="2" cy="21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709" name="Google Shape;709;p13"/>
          <p:cNvGrpSpPr/>
          <p:nvPr/>
        </p:nvGrpSpPr>
        <p:grpSpPr>
          <a:xfrm>
            <a:off x="4810125" y="2889251"/>
            <a:ext cx="293688" cy="347663"/>
            <a:chOff x="2070" y="1820"/>
            <a:chExt cx="185" cy="219"/>
          </a:xfrm>
        </p:grpSpPr>
        <p:cxnSp>
          <p:nvCxnSpPr>
            <p:cNvPr id="710" name="Google Shape;710;p13"/>
            <p:cNvCxnSpPr/>
            <p:nvPr/>
          </p:nvCxnSpPr>
          <p:spPr>
            <a:xfrm>
              <a:off x="2070" y="1930"/>
              <a:ext cx="185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1" name="Google Shape;711;p13"/>
            <p:cNvCxnSpPr/>
            <p:nvPr/>
          </p:nvCxnSpPr>
          <p:spPr>
            <a:xfrm flipH="1">
              <a:off x="2161" y="1820"/>
              <a:ext cx="2" cy="219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712" name="Google Shape;712;p13"/>
          <p:cNvGrpSpPr/>
          <p:nvPr/>
        </p:nvGrpSpPr>
        <p:grpSpPr>
          <a:xfrm>
            <a:off x="6596063" y="2786064"/>
            <a:ext cx="989012" cy="1571625"/>
            <a:chOff x="3195" y="1755"/>
            <a:chExt cx="623" cy="990"/>
          </a:xfrm>
        </p:grpSpPr>
        <p:cxnSp>
          <p:nvCxnSpPr>
            <p:cNvPr id="713" name="Google Shape;713;p13"/>
            <p:cNvCxnSpPr/>
            <p:nvPr/>
          </p:nvCxnSpPr>
          <p:spPr>
            <a:xfrm>
              <a:off x="3195" y="1755"/>
              <a:ext cx="449" cy="0"/>
            </a:xfrm>
            <a:prstGeom prst="straightConnector1">
              <a:avLst/>
            </a:pr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14" name="Google Shape;714;p13"/>
            <p:cNvCxnSpPr/>
            <p:nvPr/>
          </p:nvCxnSpPr>
          <p:spPr>
            <a:xfrm>
              <a:off x="3645" y="1756"/>
              <a:ext cx="0" cy="808"/>
            </a:xfrm>
            <a:prstGeom prst="straightConnector1">
              <a:avLst/>
            </a:pr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715" name="Google Shape;715;p13"/>
            <p:cNvGrpSpPr/>
            <p:nvPr/>
          </p:nvGrpSpPr>
          <p:grpSpPr>
            <a:xfrm>
              <a:off x="3420" y="2565"/>
              <a:ext cx="398" cy="180"/>
              <a:chOff x="3420" y="2565"/>
              <a:chExt cx="398" cy="180"/>
            </a:xfrm>
          </p:grpSpPr>
          <p:cxnSp>
            <p:nvCxnSpPr>
              <p:cNvPr id="716" name="Google Shape;716;p13"/>
              <p:cNvCxnSpPr/>
              <p:nvPr/>
            </p:nvCxnSpPr>
            <p:spPr>
              <a:xfrm>
                <a:off x="3420" y="2565"/>
                <a:ext cx="398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17" name="Google Shape;717;p13"/>
              <p:cNvCxnSpPr/>
              <p:nvPr/>
            </p:nvCxnSpPr>
            <p:spPr>
              <a:xfrm>
                <a:off x="3511" y="2656"/>
                <a:ext cx="236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18" name="Google Shape;718;p13"/>
              <p:cNvCxnSpPr/>
              <p:nvPr/>
            </p:nvCxnSpPr>
            <p:spPr>
              <a:xfrm>
                <a:off x="3606" y="2745"/>
                <a:ext cx="94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719" name="Google Shape;719;p13"/>
          <p:cNvSpPr/>
          <p:nvPr/>
        </p:nvSpPr>
        <p:spPr>
          <a:xfrm>
            <a:off x="2058989" y="5084763"/>
            <a:ext cx="8074025" cy="114095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Times New Roman"/>
              <a:buNone/>
            </a:pPr>
            <a:r>
              <a:rPr b="1" i="1" lang="pt-BR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Elétrons livres em excesso no corpo descem para a Terra.</a:t>
            </a:r>
            <a:endParaRPr/>
          </a:p>
        </p:txBody>
      </p:sp>
      <p:sp>
        <p:nvSpPr>
          <p:cNvPr id="720" name="Google Shape;720;p13"/>
          <p:cNvSpPr/>
          <p:nvPr/>
        </p:nvSpPr>
        <p:spPr>
          <a:xfrm>
            <a:off x="5953126" y="2357438"/>
            <a:ext cx="1857375" cy="3143250"/>
          </a:xfrm>
          <a:custGeom>
            <a:rect b="b" l="l" r="r" t="t"/>
            <a:pathLst>
              <a:path extrusionOk="0" h="3143250" w="1857375">
                <a:moveTo>
                  <a:pt x="928689" y="0"/>
                </a:moveTo>
                <a:lnTo>
                  <a:pt x="928688" y="0"/>
                </a:lnTo>
                <a:cubicBezTo>
                  <a:pt x="1441588" y="1"/>
                  <a:pt x="1857375" y="703641"/>
                  <a:pt x="1857375" y="1571625"/>
                </a:cubicBezTo>
                <a:cubicBezTo>
                  <a:pt x="1857375" y="1571625"/>
                  <a:pt x="1857374" y="1571626"/>
                  <a:pt x="1857374" y="1571627"/>
                </a:cubicBezTo>
                <a:lnTo>
                  <a:pt x="928688" y="1571625"/>
                </a:lnTo>
                <a:close/>
              </a:path>
              <a:path extrusionOk="0" fill="none" h="3143250" w="1857375">
                <a:moveTo>
                  <a:pt x="928689" y="0"/>
                </a:moveTo>
                <a:lnTo>
                  <a:pt x="928688" y="0"/>
                </a:lnTo>
                <a:cubicBezTo>
                  <a:pt x="1441588" y="1"/>
                  <a:pt x="1857375" y="703641"/>
                  <a:pt x="1857375" y="1571625"/>
                </a:cubicBezTo>
                <a:cubicBezTo>
                  <a:pt x="1857375" y="1571625"/>
                  <a:pt x="1857374" y="1571626"/>
                  <a:pt x="1857374" y="1571627"/>
                </a:cubicBezTo>
              </a:path>
            </a:pathLst>
          </a:custGeom>
          <a:noFill/>
          <a:ln cap="sq" cmpd="sng" w="38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13"/>
          <p:cNvSpPr/>
          <p:nvPr/>
        </p:nvSpPr>
        <p:spPr>
          <a:xfrm>
            <a:off x="1951825" y="4284678"/>
            <a:ext cx="80739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Times New Roman"/>
              <a:buNone/>
            </a:pPr>
            <a:r>
              <a:rPr b="1" i="1" lang="pt-BR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Elétrons livres da Terra sobem para o corpo para torná-lo neutro.</a:t>
            </a:r>
            <a:endParaRPr b="1" i="1" sz="3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Times New Roman"/>
              <a:buNone/>
            </a:pPr>
            <a:r>
              <a:t/>
            </a:r>
            <a:endParaRPr b="1" i="1"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13"/>
          <p:cNvSpPr/>
          <p:nvPr/>
        </p:nvSpPr>
        <p:spPr>
          <a:xfrm>
            <a:off x="1919514" y="1196750"/>
            <a:ext cx="51051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</a:pPr>
            <a:r>
              <a:rPr b="1" lang="pt-BR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Ligação terra:</a:t>
            </a:r>
            <a:endParaRPr/>
          </a:p>
        </p:txBody>
      </p:sp>
      <p:sp>
        <p:nvSpPr>
          <p:cNvPr id="723" name="Google Shape;723;p13"/>
          <p:cNvSpPr txBox="1"/>
          <p:nvPr/>
        </p:nvSpPr>
        <p:spPr>
          <a:xfrm>
            <a:off x="4509363" y="41436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O próprio autor.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14"/>
          <p:cNvGrpSpPr/>
          <p:nvPr/>
        </p:nvGrpSpPr>
        <p:grpSpPr>
          <a:xfrm>
            <a:off x="8100716" y="3423445"/>
            <a:ext cx="1712913" cy="1570037"/>
            <a:chOff x="3420" y="1485"/>
            <a:chExt cx="1079" cy="989"/>
          </a:xfrm>
        </p:grpSpPr>
        <p:grpSp>
          <p:nvGrpSpPr>
            <p:cNvPr id="731" name="Google Shape;731;p14"/>
            <p:cNvGrpSpPr/>
            <p:nvPr/>
          </p:nvGrpSpPr>
          <p:grpSpPr>
            <a:xfrm>
              <a:off x="3600" y="1575"/>
              <a:ext cx="719" cy="899"/>
              <a:chOff x="3600" y="1575"/>
              <a:chExt cx="719" cy="899"/>
            </a:xfrm>
          </p:grpSpPr>
          <p:sp>
            <p:nvSpPr>
              <p:cNvPr id="732" name="Google Shape;732;p14"/>
              <p:cNvSpPr/>
              <p:nvPr/>
            </p:nvSpPr>
            <p:spPr>
              <a:xfrm>
                <a:off x="3690" y="1575"/>
                <a:ext cx="539" cy="539"/>
              </a:xfrm>
              <a:prstGeom prst="ellipse">
                <a:avLst/>
              </a:prstGeom>
              <a:solidFill>
                <a:srgbClr val="FF0000"/>
              </a:solidFill>
              <a:ln cap="sq" cmpd="sng" w="255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4"/>
              <p:cNvSpPr/>
              <p:nvPr/>
            </p:nvSpPr>
            <p:spPr>
              <a:xfrm>
                <a:off x="3600" y="2295"/>
                <a:ext cx="719" cy="179"/>
              </a:xfrm>
              <a:prstGeom prst="ellipse">
                <a:avLst/>
              </a:prstGeom>
              <a:solidFill>
                <a:srgbClr val="FF0000"/>
              </a:solidFill>
              <a:ln cap="sq" cmpd="sng" w="255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4"/>
              <p:cNvSpPr/>
              <p:nvPr/>
            </p:nvSpPr>
            <p:spPr>
              <a:xfrm>
                <a:off x="3870" y="1890"/>
                <a:ext cx="179" cy="494"/>
              </a:xfrm>
              <a:prstGeom prst="flowChartMagneticDisk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5" name="Google Shape;735;p14"/>
            <p:cNvGrpSpPr/>
            <p:nvPr/>
          </p:nvGrpSpPr>
          <p:grpSpPr>
            <a:xfrm>
              <a:off x="3420" y="1485"/>
              <a:ext cx="1079" cy="584"/>
              <a:chOff x="3420" y="1485"/>
              <a:chExt cx="1079" cy="584"/>
            </a:xfrm>
          </p:grpSpPr>
          <p:cxnSp>
            <p:nvCxnSpPr>
              <p:cNvPr id="736" name="Google Shape;736;p14"/>
              <p:cNvCxnSpPr/>
              <p:nvPr/>
            </p:nvCxnSpPr>
            <p:spPr>
              <a:xfrm>
                <a:off x="3841" y="1485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7" name="Google Shape;737;p14"/>
              <p:cNvCxnSpPr/>
              <p:nvPr/>
            </p:nvCxnSpPr>
            <p:spPr>
              <a:xfrm>
                <a:off x="4201" y="1618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8" name="Google Shape;738;p14"/>
              <p:cNvCxnSpPr/>
              <p:nvPr/>
            </p:nvCxnSpPr>
            <p:spPr>
              <a:xfrm>
                <a:off x="4291" y="1843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9" name="Google Shape;739;p14"/>
              <p:cNvCxnSpPr/>
              <p:nvPr/>
            </p:nvCxnSpPr>
            <p:spPr>
              <a:xfrm>
                <a:off x="4201" y="2068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40" name="Google Shape;740;p14"/>
              <p:cNvCxnSpPr/>
              <p:nvPr/>
            </p:nvCxnSpPr>
            <p:spPr>
              <a:xfrm>
                <a:off x="3510" y="1618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41" name="Google Shape;741;p14"/>
              <p:cNvCxnSpPr/>
              <p:nvPr/>
            </p:nvCxnSpPr>
            <p:spPr>
              <a:xfrm>
                <a:off x="3420" y="1843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42" name="Google Shape;742;p14"/>
              <p:cNvCxnSpPr/>
              <p:nvPr/>
            </p:nvCxnSpPr>
            <p:spPr>
              <a:xfrm>
                <a:off x="3481" y="2068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743" name="Google Shape;743;p14"/>
          <p:cNvGrpSpPr/>
          <p:nvPr/>
        </p:nvGrpSpPr>
        <p:grpSpPr>
          <a:xfrm>
            <a:off x="3957341" y="3494881"/>
            <a:ext cx="1382713" cy="2427288"/>
            <a:chOff x="810" y="1530"/>
            <a:chExt cx="871" cy="1529"/>
          </a:xfrm>
        </p:grpSpPr>
        <p:grpSp>
          <p:nvGrpSpPr>
            <p:cNvPr id="744" name="Google Shape;744;p14"/>
            <p:cNvGrpSpPr/>
            <p:nvPr/>
          </p:nvGrpSpPr>
          <p:grpSpPr>
            <a:xfrm>
              <a:off x="945" y="2075"/>
              <a:ext cx="736" cy="984"/>
              <a:chOff x="945" y="2075"/>
              <a:chExt cx="736" cy="984"/>
            </a:xfrm>
          </p:grpSpPr>
          <p:sp>
            <p:nvSpPr>
              <p:cNvPr id="745" name="Google Shape;745;p14"/>
              <p:cNvSpPr/>
              <p:nvPr/>
            </p:nvSpPr>
            <p:spPr>
              <a:xfrm>
                <a:off x="1093" y="2075"/>
                <a:ext cx="89" cy="944"/>
              </a:xfrm>
              <a:prstGeom prst="flowChartMagneticDisk">
                <a:avLst/>
              </a:prstGeom>
              <a:solidFill>
                <a:srgbClr val="95B3D7"/>
              </a:solidFill>
              <a:ln cap="sq" cmpd="sng" w="25550">
                <a:solidFill>
                  <a:srgbClr val="95B3D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6" name="Google Shape;746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45" y="2345"/>
                <a:ext cx="736" cy="7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7" name="Google Shape;747;p14"/>
              <p:cNvSpPr/>
              <p:nvPr/>
            </p:nvSpPr>
            <p:spPr>
              <a:xfrm>
                <a:off x="1093" y="2345"/>
                <a:ext cx="89" cy="275"/>
              </a:xfrm>
              <a:prstGeom prst="flowChartMagneticDisk">
                <a:avLst/>
              </a:prstGeom>
              <a:solidFill>
                <a:srgbClr val="95B3D7"/>
              </a:solidFill>
              <a:ln cap="sq" cmpd="sng" w="25550">
                <a:solidFill>
                  <a:srgbClr val="95B3D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8" name="Google Shape;748;p14"/>
            <p:cNvSpPr/>
            <p:nvPr/>
          </p:nvSpPr>
          <p:spPr>
            <a:xfrm>
              <a:off x="810" y="1530"/>
              <a:ext cx="629" cy="6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49" name="Google Shape;749;p14"/>
          <p:cNvCxnSpPr/>
          <p:nvPr/>
        </p:nvCxnSpPr>
        <p:spPr>
          <a:xfrm>
            <a:off x="6054429" y="3423445"/>
            <a:ext cx="331787" cy="3175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0" name="Google Shape;750;p14"/>
          <p:cNvCxnSpPr/>
          <p:nvPr/>
        </p:nvCxnSpPr>
        <p:spPr>
          <a:xfrm>
            <a:off x="5814715" y="3780632"/>
            <a:ext cx="331788" cy="3175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1" name="Google Shape;751;p14"/>
          <p:cNvCxnSpPr/>
          <p:nvPr/>
        </p:nvCxnSpPr>
        <p:spPr>
          <a:xfrm>
            <a:off x="5743279" y="4209257"/>
            <a:ext cx="331787" cy="3175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52" name="Google Shape;752;p14"/>
          <p:cNvCxnSpPr/>
          <p:nvPr/>
        </p:nvCxnSpPr>
        <p:spPr>
          <a:xfrm>
            <a:off x="6029029" y="4634707"/>
            <a:ext cx="331787" cy="3175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753" name="Google Shape;753;p14"/>
          <p:cNvGrpSpPr/>
          <p:nvPr/>
        </p:nvGrpSpPr>
        <p:grpSpPr>
          <a:xfrm>
            <a:off x="6957715" y="3209131"/>
            <a:ext cx="330200" cy="393700"/>
            <a:chOff x="2700" y="1350"/>
            <a:chExt cx="208" cy="248"/>
          </a:xfrm>
        </p:grpSpPr>
        <p:cxnSp>
          <p:nvCxnSpPr>
            <p:cNvPr id="754" name="Google Shape;754;p14"/>
            <p:cNvCxnSpPr/>
            <p:nvPr/>
          </p:nvCxnSpPr>
          <p:spPr>
            <a:xfrm>
              <a:off x="2700" y="1474"/>
              <a:ext cx="208" cy="1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55" name="Google Shape;755;p14"/>
            <p:cNvCxnSpPr/>
            <p:nvPr/>
          </p:nvCxnSpPr>
          <p:spPr>
            <a:xfrm>
              <a:off x="2804" y="1350"/>
              <a:ext cx="0" cy="24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756" name="Google Shape;756;p14"/>
          <p:cNvGrpSpPr/>
          <p:nvPr/>
        </p:nvGrpSpPr>
        <p:grpSpPr>
          <a:xfrm>
            <a:off x="7314903" y="3566319"/>
            <a:ext cx="330200" cy="393700"/>
            <a:chOff x="2925" y="1575"/>
            <a:chExt cx="208" cy="248"/>
          </a:xfrm>
        </p:grpSpPr>
        <p:cxnSp>
          <p:nvCxnSpPr>
            <p:cNvPr id="757" name="Google Shape;757;p14"/>
            <p:cNvCxnSpPr/>
            <p:nvPr/>
          </p:nvCxnSpPr>
          <p:spPr>
            <a:xfrm>
              <a:off x="2925" y="1699"/>
              <a:ext cx="208" cy="1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58" name="Google Shape;758;p14"/>
            <p:cNvCxnSpPr/>
            <p:nvPr/>
          </p:nvCxnSpPr>
          <p:spPr>
            <a:xfrm>
              <a:off x="3029" y="1575"/>
              <a:ext cx="0" cy="24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759" name="Google Shape;759;p14"/>
          <p:cNvGrpSpPr/>
          <p:nvPr/>
        </p:nvGrpSpPr>
        <p:grpSpPr>
          <a:xfrm>
            <a:off x="7252990" y="4137819"/>
            <a:ext cx="330200" cy="393700"/>
            <a:chOff x="2886" y="1935"/>
            <a:chExt cx="208" cy="248"/>
          </a:xfrm>
        </p:grpSpPr>
        <p:cxnSp>
          <p:nvCxnSpPr>
            <p:cNvPr id="760" name="Google Shape;760;p14"/>
            <p:cNvCxnSpPr/>
            <p:nvPr/>
          </p:nvCxnSpPr>
          <p:spPr>
            <a:xfrm>
              <a:off x="2886" y="2059"/>
              <a:ext cx="208" cy="1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61" name="Google Shape;761;p14"/>
            <p:cNvCxnSpPr/>
            <p:nvPr/>
          </p:nvCxnSpPr>
          <p:spPr>
            <a:xfrm>
              <a:off x="2990" y="1935"/>
              <a:ext cx="0" cy="24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762" name="Google Shape;762;p14"/>
          <p:cNvGrpSpPr/>
          <p:nvPr/>
        </p:nvGrpSpPr>
        <p:grpSpPr>
          <a:xfrm>
            <a:off x="6983115" y="4495006"/>
            <a:ext cx="330200" cy="393700"/>
            <a:chOff x="2716" y="2160"/>
            <a:chExt cx="208" cy="248"/>
          </a:xfrm>
        </p:grpSpPr>
        <p:cxnSp>
          <p:nvCxnSpPr>
            <p:cNvPr id="763" name="Google Shape;763;p14"/>
            <p:cNvCxnSpPr/>
            <p:nvPr/>
          </p:nvCxnSpPr>
          <p:spPr>
            <a:xfrm>
              <a:off x="2716" y="2293"/>
              <a:ext cx="208" cy="1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64" name="Google Shape;764;p14"/>
            <p:cNvCxnSpPr/>
            <p:nvPr/>
          </p:nvCxnSpPr>
          <p:spPr>
            <a:xfrm>
              <a:off x="2820" y="2160"/>
              <a:ext cx="0" cy="24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765" name="Google Shape;765;p14"/>
          <p:cNvGrpSpPr/>
          <p:nvPr/>
        </p:nvGrpSpPr>
        <p:grpSpPr>
          <a:xfrm>
            <a:off x="5171779" y="3994945"/>
            <a:ext cx="1069975" cy="1571625"/>
            <a:chOff x="1575" y="1845"/>
            <a:chExt cx="674" cy="990"/>
          </a:xfrm>
        </p:grpSpPr>
        <p:cxnSp>
          <p:nvCxnSpPr>
            <p:cNvPr id="766" name="Google Shape;766;p14"/>
            <p:cNvCxnSpPr/>
            <p:nvPr/>
          </p:nvCxnSpPr>
          <p:spPr>
            <a:xfrm>
              <a:off x="1800" y="1845"/>
              <a:ext cx="449" cy="0"/>
            </a:xfrm>
            <a:prstGeom prst="straightConnector1">
              <a:avLst/>
            </a:pr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67" name="Google Shape;767;p14"/>
            <p:cNvCxnSpPr/>
            <p:nvPr/>
          </p:nvCxnSpPr>
          <p:spPr>
            <a:xfrm>
              <a:off x="1800" y="1846"/>
              <a:ext cx="0" cy="808"/>
            </a:xfrm>
            <a:prstGeom prst="straightConnector1">
              <a:avLst/>
            </a:pr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768" name="Google Shape;768;p14"/>
            <p:cNvGrpSpPr/>
            <p:nvPr/>
          </p:nvGrpSpPr>
          <p:grpSpPr>
            <a:xfrm>
              <a:off x="1575" y="2655"/>
              <a:ext cx="398" cy="180"/>
              <a:chOff x="1575" y="2655"/>
              <a:chExt cx="398" cy="180"/>
            </a:xfrm>
          </p:grpSpPr>
          <p:cxnSp>
            <p:nvCxnSpPr>
              <p:cNvPr id="769" name="Google Shape;769;p14"/>
              <p:cNvCxnSpPr/>
              <p:nvPr/>
            </p:nvCxnSpPr>
            <p:spPr>
              <a:xfrm>
                <a:off x="1575" y="2655"/>
                <a:ext cx="398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70" name="Google Shape;770;p14"/>
              <p:cNvCxnSpPr/>
              <p:nvPr/>
            </p:nvCxnSpPr>
            <p:spPr>
              <a:xfrm>
                <a:off x="1666" y="2746"/>
                <a:ext cx="236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71" name="Google Shape;771;p14"/>
              <p:cNvCxnSpPr/>
              <p:nvPr/>
            </p:nvCxnSpPr>
            <p:spPr>
              <a:xfrm>
                <a:off x="1761" y="2835"/>
                <a:ext cx="94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772" name="Google Shape;772;p14"/>
          <p:cNvSpPr/>
          <p:nvPr/>
        </p:nvSpPr>
        <p:spPr>
          <a:xfrm>
            <a:off x="4957465" y="3637756"/>
            <a:ext cx="1214438" cy="2357438"/>
          </a:xfrm>
          <a:custGeom>
            <a:rect b="b" l="l" r="r" t="t"/>
            <a:pathLst>
              <a:path extrusionOk="0" h="2357438" w="1214438">
                <a:moveTo>
                  <a:pt x="11922" y="1411150"/>
                </a:moveTo>
                <a:lnTo>
                  <a:pt x="11922" y="1411149"/>
                </a:lnTo>
                <a:cubicBezTo>
                  <a:pt x="3993" y="1334630"/>
                  <a:pt x="0" y="1256771"/>
                  <a:pt x="0" y="1178719"/>
                </a:cubicBezTo>
                <a:cubicBezTo>
                  <a:pt x="0" y="527730"/>
                  <a:pt x="271861" y="0"/>
                  <a:pt x="607219" y="0"/>
                </a:cubicBezTo>
                <a:cubicBezTo>
                  <a:pt x="610324" y="0"/>
                  <a:pt x="613429" y="46"/>
                  <a:pt x="616534" y="138"/>
                </a:cubicBezTo>
                <a:lnTo>
                  <a:pt x="607219" y="1178719"/>
                </a:lnTo>
                <a:close/>
              </a:path>
              <a:path extrusionOk="0" fill="none" h="2357438" w="1214438">
                <a:moveTo>
                  <a:pt x="11922" y="1411150"/>
                </a:moveTo>
                <a:lnTo>
                  <a:pt x="11922" y="1411149"/>
                </a:lnTo>
                <a:cubicBezTo>
                  <a:pt x="3993" y="1334630"/>
                  <a:pt x="0" y="1256771"/>
                  <a:pt x="0" y="1178719"/>
                </a:cubicBezTo>
                <a:cubicBezTo>
                  <a:pt x="0" y="527730"/>
                  <a:pt x="271861" y="0"/>
                  <a:pt x="607219" y="0"/>
                </a:cubicBezTo>
                <a:cubicBezTo>
                  <a:pt x="610324" y="0"/>
                  <a:pt x="613429" y="46"/>
                  <a:pt x="616534" y="138"/>
                </a:cubicBezTo>
              </a:path>
            </a:pathLst>
          </a:custGeom>
          <a:noFill/>
          <a:ln cap="sq" cmpd="sng" w="38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3" name="Google Shape;77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4340" y="4818856"/>
            <a:ext cx="571500" cy="53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4" name="Google Shape;774;p14"/>
          <p:cNvGrpSpPr/>
          <p:nvPr/>
        </p:nvGrpSpPr>
        <p:grpSpPr>
          <a:xfrm>
            <a:off x="6019504" y="3361532"/>
            <a:ext cx="1436687" cy="1274763"/>
            <a:chOff x="2109" y="1446"/>
            <a:chExt cx="905" cy="803"/>
          </a:xfrm>
        </p:grpSpPr>
        <p:grpSp>
          <p:nvGrpSpPr>
            <p:cNvPr id="775" name="Google Shape;775;p14"/>
            <p:cNvGrpSpPr/>
            <p:nvPr/>
          </p:nvGrpSpPr>
          <p:grpSpPr>
            <a:xfrm>
              <a:off x="2109" y="1452"/>
              <a:ext cx="185" cy="218"/>
              <a:chOff x="2109" y="1452"/>
              <a:chExt cx="185" cy="218"/>
            </a:xfrm>
          </p:grpSpPr>
          <p:cxnSp>
            <p:nvCxnSpPr>
              <p:cNvPr id="776" name="Google Shape;776;p14"/>
              <p:cNvCxnSpPr/>
              <p:nvPr/>
            </p:nvCxnSpPr>
            <p:spPr>
              <a:xfrm>
                <a:off x="2109" y="1561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77" name="Google Shape;777;p14"/>
              <p:cNvCxnSpPr/>
              <p:nvPr/>
            </p:nvCxnSpPr>
            <p:spPr>
              <a:xfrm flipH="1">
                <a:off x="2200" y="1452"/>
                <a:ext cx="2" cy="21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778" name="Google Shape;778;p14"/>
            <p:cNvGrpSpPr/>
            <p:nvPr/>
          </p:nvGrpSpPr>
          <p:grpSpPr>
            <a:xfrm>
              <a:off x="2829" y="1446"/>
              <a:ext cx="185" cy="218"/>
              <a:chOff x="2829" y="1446"/>
              <a:chExt cx="185" cy="218"/>
            </a:xfrm>
          </p:grpSpPr>
          <p:cxnSp>
            <p:nvCxnSpPr>
              <p:cNvPr id="779" name="Google Shape;779;p14"/>
              <p:cNvCxnSpPr/>
              <p:nvPr/>
            </p:nvCxnSpPr>
            <p:spPr>
              <a:xfrm>
                <a:off x="2829" y="1555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0" name="Google Shape;780;p14"/>
              <p:cNvCxnSpPr/>
              <p:nvPr/>
            </p:nvCxnSpPr>
            <p:spPr>
              <a:xfrm flipH="1">
                <a:off x="2920" y="1446"/>
                <a:ext cx="2" cy="21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781" name="Google Shape;781;p14"/>
            <p:cNvGrpSpPr/>
            <p:nvPr/>
          </p:nvGrpSpPr>
          <p:grpSpPr>
            <a:xfrm>
              <a:off x="2829" y="2031"/>
              <a:ext cx="185" cy="218"/>
              <a:chOff x="2829" y="2031"/>
              <a:chExt cx="185" cy="218"/>
            </a:xfrm>
          </p:grpSpPr>
          <p:cxnSp>
            <p:nvCxnSpPr>
              <p:cNvPr id="782" name="Google Shape;782;p14"/>
              <p:cNvCxnSpPr/>
              <p:nvPr/>
            </p:nvCxnSpPr>
            <p:spPr>
              <a:xfrm>
                <a:off x="2829" y="2140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3" name="Google Shape;783;p14"/>
              <p:cNvCxnSpPr/>
              <p:nvPr/>
            </p:nvCxnSpPr>
            <p:spPr>
              <a:xfrm flipH="1">
                <a:off x="2920" y="2031"/>
                <a:ext cx="2" cy="21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784" name="Google Shape;784;p14"/>
            <p:cNvGrpSpPr/>
            <p:nvPr/>
          </p:nvGrpSpPr>
          <p:grpSpPr>
            <a:xfrm>
              <a:off x="2109" y="1986"/>
              <a:ext cx="185" cy="218"/>
              <a:chOff x="2109" y="1986"/>
              <a:chExt cx="185" cy="218"/>
            </a:xfrm>
          </p:grpSpPr>
          <p:cxnSp>
            <p:nvCxnSpPr>
              <p:cNvPr id="785" name="Google Shape;785;p14"/>
              <p:cNvCxnSpPr/>
              <p:nvPr/>
            </p:nvCxnSpPr>
            <p:spPr>
              <a:xfrm>
                <a:off x="2109" y="2095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6" name="Google Shape;786;p14"/>
              <p:cNvCxnSpPr/>
              <p:nvPr/>
            </p:nvCxnSpPr>
            <p:spPr>
              <a:xfrm flipH="1">
                <a:off x="2200" y="1986"/>
                <a:ext cx="2" cy="21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787" name="Google Shape;787;p14"/>
          <p:cNvSpPr/>
          <p:nvPr/>
        </p:nvSpPr>
        <p:spPr>
          <a:xfrm>
            <a:off x="1785872" y="1314400"/>
            <a:ext cx="80277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2.3 – Eletrização por indução:</a:t>
            </a:r>
            <a:endParaRPr/>
          </a:p>
        </p:txBody>
      </p:sp>
      <p:cxnSp>
        <p:nvCxnSpPr>
          <p:cNvPr id="788" name="Google Shape;788;p14"/>
          <p:cNvCxnSpPr/>
          <p:nvPr/>
        </p:nvCxnSpPr>
        <p:spPr>
          <a:xfrm>
            <a:off x="5528965" y="4710906"/>
            <a:ext cx="1588" cy="141288"/>
          </a:xfrm>
          <a:prstGeom prst="straightConnector1">
            <a:avLst/>
          </a:prstGeom>
          <a:noFill/>
          <a:ln cap="sq" cmpd="sng" w="2555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89" name="Google Shape;789;p14"/>
          <p:cNvSpPr/>
          <p:nvPr/>
        </p:nvSpPr>
        <p:spPr>
          <a:xfrm>
            <a:off x="7962603" y="5066507"/>
            <a:ext cx="1455312" cy="58695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Indutor</a:t>
            </a:r>
            <a:endParaRPr/>
          </a:p>
        </p:txBody>
      </p:sp>
      <p:sp>
        <p:nvSpPr>
          <p:cNvPr id="790" name="Google Shape;790;p14"/>
          <p:cNvSpPr/>
          <p:nvPr/>
        </p:nvSpPr>
        <p:spPr>
          <a:xfrm>
            <a:off x="5713115" y="5995195"/>
            <a:ext cx="1654918" cy="58695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Induzido</a:t>
            </a:r>
            <a:endParaRPr/>
          </a:p>
        </p:txBody>
      </p:sp>
      <p:sp>
        <p:nvSpPr>
          <p:cNvPr id="791" name="Google Shape;791;p14"/>
          <p:cNvSpPr txBox="1"/>
          <p:nvPr/>
        </p:nvSpPr>
        <p:spPr>
          <a:xfrm>
            <a:off x="4751163" y="64887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O próprio autor.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io1" id="797" name="Google Shape;797;p15"/>
          <p:cNvPicPr preferRelativeResize="0"/>
          <p:nvPr/>
        </p:nvPicPr>
        <p:blipFill rotWithShape="1">
          <a:blip r:embed="rId3">
            <a:alphaModFix/>
          </a:blip>
          <a:srcRect b="0" l="0" r="-99" t="0"/>
          <a:stretch/>
        </p:blipFill>
        <p:spPr>
          <a:xfrm>
            <a:off x="2999656" y="1250383"/>
            <a:ext cx="6062365" cy="4067379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15"/>
          <p:cNvSpPr txBox="1"/>
          <p:nvPr>
            <p:ph idx="12" type="sldNum"/>
          </p:nvPr>
        </p:nvSpPr>
        <p:spPr>
          <a:xfrm>
            <a:off x="2542132" y="6313407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99" name="Google Shape;799;p15"/>
          <p:cNvSpPr txBox="1"/>
          <p:nvPr/>
        </p:nvSpPr>
        <p:spPr>
          <a:xfrm>
            <a:off x="3502572" y="5317762"/>
            <a:ext cx="5184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Forças elétricas (</a:t>
            </a:r>
            <a:r>
              <a:rPr i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 campos elétricos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15"/>
          <p:cNvSpPr txBox="1"/>
          <p:nvPr/>
        </p:nvSpPr>
        <p:spPr>
          <a:xfrm>
            <a:off x="4317080" y="6148750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http://www.mundociencia.com.br/fisica/eletricidade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6"/>
          <p:cNvSpPr txBox="1"/>
          <p:nvPr>
            <p:ph type="title"/>
          </p:nvPr>
        </p:nvSpPr>
        <p:spPr>
          <a:xfrm>
            <a:off x="1703512" y="1124744"/>
            <a:ext cx="9217024" cy="766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b="1" lang="pt-BR" sz="4000">
                <a:solidFill>
                  <a:schemeClr val="dk1"/>
                </a:solidFill>
              </a:rPr>
              <a:t>O conceito de campo:</a:t>
            </a:r>
            <a:br>
              <a:rPr b="1" lang="pt-BR" sz="4000">
                <a:solidFill>
                  <a:schemeClr val="dk1"/>
                </a:solidFill>
              </a:rPr>
            </a:br>
            <a:br>
              <a:rPr b="1" lang="pt-BR" sz="40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806" name="Google Shape;806;p16"/>
          <p:cNvSpPr txBox="1"/>
          <p:nvPr>
            <p:ph idx="1" type="body"/>
          </p:nvPr>
        </p:nvSpPr>
        <p:spPr>
          <a:xfrm>
            <a:off x="263352" y="2348880"/>
            <a:ext cx="1116124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pt-BR"/>
              <a:t>Forças de ação a distância têm atreladas a si um campo, que pode ser interpretado como uma região na qual essa força atua.</a:t>
            </a:r>
            <a:endParaRPr/>
          </a:p>
          <a:p>
            <a:pPr indent="-457200" lvl="0" marL="457200" rtl="0" algn="just"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pt-BR"/>
              <a:t>Por exemplo, a força gravitacional está relacionada a um campo gravitacional, zona na qual a influência dessa força é percebida. A Terra, assim como qualquer outro corpo com massa, produz um campo gravitacional ao seu redor, motivo pelo qual somos atraídos para sua superfície ou a Lua orbita nosso planeta.</a:t>
            </a:r>
            <a:endParaRPr/>
          </a:p>
        </p:txBody>
      </p:sp>
      <p:sp>
        <p:nvSpPr>
          <p:cNvPr id="807" name="Google Shape;807;p16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7"/>
          <p:cNvSpPr txBox="1"/>
          <p:nvPr>
            <p:ph type="title"/>
          </p:nvPr>
        </p:nvSpPr>
        <p:spPr>
          <a:xfrm>
            <a:off x="6975234" y="1930777"/>
            <a:ext cx="9403418" cy="424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pt-BR" sz="3200">
                <a:solidFill>
                  <a:schemeClr val="dk1"/>
                </a:solidFill>
              </a:rPr>
              <a:t>Em um paralelo...</a:t>
            </a:r>
            <a:endParaRPr/>
          </a:p>
        </p:txBody>
      </p:sp>
      <p:pic>
        <p:nvPicPr>
          <p:cNvPr id="813" name="Google Shape;8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7212" y="2064550"/>
            <a:ext cx="2683059" cy="401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17"/>
          <p:cNvPicPr preferRelativeResize="0"/>
          <p:nvPr/>
        </p:nvPicPr>
        <p:blipFill rotWithShape="1">
          <a:blip r:embed="rId4">
            <a:alphaModFix/>
          </a:blip>
          <a:srcRect b="0" l="0" r="1709" t="6937"/>
          <a:stretch/>
        </p:blipFill>
        <p:spPr>
          <a:xfrm>
            <a:off x="6955152" y="2935979"/>
            <a:ext cx="2938589" cy="1713983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17"/>
          <p:cNvSpPr txBox="1"/>
          <p:nvPr/>
        </p:nvSpPr>
        <p:spPr>
          <a:xfrm>
            <a:off x="271677" y="5946935"/>
            <a:ext cx="344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Força gravitacional =&gt;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ampo gravitacional .</a:t>
            </a:r>
            <a:endParaRPr/>
          </a:p>
        </p:txBody>
      </p:sp>
      <p:sp>
        <p:nvSpPr>
          <p:cNvPr id="816" name="Google Shape;816;p17"/>
          <p:cNvSpPr txBox="1"/>
          <p:nvPr/>
        </p:nvSpPr>
        <p:spPr>
          <a:xfrm>
            <a:off x="7804494" y="5623769"/>
            <a:ext cx="191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Força Elétrica =&gt; campo elétrico.</a:t>
            </a:r>
            <a:endParaRPr/>
          </a:p>
        </p:txBody>
      </p:sp>
      <p:cxnSp>
        <p:nvCxnSpPr>
          <p:cNvPr id="817" name="Google Shape;817;p17"/>
          <p:cNvCxnSpPr/>
          <p:nvPr/>
        </p:nvCxnSpPr>
        <p:spPr>
          <a:xfrm flipH="1">
            <a:off x="5820982" y="4823006"/>
            <a:ext cx="168" cy="1554384"/>
          </a:xfrm>
          <a:prstGeom prst="straightConnector1">
            <a:avLst/>
          </a:prstGeom>
          <a:noFill/>
          <a:ln cap="flat" cmpd="sng" w="444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8" name="Google Shape;818;p17"/>
          <p:cNvSpPr txBox="1"/>
          <p:nvPr/>
        </p:nvSpPr>
        <p:spPr>
          <a:xfrm>
            <a:off x="1746656" y="1349726"/>
            <a:ext cx="6677790" cy="424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 conceito de Campo:</a:t>
            </a:r>
            <a:endParaRPr/>
          </a:p>
        </p:txBody>
      </p:sp>
      <p:sp>
        <p:nvSpPr>
          <p:cNvPr id="819" name="Google Shape;819;p17"/>
          <p:cNvSpPr txBox="1"/>
          <p:nvPr/>
        </p:nvSpPr>
        <p:spPr>
          <a:xfrm>
            <a:off x="4321063" y="63774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Alvarenga e Máximo (2000).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8"/>
          <p:cNvSpPr txBox="1"/>
          <p:nvPr>
            <p:ph idx="1" type="body"/>
          </p:nvPr>
        </p:nvSpPr>
        <p:spPr>
          <a:xfrm>
            <a:off x="479376" y="1989742"/>
            <a:ext cx="11424592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pt-BR"/>
              <a:t>Da mesma maneira, a </a:t>
            </a:r>
            <a:r>
              <a:rPr lang="pt-BR">
                <a:solidFill>
                  <a:srgbClr val="FF0000"/>
                </a:solidFill>
              </a:rPr>
              <a:t>força elétrica </a:t>
            </a:r>
            <a:r>
              <a:rPr lang="pt-BR"/>
              <a:t>também </a:t>
            </a:r>
            <a:r>
              <a:rPr lang="pt-BR" sz="2800"/>
              <a:t>é </a:t>
            </a:r>
            <a:r>
              <a:rPr lang="pt-BR"/>
              <a:t>uma </a:t>
            </a:r>
            <a:r>
              <a:rPr lang="pt-BR">
                <a:solidFill>
                  <a:srgbClr val="FF0000"/>
                </a:solidFill>
              </a:rPr>
              <a:t>força de ação a distância</a:t>
            </a:r>
            <a:r>
              <a:rPr lang="pt-BR"/>
              <a:t>, portanto existe </a:t>
            </a:r>
            <a:r>
              <a:rPr lang="pt-BR">
                <a:solidFill>
                  <a:srgbClr val="FF0000"/>
                </a:solidFill>
              </a:rPr>
              <a:t>um campo associado</a:t>
            </a:r>
            <a:r>
              <a:rPr lang="pt-BR"/>
              <a:t> a ela, o campo elétrico (E). Assim como um corpo com massa produz ao redor de si um campo gravitacional, uma carga elétrica sempre terá a sua volta um campo elétrico.</a:t>
            </a:r>
            <a:endParaRPr/>
          </a:p>
          <a:p>
            <a:pPr indent="-204470" lvl="0" marL="285750" rtl="0" algn="just"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</a:pPr>
            <a:r>
              <a:t/>
            </a:r>
            <a:endParaRPr sz="1600"/>
          </a:p>
          <a:p>
            <a:pPr indent="-457200" lvl="0" marL="457200" rtl="0" algn="just"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pt-BR"/>
              <a:t>Embora seja necessário no mínimo duas cargas elétricas para que haja uma interação por meio da força elétrica, o campo elétrico é criado apenas por uma única carga, uma vez que ela é uma propriedade intrínseca da carga.</a:t>
            </a:r>
            <a:endParaRPr/>
          </a:p>
        </p:txBody>
      </p:sp>
      <p:sp>
        <p:nvSpPr>
          <p:cNvPr id="825" name="Google Shape;825;p18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26" name="Google Shape;826;p18"/>
          <p:cNvSpPr txBox="1"/>
          <p:nvPr/>
        </p:nvSpPr>
        <p:spPr>
          <a:xfrm>
            <a:off x="1847528" y="1124744"/>
            <a:ext cx="7467600" cy="631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 cap="small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 conceito de Campo: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9"/>
          <p:cNvSpPr txBox="1"/>
          <p:nvPr>
            <p:ph type="title"/>
          </p:nvPr>
        </p:nvSpPr>
        <p:spPr>
          <a:xfrm>
            <a:off x="1831106" y="1257047"/>
            <a:ext cx="7467600" cy="703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Campo elétrico (E):</a:t>
            </a:r>
            <a:endParaRPr/>
          </a:p>
        </p:txBody>
      </p:sp>
      <p:sp>
        <p:nvSpPr>
          <p:cNvPr id="832" name="Google Shape;832;p19"/>
          <p:cNvSpPr/>
          <p:nvPr>
            <p:ph idx="1" type="body"/>
          </p:nvPr>
        </p:nvSpPr>
        <p:spPr>
          <a:xfrm>
            <a:off x="429812" y="2204864"/>
            <a:ext cx="5666188" cy="2016124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pt-BR"/>
              <a:t>	É uma propriedade física estabelecida em todos os pontos do espaço que estão sob a influência de uma carga elétrica (</a:t>
            </a:r>
            <a:r>
              <a:rPr b="1" lang="pt-BR"/>
              <a:t>carga fonte</a:t>
            </a:r>
            <a:r>
              <a:rPr lang="pt-BR"/>
              <a:t>), tal que uma outra carga (</a:t>
            </a:r>
            <a:r>
              <a:rPr b="1" lang="pt-BR"/>
              <a:t>carga de prova</a:t>
            </a:r>
            <a:r>
              <a:rPr lang="pt-BR"/>
              <a:t>), ao ser colocada num desses pontos, fica sujeita a uma força de </a:t>
            </a:r>
            <a:r>
              <a:rPr b="1" lang="pt-BR"/>
              <a:t>atração</a:t>
            </a:r>
            <a:r>
              <a:rPr lang="pt-BR"/>
              <a:t> ou de </a:t>
            </a:r>
            <a:r>
              <a:rPr b="1" lang="pt-BR"/>
              <a:t>repulsão</a:t>
            </a:r>
            <a:r>
              <a:rPr lang="pt-BR"/>
              <a:t>, exercida pela </a:t>
            </a:r>
            <a:r>
              <a:rPr b="1" lang="pt-BR"/>
              <a:t>carga fonte</a:t>
            </a:r>
            <a:r>
              <a:rPr lang="pt-BR"/>
              <a:t>.</a:t>
            </a:r>
            <a:endParaRPr/>
          </a:p>
        </p:txBody>
      </p:sp>
      <p:sp>
        <p:nvSpPr>
          <p:cNvPr id="833" name="Google Shape;833;p19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834" name="Google Shape;8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0056" y="2174957"/>
            <a:ext cx="4821237" cy="3500437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19"/>
          <p:cNvSpPr txBox="1"/>
          <p:nvPr/>
        </p:nvSpPr>
        <p:spPr>
          <a:xfrm>
            <a:off x="7510663" y="56754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Alvarenga e Máximo (2000).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767408" y="2117751"/>
            <a:ext cx="6552728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Eletrostática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 a área da Física que abrange o estudo das </a:t>
            </a:r>
            <a:r>
              <a:rPr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cargas elétricas em repouso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Os fenômenos eletrostáticos estudados por essa área da Física surgem em decorrência das forças de atração e repulsão que as cargas elétricas exercem umas sobre as outras.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Tales de Mileto, no século VI a.C.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1415480" y="1124744"/>
            <a:ext cx="7772400" cy="864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Introdução:</a:t>
            </a:r>
            <a:endParaRPr/>
          </a:p>
        </p:txBody>
      </p:sp>
      <p:pic>
        <p:nvPicPr>
          <p:cNvPr descr="Biografia do filósofo Tales de Mileto - Estudo Prático"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6240" y="2276872"/>
            <a:ext cx="2965469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8238975" y="5949275"/>
            <a:ext cx="3500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</a:t>
            </a:r>
            <a:r>
              <a:rPr lang="pt-BR" sz="1200" u="sng">
                <a:hlinkClick r:id="rId4"/>
              </a:rPr>
              <a:t>https://praticaspedagogicas.com.br/blog/?p=102</a:t>
            </a:r>
            <a:r>
              <a:rPr lang="pt-BR" sz="1200"/>
              <a:t>. Acesso em 31 ago. 2021</a:t>
            </a:r>
            <a:endParaRPr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0"/>
          <p:cNvSpPr txBox="1"/>
          <p:nvPr>
            <p:ph type="title"/>
          </p:nvPr>
        </p:nvSpPr>
        <p:spPr>
          <a:xfrm>
            <a:off x="1847528" y="1302812"/>
            <a:ext cx="5002213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Linhas de força:</a:t>
            </a:r>
            <a:endParaRPr/>
          </a:p>
        </p:txBody>
      </p:sp>
      <p:sp>
        <p:nvSpPr>
          <p:cNvPr id="841" name="Google Shape;841;p20"/>
          <p:cNvSpPr/>
          <p:nvPr/>
        </p:nvSpPr>
        <p:spPr>
          <a:xfrm>
            <a:off x="479376" y="1793349"/>
            <a:ext cx="11377264" cy="112371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conceito de linhas de força foi introduzido pelo físico inglês M. Faraday, no século XIX, com a finalidade de representar o campo elétrico através de diagramas. </a:t>
            </a:r>
            <a:b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2" name="Google Shape;8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9576" y="2564904"/>
            <a:ext cx="7231062" cy="4119562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20"/>
          <p:cNvSpPr txBox="1"/>
          <p:nvPr/>
        </p:nvSpPr>
        <p:spPr>
          <a:xfrm>
            <a:off x="4321063" y="63774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Alvarenga e Máximo (2000).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21"/>
          <p:cNvPicPr preferRelativeResize="0"/>
          <p:nvPr/>
        </p:nvPicPr>
        <p:blipFill rotWithShape="1">
          <a:blip r:embed="rId3">
            <a:alphaModFix/>
          </a:blip>
          <a:srcRect b="0" l="6959" r="7778" t="0"/>
          <a:stretch/>
        </p:blipFill>
        <p:spPr>
          <a:xfrm>
            <a:off x="2517559" y="1628800"/>
            <a:ext cx="7429552" cy="49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21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50" name="Google Shape;850;p21"/>
          <p:cNvSpPr txBox="1"/>
          <p:nvPr/>
        </p:nvSpPr>
        <p:spPr>
          <a:xfrm>
            <a:off x="4321063" y="63774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Alvarenga e Máximo (2000).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" name="Google Shape;855;p22"/>
          <p:cNvPicPr preferRelativeResize="0"/>
          <p:nvPr/>
        </p:nvPicPr>
        <p:blipFill rotWithShape="1">
          <a:blip r:embed="rId3">
            <a:alphaModFix/>
          </a:blip>
          <a:srcRect b="0" l="8704" r="7736" t="-586"/>
          <a:stretch/>
        </p:blipFill>
        <p:spPr>
          <a:xfrm>
            <a:off x="1952596" y="3714753"/>
            <a:ext cx="3429024" cy="299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22"/>
          <p:cNvPicPr preferRelativeResize="0"/>
          <p:nvPr/>
        </p:nvPicPr>
        <p:blipFill rotWithShape="1">
          <a:blip r:embed="rId4">
            <a:alphaModFix/>
          </a:blip>
          <a:srcRect b="0" l="8819" r="7913" t="-1"/>
          <a:stretch/>
        </p:blipFill>
        <p:spPr>
          <a:xfrm>
            <a:off x="6238876" y="3786190"/>
            <a:ext cx="3357586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22"/>
          <p:cNvSpPr/>
          <p:nvPr/>
        </p:nvSpPr>
        <p:spPr>
          <a:xfrm>
            <a:off x="263146" y="1628800"/>
            <a:ext cx="11737510" cy="248578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Linha de força de um campo elétrico é uma linha que tangencia, em cada ponto, o vetor campo elétrico resultante associado ao ponto considerado;</a:t>
            </a:r>
            <a:endParaRPr/>
          </a:p>
          <a:p>
            <a:pPr indent="-1270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i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Quanto maior a distância até a carga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mais afastadas entre si estão as linhas, em conformidade com o que já foi visto, isto é, o </a:t>
            </a:r>
            <a:r>
              <a:rPr i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do campo diminui com a distância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/>
          </a:p>
          <a:p>
            <a:pPr indent="-1270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Por convenção, as linhas de força são orientadas no sentido do vetor campo;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i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linhas de força são sempre perpendiculares à superfície dos corpos carregados;</a:t>
            </a:r>
            <a:endParaRPr/>
          </a:p>
          <a:p>
            <a:pPr indent="-1270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concentração de linhas de força é diretamente proporcional à intensidade do campo elétrico.</a:t>
            </a:r>
            <a:endParaRPr/>
          </a:p>
        </p:txBody>
      </p:sp>
      <p:sp>
        <p:nvSpPr>
          <p:cNvPr id="858" name="Google Shape;858;p22"/>
          <p:cNvSpPr txBox="1"/>
          <p:nvPr>
            <p:ph type="title"/>
          </p:nvPr>
        </p:nvSpPr>
        <p:spPr>
          <a:xfrm>
            <a:off x="1844844" y="1138263"/>
            <a:ext cx="8574113" cy="490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pt-BR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</a:t>
            </a:r>
            <a:r>
              <a:rPr b="1"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rísticas das linhas de força:</a:t>
            </a:r>
            <a:endParaRPr/>
          </a:p>
        </p:txBody>
      </p:sp>
      <p:sp>
        <p:nvSpPr>
          <p:cNvPr id="859" name="Google Shape;859;p22"/>
          <p:cNvSpPr txBox="1"/>
          <p:nvPr/>
        </p:nvSpPr>
        <p:spPr>
          <a:xfrm>
            <a:off x="4652238" y="63442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O próprio autor.</a:t>
            </a:r>
            <a:endParaRPr sz="1200"/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5720" y="2306774"/>
            <a:ext cx="5623906" cy="4083926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23"/>
          <p:cNvSpPr txBox="1"/>
          <p:nvPr>
            <p:ph type="title"/>
          </p:nvPr>
        </p:nvSpPr>
        <p:spPr>
          <a:xfrm>
            <a:off x="1847528" y="1383159"/>
            <a:ext cx="53254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Trajetórias de partículas:</a:t>
            </a:r>
            <a:endParaRPr/>
          </a:p>
        </p:txBody>
      </p:sp>
      <p:sp>
        <p:nvSpPr>
          <p:cNvPr id="866" name="Google Shape;866;p23"/>
          <p:cNvSpPr txBox="1"/>
          <p:nvPr/>
        </p:nvSpPr>
        <p:spPr>
          <a:xfrm>
            <a:off x="8472264" y="1167858"/>
            <a:ext cx="3446100" cy="181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Cargas positivas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movimentam-se           espontaneamente                  a favor do campo.</a:t>
            </a:r>
            <a:endParaRPr/>
          </a:p>
        </p:txBody>
      </p:sp>
      <p:sp>
        <p:nvSpPr>
          <p:cNvPr id="867" name="Google Shape;867;p23"/>
          <p:cNvSpPr txBox="1"/>
          <p:nvPr/>
        </p:nvSpPr>
        <p:spPr>
          <a:xfrm>
            <a:off x="191344" y="4869160"/>
            <a:ext cx="3877800" cy="181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Cargas negativas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movimentam-se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espontaneamente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contra o campo.</a:t>
            </a:r>
            <a:endParaRPr/>
          </a:p>
        </p:txBody>
      </p:sp>
      <p:sp>
        <p:nvSpPr>
          <p:cNvPr id="868" name="Google Shape;868;p23"/>
          <p:cNvSpPr txBox="1"/>
          <p:nvPr/>
        </p:nvSpPr>
        <p:spPr>
          <a:xfrm>
            <a:off x="4943913" y="60214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O próprio autor.</a:t>
            </a:r>
            <a:endParaRPr sz="1200"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Google Shape;87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361" y="1340768"/>
            <a:ext cx="7371750" cy="535311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24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75" name="Google Shape;875;p24"/>
          <p:cNvSpPr txBox="1"/>
          <p:nvPr/>
        </p:nvSpPr>
        <p:spPr>
          <a:xfrm>
            <a:off x="4817463" y="61606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O próprio autor.</a:t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25"/>
          <p:cNvSpPr txBox="1"/>
          <p:nvPr>
            <p:ph type="title"/>
          </p:nvPr>
        </p:nvSpPr>
        <p:spPr>
          <a:xfrm>
            <a:off x="551384" y="1916832"/>
            <a:ext cx="4104456" cy="631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Mapa conceitual –</a:t>
            </a:r>
            <a:b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resumo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25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882" name="Google Shape;882;p25"/>
          <p:cNvPicPr preferRelativeResize="0"/>
          <p:nvPr/>
        </p:nvPicPr>
        <p:blipFill rotWithShape="1">
          <a:blip r:embed="rId3">
            <a:alphaModFix/>
          </a:blip>
          <a:srcRect b="0" l="0" r="433" t="7270"/>
          <a:stretch/>
        </p:blipFill>
        <p:spPr>
          <a:xfrm>
            <a:off x="5015880" y="1412776"/>
            <a:ext cx="6011949" cy="5016924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25"/>
          <p:cNvSpPr txBox="1"/>
          <p:nvPr/>
        </p:nvSpPr>
        <p:spPr>
          <a:xfrm>
            <a:off x="6578088" y="64297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O próprio autor.</a:t>
            </a:r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26"/>
          <p:cNvSpPr/>
          <p:nvPr/>
        </p:nvSpPr>
        <p:spPr>
          <a:xfrm>
            <a:off x="3409950" y="-57150"/>
            <a:ext cx="9144000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26"/>
          <p:cNvSpPr txBox="1"/>
          <p:nvPr/>
        </p:nvSpPr>
        <p:spPr>
          <a:xfrm>
            <a:off x="-32973" y="1052736"/>
            <a:ext cx="8713787" cy="75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b="1" lang="pt-B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ocorrem os raios?</a:t>
            </a:r>
            <a:endParaRPr/>
          </a:p>
        </p:txBody>
      </p:sp>
      <p:pic>
        <p:nvPicPr>
          <p:cNvPr id="891" name="Google Shape;89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2950" y="1719250"/>
            <a:ext cx="6908576" cy="4483875"/>
          </a:xfrm>
          <a:prstGeom prst="rect">
            <a:avLst/>
          </a:prstGeom>
          <a:noFill/>
          <a:ln cap="sq" cmpd="sng" w="3815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92" name="Google Shape;892;p26"/>
          <p:cNvSpPr/>
          <p:nvPr/>
        </p:nvSpPr>
        <p:spPr>
          <a:xfrm rot="-5400000">
            <a:off x="7613465" y="4575831"/>
            <a:ext cx="3838208" cy="24840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</a:pPr>
            <a:r>
              <a:rPr lang="pt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http://</a:t>
            </a:r>
            <a:r>
              <a:rPr lang="pt-B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www.mundociencia.com.br/fisica/eletricidade/RAIO1.JPG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26"/>
          <p:cNvSpPr txBox="1"/>
          <p:nvPr/>
        </p:nvSpPr>
        <p:spPr>
          <a:xfrm>
            <a:off x="4063805" y="6303900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http://www.mundociencia.com.br/fisica/eletricidade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io1" id="898" name="Google Shape;89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8107" y="1183643"/>
            <a:ext cx="8643966" cy="5616554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27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00" name="Google Shape;900;p27"/>
          <p:cNvSpPr txBox="1"/>
          <p:nvPr/>
        </p:nvSpPr>
        <p:spPr>
          <a:xfrm>
            <a:off x="2135560" y="2547100"/>
            <a:ext cx="8643900" cy="1446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3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formação das descargas atmosféricas</a:t>
            </a:r>
            <a:r>
              <a:rPr b="1" lang="pt-BR" sz="3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(raios)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28"/>
          <p:cNvSpPr txBox="1"/>
          <p:nvPr>
            <p:ph type="title"/>
          </p:nvPr>
        </p:nvSpPr>
        <p:spPr>
          <a:xfrm>
            <a:off x="1672726" y="12687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Origem:</a:t>
            </a:r>
            <a:br>
              <a:rPr b="1" lang="pt-BR">
                <a:solidFill>
                  <a:schemeClr val="dk1"/>
                </a:solidFill>
              </a:rPr>
            </a:br>
            <a:r>
              <a:rPr b="1" lang="pt-BR">
                <a:solidFill>
                  <a:schemeClr val="dk1"/>
                </a:solidFill>
              </a:rPr>
              <a:t>Nuvens de tempestade</a:t>
            </a:r>
            <a:endParaRPr/>
          </a:p>
        </p:txBody>
      </p:sp>
      <p:pic>
        <p:nvPicPr>
          <p:cNvPr id="906" name="Google Shape;906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2314" y="1268759"/>
            <a:ext cx="3961200" cy="51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28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08" name="Google Shape;908;p28"/>
          <p:cNvSpPr txBox="1"/>
          <p:nvPr/>
        </p:nvSpPr>
        <p:spPr>
          <a:xfrm>
            <a:off x="1672726" y="2862965"/>
            <a:ext cx="49686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tempestades envolvem grandes nuvens de chuva chamadas "cumulus nimbus". Estas são nuvens "carregadas", medindo 10 ou mais quilômetros de diâmetro na base, e de 10 a 30 quilômetros de altura. </a:t>
            </a:r>
            <a:endParaRPr/>
          </a:p>
        </p:txBody>
      </p:sp>
      <p:sp>
        <p:nvSpPr>
          <p:cNvPr id="909" name="Google Shape;909;p28"/>
          <p:cNvSpPr txBox="1"/>
          <p:nvPr/>
        </p:nvSpPr>
        <p:spPr>
          <a:xfrm>
            <a:off x="7587330" y="6416150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http://www.mundociencia.com.br/fisica/eletricidade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io1" id="914" name="Google Shape;91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193" y="1606575"/>
            <a:ext cx="2974975" cy="4760912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29"/>
          <p:cNvSpPr txBox="1"/>
          <p:nvPr>
            <p:ph type="title"/>
          </p:nvPr>
        </p:nvSpPr>
        <p:spPr>
          <a:xfrm>
            <a:off x="1844080" y="12992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Formação do raio:</a:t>
            </a:r>
            <a:endParaRPr/>
          </a:p>
        </p:txBody>
      </p:sp>
      <p:pic>
        <p:nvPicPr>
          <p:cNvPr descr="Raio2" id="916" name="Google Shape;91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193" y="1606575"/>
            <a:ext cx="2974975" cy="4760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io3" id="917" name="Google Shape;91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4192" y="1606575"/>
            <a:ext cx="3022600" cy="4760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io4" id="918" name="Google Shape;91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4192" y="1628800"/>
            <a:ext cx="3022600" cy="4760912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29"/>
          <p:cNvSpPr txBox="1"/>
          <p:nvPr/>
        </p:nvSpPr>
        <p:spPr>
          <a:xfrm>
            <a:off x="695400" y="2564904"/>
            <a:ext cx="6672900" cy="26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Campo elétrico ioniza o ar;</a:t>
            </a:r>
            <a:endParaRPr/>
          </a:p>
          <a:p>
            <a:pPr indent="-177800" lvl="0" marL="0" marR="0" rtl="0" algn="l"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Descarga líder (100 km/s) invisível;</a:t>
            </a:r>
            <a:endParaRPr/>
          </a:p>
          <a:p>
            <a:pPr indent="-177800" lvl="0" marL="0" marR="0" rtl="0" algn="l"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Quando a descarga líder está entre 20 e 50 m do solo surge a descarga de conexão essa sim visível.</a:t>
            </a:r>
            <a:endParaRPr/>
          </a:p>
        </p:txBody>
      </p:sp>
      <p:sp>
        <p:nvSpPr>
          <p:cNvPr id="920" name="Google Shape;920;p29"/>
          <p:cNvSpPr txBox="1"/>
          <p:nvPr/>
        </p:nvSpPr>
        <p:spPr>
          <a:xfrm>
            <a:off x="7303305" y="6367475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http://www.mundociencia.com.br/fisica/eletricidade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549568" y="2348880"/>
            <a:ext cx="1116124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carga elétrica (Q) 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uma propriedade intrínseca (própria) das partículas fundamentais da matéria, como prótons e elétrons, assim como a massa. Corpos eletricamente neutros apresentam a mesma quantidade de cargas elétricas positivas e negativas. A unidade de carga elétrica no Sistema Internacional de Unidades é o Coulomb (C).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 principais portadores de carga são: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549568" y="1196752"/>
            <a:ext cx="7772400" cy="648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Cargas elétricas (Q):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0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C:\Documents and Settings\JEAN\Desktop\AULAS 2017\FIS_III\Raios\Raio1.GIF" id="926" name="Google Shape;92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3726" y="1439863"/>
            <a:ext cx="2879725" cy="46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30"/>
          <p:cNvSpPr txBox="1"/>
          <p:nvPr/>
        </p:nvSpPr>
        <p:spPr>
          <a:xfrm>
            <a:off x="4063805" y="6255250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http://www.mundociencia.com.br/fisica/eletricidade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1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C:\Documents and Settings\JEAN\Desktop\AULAS 2017\FIS_III\Raios\Raio2.GIF" id="933" name="Google Shape;93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3726" y="1439863"/>
            <a:ext cx="2879725" cy="46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31"/>
          <p:cNvSpPr txBox="1"/>
          <p:nvPr/>
        </p:nvSpPr>
        <p:spPr>
          <a:xfrm>
            <a:off x="3811392" y="6255250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http://www.mundociencia.com.br/fisica/eletricidade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32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C:\Documents and Settings\JEAN\Desktop\AULAS 2017\FIS_III\Raios\Raio3.GIF" id="940" name="Google Shape;94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3726" y="1439863"/>
            <a:ext cx="2879725" cy="46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32"/>
          <p:cNvSpPr txBox="1"/>
          <p:nvPr/>
        </p:nvSpPr>
        <p:spPr>
          <a:xfrm>
            <a:off x="3811392" y="6119825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http://www.mundociencia.com.br/fisica/eletricidade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33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C:\Documents and Settings\JEAN\Desktop\AULAS 2017\FIS_III\Raios\Raio4.GIF" id="947" name="Google Shape;94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3726" y="1439863"/>
            <a:ext cx="2879725" cy="46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33"/>
          <p:cNvSpPr txBox="1"/>
          <p:nvPr/>
        </p:nvSpPr>
        <p:spPr>
          <a:xfrm>
            <a:off x="3811392" y="6255250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http://www.mundociencia.com.br/fisica/eletricidade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4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C:\Documents and Settings\JEAN\Desktop\AULAS 2017\FIS_III\Raios\Raio1.GIF" id="954" name="Google Shape;95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3726" y="1439863"/>
            <a:ext cx="2925763" cy="46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34"/>
          <p:cNvSpPr txBox="1"/>
          <p:nvPr/>
        </p:nvSpPr>
        <p:spPr>
          <a:xfrm>
            <a:off x="4063805" y="6119825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http://www.mundociencia.com.br/fisica/eletricidade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5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C:\Documents and Settings\JEAN\Desktop\AULAS 2017\FIS_III\Raios\Raio2.GIF" id="961" name="Google Shape;96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3726" y="1439863"/>
            <a:ext cx="2925763" cy="46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35"/>
          <p:cNvSpPr txBox="1"/>
          <p:nvPr/>
        </p:nvSpPr>
        <p:spPr>
          <a:xfrm>
            <a:off x="4063805" y="6119825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http://www.mundociencia.com.br/fisica/eletricidade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6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C:\Documents and Settings\JEAN\Desktop\AULAS 2017\FIS_III\Raios\Raio3.GIF" id="968" name="Google Shape;96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3725" y="1439863"/>
            <a:ext cx="2971800" cy="46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36"/>
          <p:cNvSpPr txBox="1"/>
          <p:nvPr/>
        </p:nvSpPr>
        <p:spPr>
          <a:xfrm>
            <a:off x="4063805" y="6119825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http://www.mundociencia.com.br/fisica/eletricidade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7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C:\Documents and Settings\JEAN\Desktop\AULAS 2017\FIS_III\Raios\Raio4.GIF" id="975" name="Google Shape;97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3725" y="1439863"/>
            <a:ext cx="2971800" cy="46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37"/>
          <p:cNvSpPr txBox="1"/>
          <p:nvPr/>
        </p:nvSpPr>
        <p:spPr>
          <a:xfrm>
            <a:off x="4063805" y="6119825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http://www.mundociencia.com.br/fisica/eletricidade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38"/>
          <p:cNvSpPr txBox="1"/>
          <p:nvPr>
            <p:ph type="title"/>
          </p:nvPr>
        </p:nvSpPr>
        <p:spPr>
          <a:xfrm>
            <a:off x="1775520" y="119675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Formação do raio:</a:t>
            </a:r>
            <a:endParaRPr/>
          </a:p>
        </p:txBody>
      </p:sp>
      <p:pic>
        <p:nvPicPr>
          <p:cNvPr descr="anim_raios20" id="982" name="Google Shape;982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5521" y="1196746"/>
            <a:ext cx="3456300" cy="5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3" name="Google Shape;983;p38"/>
          <p:cNvSpPr txBox="1"/>
          <p:nvPr>
            <p:ph idx="12" type="sldNum"/>
          </p:nvPr>
        </p:nvSpPr>
        <p:spPr>
          <a:xfrm>
            <a:off x="9739338" y="5809454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84" name="Google Shape;984;p38"/>
          <p:cNvSpPr txBox="1"/>
          <p:nvPr/>
        </p:nvSpPr>
        <p:spPr>
          <a:xfrm>
            <a:off x="407368" y="2504111"/>
            <a:ext cx="69849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✔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Campo elétrico ioniza o ar;</a:t>
            </a:r>
            <a:endParaRPr/>
          </a:p>
          <a:p>
            <a:pPr indent="-203200" lvl="0" marL="0" marR="0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✔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Descarga líder (100 km/s) invisível;</a:t>
            </a:r>
            <a:endParaRPr/>
          </a:p>
          <a:p>
            <a:pPr indent="-203200" lvl="0" marL="0" marR="0" rtl="0" algn="ctr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✔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Quando a descarga líder está entre 20 e 50 m do solo surge a descarga de conexão essa sim visível.</a:t>
            </a:r>
            <a:endParaRPr/>
          </a:p>
        </p:txBody>
      </p:sp>
      <p:sp>
        <p:nvSpPr>
          <p:cNvPr id="985" name="Google Shape;985;p38"/>
          <p:cNvSpPr txBox="1"/>
          <p:nvPr/>
        </p:nvSpPr>
        <p:spPr>
          <a:xfrm>
            <a:off x="8011955" y="6330650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http://www.mundociencia.com.br/fisica/eletricidade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39"/>
          <p:cNvSpPr/>
          <p:nvPr/>
        </p:nvSpPr>
        <p:spPr>
          <a:xfrm>
            <a:off x="3410645" y="294083"/>
            <a:ext cx="9144000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39"/>
          <p:cNvSpPr txBox="1"/>
          <p:nvPr/>
        </p:nvSpPr>
        <p:spPr>
          <a:xfrm>
            <a:off x="1704084" y="1229122"/>
            <a:ext cx="8713787" cy="68544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1" lang="pt-B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Assim ocorrem os raios (uma das possibilidades):</a:t>
            </a:r>
            <a:endParaRPr/>
          </a:p>
        </p:txBody>
      </p:sp>
      <p:pic>
        <p:nvPicPr>
          <p:cNvPr id="993" name="Google Shape;99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2032" y="2025647"/>
            <a:ext cx="8497888" cy="4167187"/>
          </a:xfrm>
          <a:prstGeom prst="rect">
            <a:avLst/>
          </a:prstGeom>
          <a:noFill/>
          <a:ln cap="sq" cmpd="sng" w="3815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94" name="Google Shape;994;p39"/>
          <p:cNvSpPr txBox="1"/>
          <p:nvPr/>
        </p:nvSpPr>
        <p:spPr>
          <a:xfrm>
            <a:off x="4063799" y="6303900"/>
            <a:ext cx="470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http://br.geocities.com/saladefisica7/funciona/pararaio.htm</a:t>
            </a:r>
            <a:endParaRPr sz="1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335360" y="1847719"/>
            <a:ext cx="116652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Elétrons (</a:t>
            </a:r>
            <a:r>
              <a:rPr i="1"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aseline="30000"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responsáveis pelas reações químicas 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(que ocorrem em busca do equilíbrio elétrico);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portadores de carga elétrica negativa (-1,6x10</a:t>
            </a:r>
            <a:r>
              <a:rPr baseline="30000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-19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Prótons (</a:t>
            </a:r>
            <a:r>
              <a:rPr i="1"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baseline="30000"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responsáveis por compor aprox. 50% da massa atômica;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Definem quimicamente o átomo;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Portadores de carga elétrica positiva (+ 1,6x10</a:t>
            </a:r>
            <a:r>
              <a:rPr baseline="30000"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-19</a:t>
            </a: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Nêutrons (</a:t>
            </a:r>
            <a:r>
              <a:rPr i="1"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pt-BR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responsáveis por compor aprox. 50% da massa atômica;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responsáveis pelo equilíbrio nuclear através da geração da força de coesão entre os nuclídeos (força nuclear forte).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549568" y="1196752"/>
            <a:ext cx="7772400" cy="648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b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Cargas elétricas (Q):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40"/>
          <p:cNvSpPr txBox="1"/>
          <p:nvPr>
            <p:ph type="title"/>
          </p:nvPr>
        </p:nvSpPr>
        <p:spPr>
          <a:xfrm>
            <a:off x="1847528" y="1229544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Magnitude de corrente do raio: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00" name="Google Shape;1000;p40"/>
          <p:cNvSpPr txBox="1"/>
          <p:nvPr>
            <p:ph idx="1" type="body"/>
          </p:nvPr>
        </p:nvSpPr>
        <p:spPr>
          <a:xfrm>
            <a:off x="2351584" y="2132856"/>
            <a:ext cx="5462587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52044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pt-BR" sz="2400"/>
              <a:t>Lâmpada de 100W: 0,25 amperes;</a:t>
            </a:r>
            <a:endParaRPr/>
          </a:p>
          <a:p>
            <a:pPr indent="-230123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52044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/>
              <a:t>0,1% excede 200.000 amperes;</a:t>
            </a:r>
            <a:endParaRPr/>
          </a:p>
          <a:p>
            <a:pPr indent="-230123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52044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/>
              <a:t>0,7% excede 100.000 amperes;</a:t>
            </a:r>
            <a:endParaRPr/>
          </a:p>
          <a:p>
            <a:pPr indent="-230123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52044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/>
              <a:t>6% excede 60.000 amperes;</a:t>
            </a:r>
            <a:endParaRPr/>
          </a:p>
          <a:p>
            <a:pPr indent="-230123" lvl="0" marL="34290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-352044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pt-BR" sz="2400"/>
              <a:t>50% excede 15.000 amperes = </a:t>
            </a:r>
            <a:r>
              <a:rPr lang="pt-BR"/>
              <a:t>s</a:t>
            </a:r>
            <a:r>
              <a:rPr lang="pt-BR" sz="2400"/>
              <a:t>uficiente para 60.000 lâmpada.</a:t>
            </a:r>
            <a:endParaRPr/>
          </a:p>
        </p:txBody>
      </p:sp>
      <p:pic>
        <p:nvPicPr>
          <p:cNvPr descr="raio4" id="1001" name="Google Shape;1001;p4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5120" y="2228107"/>
            <a:ext cx="2376488" cy="1849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io2" id="1002" name="Google Shape;1002;p40"/>
          <p:cNvPicPr preferRelativeResize="0"/>
          <p:nvPr>
            <p:ph idx="3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5609" y="4479181"/>
            <a:ext cx="2232025" cy="1808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40"/>
          <p:cNvSpPr txBox="1"/>
          <p:nvPr/>
        </p:nvSpPr>
        <p:spPr>
          <a:xfrm>
            <a:off x="6951167" y="6287350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http://www.mundociencia.com.br/fisica/eletricidade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io4" id="1008" name="Google Shape;100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8301" y="1484784"/>
            <a:ext cx="44069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io2" id="1009" name="Google Shape;100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0056" y="2780928"/>
            <a:ext cx="4357688" cy="35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41"/>
          <p:cNvSpPr txBox="1"/>
          <p:nvPr/>
        </p:nvSpPr>
        <p:spPr>
          <a:xfrm>
            <a:off x="6746705" y="6311525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http://www.mundociencia.com.br/fisica/eletricidade</a:t>
            </a:r>
            <a:r>
              <a:rPr lang="pt-BR" sz="1200"/>
              <a:t>. Acesso em 31 ago. 2021.</a:t>
            </a:r>
            <a:endParaRPr sz="1200"/>
          </a:p>
        </p:txBody>
      </p:sp>
      <p:sp>
        <p:nvSpPr>
          <p:cNvPr id="1011" name="Google Shape;1011;p41"/>
          <p:cNvSpPr txBox="1"/>
          <p:nvPr/>
        </p:nvSpPr>
        <p:spPr>
          <a:xfrm>
            <a:off x="1979555" y="4913775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http://www.mundociencia.com.br/fisica/eletricidade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2"/>
          <p:cNvSpPr/>
          <p:nvPr/>
        </p:nvSpPr>
        <p:spPr>
          <a:xfrm>
            <a:off x="3409950" y="-57150"/>
            <a:ext cx="9144000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42"/>
          <p:cNvSpPr txBox="1"/>
          <p:nvPr/>
        </p:nvSpPr>
        <p:spPr>
          <a:xfrm>
            <a:off x="1631504" y="1124744"/>
            <a:ext cx="9793088" cy="75931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b="1" lang="pt-B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que acontece a um avião atingido por um raio?</a:t>
            </a:r>
            <a:endParaRPr/>
          </a:p>
        </p:txBody>
      </p:sp>
      <p:pic>
        <p:nvPicPr>
          <p:cNvPr id="1019" name="Google Shape;101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440" y="2287205"/>
            <a:ext cx="5000625" cy="3800475"/>
          </a:xfrm>
          <a:prstGeom prst="rect">
            <a:avLst/>
          </a:prstGeom>
          <a:noFill/>
          <a:ln cap="sq" cmpd="sng" w="3815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20" name="Google Shape;1020;p42"/>
          <p:cNvSpPr/>
          <p:nvPr/>
        </p:nvSpPr>
        <p:spPr>
          <a:xfrm>
            <a:off x="6543419" y="1953824"/>
            <a:ext cx="5328592" cy="4530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Ao contrário do que poderíamos pensar, os raios não são perigosos para os aviões. Como o avião não está em contato com a terra, não há descarga elétrica absorvida internamente pelo avião (gaiola de Faraday) e o raio segue o seu caminho com destino ao solo.</a:t>
            </a:r>
            <a:endParaRPr/>
          </a:p>
        </p:txBody>
      </p:sp>
      <p:sp>
        <p:nvSpPr>
          <p:cNvPr id="1021" name="Google Shape;1021;p42"/>
          <p:cNvSpPr txBox="1"/>
          <p:nvPr/>
        </p:nvSpPr>
        <p:spPr>
          <a:xfrm>
            <a:off x="1523567" y="6216725"/>
            <a:ext cx="406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http://www.mundociencia.com.br/fisica/eletricidade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43"/>
          <p:cNvSpPr txBox="1"/>
          <p:nvPr>
            <p:ph type="title"/>
          </p:nvPr>
        </p:nvSpPr>
        <p:spPr>
          <a:xfrm>
            <a:off x="1775520" y="126876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Lendas, crenças e crendices:</a:t>
            </a:r>
            <a:endParaRPr/>
          </a:p>
        </p:txBody>
      </p:sp>
      <p:sp>
        <p:nvSpPr>
          <p:cNvPr id="1027" name="Google Shape;1027;p43"/>
          <p:cNvSpPr txBox="1"/>
          <p:nvPr>
            <p:ph idx="1" type="body"/>
          </p:nvPr>
        </p:nvSpPr>
        <p:spPr>
          <a:xfrm>
            <a:off x="767408" y="1988840"/>
            <a:ext cx="7200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Não abanar para o raio em dias de tempestade;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Acender velas;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Ficar escondido;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Rezar encolhidinho;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Cobrir espelhos;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pt-BR" sz="3200"/>
              <a:t>Carregar amuleto colhido no local da queda de um raio.</a:t>
            </a:r>
            <a:endParaRPr/>
          </a:p>
        </p:txBody>
      </p:sp>
      <p:pic>
        <p:nvPicPr>
          <p:cNvPr id="1028" name="Google Shape;1028;p4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6249" y="1161575"/>
            <a:ext cx="2929200" cy="50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43"/>
          <p:cNvSpPr txBox="1"/>
          <p:nvPr>
            <p:ph idx="12" type="sldNum"/>
          </p:nvPr>
        </p:nvSpPr>
        <p:spPr>
          <a:xfrm>
            <a:off x="9714890" y="577896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30" name="Google Shape;1030;p43"/>
          <p:cNvSpPr txBox="1"/>
          <p:nvPr/>
        </p:nvSpPr>
        <p:spPr>
          <a:xfrm>
            <a:off x="8220850" y="61703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Alvarenga e Máximo (2000).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44"/>
          <p:cNvSpPr/>
          <p:nvPr/>
        </p:nvSpPr>
        <p:spPr>
          <a:xfrm>
            <a:off x="119336" y="1481222"/>
            <a:ext cx="11881320" cy="5112568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⮚"/>
            </a:pPr>
            <a:r>
              <a:rPr lang="pt-BR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Lenda:</a:t>
            </a: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Se não está chovendo, não caem raios.</a:t>
            </a:r>
            <a:endParaRPr/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⮚"/>
            </a:pPr>
            <a:r>
              <a:rPr lang="pt-BR" sz="18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Verdade:</a:t>
            </a: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Os raios podem chegar ao solo a até 15 km de distância do local da chuva.</a:t>
            </a:r>
            <a:endParaRPr/>
          </a:p>
          <a:p>
            <a:pPr indent="-19431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⮚"/>
            </a:pPr>
            <a:r>
              <a:rPr lang="pt-BR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Lenda:</a:t>
            </a: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Sapatos com sola de borracha ou os pneus do automóvel evitam que uma pessoa seja atingida por um raio.</a:t>
            </a:r>
            <a:endParaRPr/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⮚"/>
            </a:pPr>
            <a:r>
              <a:rPr lang="pt-BR" sz="18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Verdade:</a:t>
            </a: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Solas de borracha ou pneus não protegem contra os raios. No entanto, a carroceria metálica do carro dá uma boa proteção a quem está em seu interior, sem tocar em partes metálicas. Mesmo que um raio atinja o carro, é sempre mais seguro dentro do que fora dele.</a:t>
            </a:r>
            <a:endParaRPr/>
          </a:p>
          <a:p>
            <a:pPr indent="-19431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⮚"/>
            </a:pPr>
            <a:r>
              <a:rPr lang="pt-BR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Lenda:</a:t>
            </a: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As pessoas ficam carregadas de eletricidade quando são atingidas por um raio e não devem ser tocadas.</a:t>
            </a:r>
            <a:endParaRPr/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⮚"/>
            </a:pPr>
            <a:r>
              <a:rPr lang="pt-BR" sz="18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Verdade:</a:t>
            </a: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As vítimas de raios não "dão choque" e precisam de urgente socorro médico, especialmente, reanimação cardiorrespiratória.</a:t>
            </a:r>
            <a:endParaRPr/>
          </a:p>
          <a:p>
            <a:pPr indent="-19431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⮚"/>
            </a:pPr>
            <a:r>
              <a:rPr lang="pt-BR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Lenda:</a:t>
            </a: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Um raio nunca cai duas vezes no mesmo lugar.</a:t>
            </a:r>
            <a:endParaRPr/>
          </a:p>
          <a:p>
            <a:pPr indent="-274320" lvl="0" marL="27432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⮚"/>
            </a:pPr>
            <a:r>
              <a:rPr lang="pt-BR" sz="18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Verdade:</a:t>
            </a:r>
            <a:r>
              <a:rPr lang="pt-B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Não importa qual seja o local, ele pode ser atingido, repetidas vezes, durante uma tempestade. Isso acontece até com pessoas. </a:t>
            </a:r>
            <a:endParaRPr/>
          </a:p>
        </p:txBody>
      </p:sp>
      <p:sp>
        <p:nvSpPr>
          <p:cNvPr id="1036" name="Google Shape;1036;p44"/>
          <p:cNvSpPr txBox="1"/>
          <p:nvPr>
            <p:ph type="title"/>
          </p:nvPr>
        </p:nvSpPr>
        <p:spPr>
          <a:xfrm>
            <a:off x="6528048" y="1340768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Lendas e verdades:</a:t>
            </a:r>
            <a:endParaRPr/>
          </a:p>
        </p:txBody>
      </p:sp>
      <p:sp>
        <p:nvSpPr>
          <p:cNvPr id="1037" name="Google Shape;1037;p44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45"/>
          <p:cNvSpPr/>
          <p:nvPr/>
        </p:nvSpPr>
        <p:spPr>
          <a:xfrm>
            <a:off x="263352" y="2141205"/>
            <a:ext cx="8201008" cy="344264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⮚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 objetivo principal de um para-raios é proteger uma certa região, edifício, residência ou semelhante da ação danosa de um raio. Estabelece-se, com ele, um percurso seguro da descarga principal entre a Terra e a nuvem. </a:t>
            </a:r>
            <a:endParaRPr/>
          </a:p>
          <a:p>
            <a:pPr indent="-274320" lvl="0" marL="274320" marR="0" rtl="0" algn="just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⮚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Um para-raios consta, essencialmente, de uma haste metálica disposta verticalmente na parte mais alta do edifício a proteger. A extremidade superior da haste termina em várias pontas e a inferior é ligada à terra através de um cabo metálico, que é introduzido profundamente no terreno.</a:t>
            </a:r>
            <a:endParaRPr/>
          </a:p>
          <a:p>
            <a:pPr indent="-274320" lvl="0" marL="274320" marR="0" rtl="0" algn="just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⮚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Quando uma nuvem eletrizada passa nas proximidades do para-raios, ela induz neste cargas de sinal contrário. </a:t>
            </a: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 elétrico, nas vizinhanças das pontas, torna-se tão intenso que ioniza o ar e força a descarga elétrica através do para-raios, que proporciona, ao raio, um caminho seguro até a terra. </a:t>
            </a:r>
            <a:endParaRPr/>
          </a:p>
        </p:txBody>
      </p:sp>
      <p:pic>
        <p:nvPicPr>
          <p:cNvPr id="1043" name="Google Shape;104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2950" y="2780928"/>
            <a:ext cx="3457955" cy="2516759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45"/>
          <p:cNvSpPr txBox="1"/>
          <p:nvPr/>
        </p:nvSpPr>
        <p:spPr>
          <a:xfrm>
            <a:off x="1127448" y="1111967"/>
            <a:ext cx="10434827" cy="105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pt-BR" sz="2800">
                <a:solidFill>
                  <a:schemeClr val="dk1"/>
                </a:solidFill>
              </a:rPr>
              <a:t>istemas de</a:t>
            </a:r>
            <a:r>
              <a:rPr b="1" lang="pt-BR" sz="2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Proteção</a:t>
            </a:r>
            <a:r>
              <a:rPr b="1" lang="pt-BR" sz="2800">
                <a:solidFill>
                  <a:schemeClr val="dk1"/>
                </a:solidFill>
              </a:rPr>
              <a:t> Contra Descargas </a:t>
            </a:r>
            <a:r>
              <a:rPr b="1" lang="pt-BR" sz="2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</a:t>
            </a:r>
            <a:r>
              <a:rPr b="1" lang="pt-BR" sz="2800">
                <a:solidFill>
                  <a:schemeClr val="dk1"/>
                </a:solidFill>
              </a:rPr>
              <a:t>féricas (SPDAs):</a:t>
            </a:r>
            <a:r>
              <a:rPr b="1" lang="pt-BR" sz="2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para-raios </a:t>
            </a:r>
            <a:endParaRPr b="1" sz="2800" cap="small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5" name="Google Shape;1045;p45"/>
          <p:cNvSpPr txBox="1"/>
          <p:nvPr>
            <p:ph idx="12" type="sldNum"/>
          </p:nvPr>
        </p:nvSpPr>
        <p:spPr>
          <a:xfrm>
            <a:off x="9653016" y="5765312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46" name="Google Shape;1046;p45"/>
          <p:cNvSpPr txBox="1"/>
          <p:nvPr/>
        </p:nvSpPr>
        <p:spPr>
          <a:xfrm>
            <a:off x="8521925" y="52145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Alvarenga e Máximo (2000).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6"/>
          <p:cNvSpPr txBox="1"/>
          <p:nvPr>
            <p:ph type="ctrTitle"/>
          </p:nvPr>
        </p:nvSpPr>
        <p:spPr>
          <a:xfrm>
            <a:off x="1559496" y="1835779"/>
            <a:ext cx="5974432" cy="39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4800"/>
              <a:buFont typeface="Roboto Condensed"/>
              <a:buNone/>
            </a:pPr>
            <a:r>
              <a:rPr b="1" i="1" lang="pt-BR" sz="4800">
                <a:solidFill>
                  <a:srgbClr val="2A501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Capacitores</a:t>
            </a:r>
            <a:br>
              <a:rPr b="1" i="1" lang="pt-BR" sz="4800">
                <a:solidFill>
                  <a:srgbClr val="2A501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i="1" lang="pt-BR" sz="4800">
                <a:solidFill>
                  <a:srgbClr val="2A501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 </a:t>
            </a:r>
            <a:br>
              <a:rPr b="1" i="1" lang="pt-BR" sz="4800">
                <a:solidFill>
                  <a:srgbClr val="2A501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i="1" lang="pt-BR" sz="4800">
                <a:solidFill>
                  <a:srgbClr val="2A501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condensadores</a:t>
            </a:r>
            <a:endParaRPr/>
          </a:p>
        </p:txBody>
      </p:sp>
      <p:pic>
        <p:nvPicPr>
          <p:cNvPr id="1053" name="Google Shape;105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0296" y="2323671"/>
            <a:ext cx="2016125" cy="2973916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46"/>
          <p:cNvSpPr txBox="1"/>
          <p:nvPr/>
        </p:nvSpPr>
        <p:spPr>
          <a:xfrm>
            <a:off x="9192344" y="3429000"/>
            <a:ext cx="7920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   -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46"/>
          <p:cNvSpPr txBox="1"/>
          <p:nvPr/>
        </p:nvSpPr>
        <p:spPr>
          <a:xfrm>
            <a:off x="8268363" y="52975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Alvarenga e Máximo (2000).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47"/>
          <p:cNvSpPr txBox="1"/>
          <p:nvPr>
            <p:ph idx="1" type="body"/>
          </p:nvPr>
        </p:nvSpPr>
        <p:spPr>
          <a:xfrm>
            <a:off x="4727848" y="1381576"/>
            <a:ext cx="6750050" cy="23410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SzPts val="810"/>
              <a:buFont typeface="Noto Sans Symbols"/>
              <a:buChar char="●"/>
            </a:pPr>
            <a:r>
              <a:rPr lang="pt-BR"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Composto por duas peças condutoras;</a:t>
            </a:r>
            <a:endParaRPr/>
          </a:p>
          <a:p>
            <a:pPr indent="-215900" lvl="0" marL="215900" rtl="0" algn="l">
              <a:spcBef>
                <a:spcPts val="600"/>
              </a:spcBef>
              <a:spcAft>
                <a:spcPts val="0"/>
              </a:spcAft>
              <a:buSzPts val="810"/>
              <a:buFont typeface="Noto Sans Symbols"/>
              <a:buChar char="●"/>
            </a:pPr>
            <a:r>
              <a:rPr lang="pt-BR"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Separadas por material isolante (dielétrico); </a:t>
            </a:r>
            <a:endParaRPr/>
          </a:p>
          <a:p>
            <a:pPr indent="-215900" lvl="0" marL="215900" rtl="0" algn="l">
              <a:spcBef>
                <a:spcPts val="600"/>
              </a:spcBef>
              <a:spcAft>
                <a:spcPts val="0"/>
              </a:spcAft>
              <a:buSzPts val="810"/>
              <a:buFont typeface="Noto Sans Symbols"/>
              <a:buChar char="●"/>
            </a:pPr>
            <a:r>
              <a:rPr lang="pt-BR"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Função: armazenar cargas elétricas e energia potencial elétrica;</a:t>
            </a:r>
            <a:endParaRPr/>
          </a:p>
          <a:p>
            <a:pPr indent="-215900" lvl="0" marL="215900" rtl="0" algn="l">
              <a:spcBef>
                <a:spcPts val="600"/>
              </a:spcBef>
              <a:spcAft>
                <a:spcPts val="0"/>
              </a:spcAft>
              <a:buSzPts val="810"/>
              <a:buFont typeface="Noto Sans Symbols"/>
              <a:buChar char="●"/>
            </a:pPr>
            <a:r>
              <a:rPr lang="pt-BR"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“Reservatório de cargas”.</a:t>
            </a:r>
            <a:endParaRPr/>
          </a:p>
        </p:txBody>
      </p:sp>
      <p:sp>
        <p:nvSpPr>
          <p:cNvPr id="1062" name="Google Shape;1062;p47"/>
          <p:cNvSpPr txBox="1"/>
          <p:nvPr>
            <p:ph idx="2" type="body"/>
          </p:nvPr>
        </p:nvSpPr>
        <p:spPr>
          <a:xfrm>
            <a:off x="2338388" y="5715002"/>
            <a:ext cx="5168900" cy="1100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063" name="Google Shape;1063;p47"/>
          <p:cNvSpPr txBox="1"/>
          <p:nvPr/>
        </p:nvSpPr>
        <p:spPr>
          <a:xfrm>
            <a:off x="2338388" y="2326230"/>
            <a:ext cx="3084512" cy="23410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064" name="Google Shape;106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31" y="2562850"/>
            <a:ext cx="3500569" cy="4046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6702" y="3714969"/>
            <a:ext cx="5441022" cy="2534069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47"/>
          <p:cNvSpPr txBox="1"/>
          <p:nvPr/>
        </p:nvSpPr>
        <p:spPr>
          <a:xfrm>
            <a:off x="6677213" y="62490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Alvarenga e Máximo (2000).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67" name="Google Shape;1067;p47"/>
          <p:cNvSpPr txBox="1"/>
          <p:nvPr/>
        </p:nvSpPr>
        <p:spPr>
          <a:xfrm>
            <a:off x="671413" y="64463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Alvarenga e Máximo (2000).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48"/>
          <p:cNvSpPr txBox="1"/>
          <p:nvPr>
            <p:ph idx="1" type="body"/>
          </p:nvPr>
        </p:nvSpPr>
        <p:spPr>
          <a:xfrm>
            <a:off x="2576492" y="5784919"/>
            <a:ext cx="5168900" cy="1100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i="1" sz="1000">
              <a:solidFill>
                <a:srgbClr val="2A501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i="1" sz="1000">
              <a:solidFill>
                <a:srgbClr val="2A5010"/>
              </a:solidFill>
            </a:endParaRPr>
          </a:p>
        </p:txBody>
      </p:sp>
      <p:sp>
        <p:nvSpPr>
          <p:cNvPr id="1074" name="Google Shape;1074;p48"/>
          <p:cNvSpPr txBox="1"/>
          <p:nvPr/>
        </p:nvSpPr>
        <p:spPr>
          <a:xfrm>
            <a:off x="9380520" y="6252701"/>
            <a:ext cx="1487487" cy="421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2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2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5" name="Google Shape;107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2467" y="2058758"/>
            <a:ext cx="3706926" cy="416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7968" y="1597936"/>
            <a:ext cx="3838504" cy="4915340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48"/>
          <p:cNvSpPr txBox="1"/>
          <p:nvPr/>
        </p:nvSpPr>
        <p:spPr>
          <a:xfrm>
            <a:off x="8372458" y="2245554"/>
            <a:ext cx="2016125" cy="802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5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Elétrons migram da região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menor potencial para 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maior potencial</a:t>
            </a:r>
            <a:endParaRPr/>
          </a:p>
        </p:txBody>
      </p:sp>
      <p:sp>
        <p:nvSpPr>
          <p:cNvPr id="1078" name="Google Shape;1078;p48"/>
          <p:cNvSpPr txBox="1"/>
          <p:nvPr/>
        </p:nvSpPr>
        <p:spPr>
          <a:xfrm>
            <a:off x="1831133" y="1354890"/>
            <a:ext cx="655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de carga do capacitor:</a:t>
            </a:r>
            <a:endParaRPr/>
          </a:p>
        </p:txBody>
      </p:sp>
      <p:sp>
        <p:nvSpPr>
          <p:cNvPr id="1079" name="Google Shape;1079;p48"/>
          <p:cNvSpPr txBox="1"/>
          <p:nvPr/>
        </p:nvSpPr>
        <p:spPr>
          <a:xfrm>
            <a:off x="6227225" y="63938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Alvarenga e Máximo (2000).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80" name="Google Shape;1080;p48"/>
          <p:cNvSpPr txBox="1"/>
          <p:nvPr/>
        </p:nvSpPr>
        <p:spPr>
          <a:xfrm>
            <a:off x="2475938" y="6278663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</a:rPr>
              <a:t>Fonte</a:t>
            </a:r>
            <a:r>
              <a:rPr lang="pt-BR" sz="1200">
                <a:solidFill>
                  <a:schemeClr val="dk1"/>
                </a:solidFill>
              </a:rPr>
              <a:t>: Alvarenga e Máximo (2000).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49"/>
          <p:cNvSpPr txBox="1"/>
          <p:nvPr>
            <p:ph type="title"/>
          </p:nvPr>
        </p:nvSpPr>
        <p:spPr>
          <a:xfrm>
            <a:off x="2351584" y="2132856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1" lang="pt-BR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 potencial elétrico e o potencial gravitacional.</a:t>
            </a:r>
            <a:endParaRPr/>
          </a:p>
        </p:txBody>
      </p:sp>
      <p:sp>
        <p:nvSpPr>
          <p:cNvPr id="1086" name="Google Shape;1086;p49"/>
          <p:cNvSpPr txBox="1"/>
          <p:nvPr>
            <p:ph idx="1" type="body"/>
          </p:nvPr>
        </p:nvSpPr>
        <p:spPr>
          <a:xfrm>
            <a:off x="2142278" y="4581128"/>
            <a:ext cx="7467600" cy="1964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0" rtl="0" algn="ctr">
              <a:spcBef>
                <a:spcPts val="0"/>
              </a:spcBef>
              <a:spcAft>
                <a:spcPts val="0"/>
              </a:spcAft>
              <a:buSzPts val="2880"/>
              <a:buChar char="►"/>
            </a:pPr>
            <a:r>
              <a:rPr b="1" lang="pt-BR" sz="3600">
                <a:latin typeface="Comic Sans MS"/>
                <a:ea typeface="Comic Sans MS"/>
                <a:cs typeface="Comic Sans MS"/>
                <a:sym typeface="Comic Sans MS"/>
              </a:rPr>
              <a:t>Analogia entre a pressão hidráulica e o potencial elétrico.</a:t>
            </a:r>
            <a:endParaRPr/>
          </a:p>
        </p:txBody>
      </p:sp>
      <p:sp>
        <p:nvSpPr>
          <p:cNvPr id="1087" name="Google Shape;1087;p49"/>
          <p:cNvSpPr txBox="1"/>
          <p:nvPr>
            <p:ph idx="12" type="sldNum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"/>
          <p:cNvGrpSpPr/>
          <p:nvPr/>
        </p:nvGrpSpPr>
        <p:grpSpPr>
          <a:xfrm>
            <a:off x="2088952" y="2496344"/>
            <a:ext cx="3784600" cy="3784600"/>
            <a:chOff x="894" y="174"/>
            <a:chExt cx="3984" cy="3984"/>
          </a:xfrm>
        </p:grpSpPr>
        <p:grpSp>
          <p:nvGrpSpPr>
            <p:cNvPr id="116" name="Google Shape;116;p5"/>
            <p:cNvGrpSpPr/>
            <p:nvPr/>
          </p:nvGrpSpPr>
          <p:grpSpPr>
            <a:xfrm>
              <a:off x="2670" y="1938"/>
              <a:ext cx="432" cy="432"/>
              <a:chOff x="1392" y="1200"/>
              <a:chExt cx="432" cy="432"/>
            </a:xfrm>
          </p:grpSpPr>
          <p:sp>
            <p:nvSpPr>
              <p:cNvPr id="117" name="Google Shape;117;p5"/>
              <p:cNvSpPr/>
              <p:nvPr/>
            </p:nvSpPr>
            <p:spPr>
              <a:xfrm>
                <a:off x="1488" y="156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1680" y="157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1440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1437" y="129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1533" y="120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1440" y="153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1536" y="153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1680" y="152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1680" y="147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1584" y="136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1728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1728" y="154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1536" y="129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1536" y="124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1536" y="134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 rot="5400000">
                <a:off x="1584" y="121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1632" y="140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 rot="5400000">
                <a:off x="1632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1776" y="134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1776" y="138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1536" y="138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1536" y="143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1536" y="1485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1632" y="149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1632" y="144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1632" y="154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1488" y="131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1488" y="1263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1488" y="135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 rot="5400000">
                <a:off x="1584" y="131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1680" y="128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 rot="5400000">
                <a:off x="1632" y="135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1680" y="132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1680" y="137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1440" y="134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1440" y="139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1440" y="144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1728" y="135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1728" y="130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1728" y="140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1584" y="151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>
                <a:off x="1440" y="148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1584" y="156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 rot="5400000">
                <a:off x="1584" y="141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1728" y="14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 rot="5400000">
                <a:off x="1584" y="126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1728" y="150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1776" y="1485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1392" y="137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1392" y="141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1392" y="146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680" y="123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1584" y="146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1680" y="142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1488" y="141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1776" y="143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1392" y="1323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 rot="5400000">
                <a:off x="1632" y="130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1488" y="1464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1488" y="151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1392" y="1200"/>
                <a:ext cx="432" cy="43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178;p5"/>
            <p:cNvGrpSpPr/>
            <p:nvPr/>
          </p:nvGrpSpPr>
          <p:grpSpPr>
            <a:xfrm>
              <a:off x="894" y="174"/>
              <a:ext cx="3984" cy="3984"/>
              <a:chOff x="894" y="174"/>
              <a:chExt cx="3984" cy="3984"/>
            </a:xfrm>
          </p:grpSpPr>
          <p:grpSp>
            <p:nvGrpSpPr>
              <p:cNvPr id="179" name="Google Shape;179;p5"/>
              <p:cNvGrpSpPr/>
              <p:nvPr/>
            </p:nvGrpSpPr>
            <p:grpSpPr>
              <a:xfrm>
                <a:off x="2016" y="672"/>
                <a:ext cx="1728" cy="2928"/>
                <a:chOff x="2016" y="672"/>
                <a:chExt cx="1728" cy="2928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2112" y="1392"/>
                  <a:ext cx="1536" cy="1536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5"/>
                <p:cNvSpPr/>
                <p:nvPr/>
              </p:nvSpPr>
              <p:spPr>
                <a:xfrm>
                  <a:off x="2208" y="254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5"/>
                <p:cNvSpPr/>
                <p:nvPr/>
              </p:nvSpPr>
              <p:spPr>
                <a:xfrm>
                  <a:off x="3408" y="1632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5"/>
                <p:cNvSpPr/>
                <p:nvPr/>
              </p:nvSpPr>
              <p:spPr>
                <a:xfrm>
                  <a:off x="2064" y="720"/>
                  <a:ext cx="1632" cy="2832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5"/>
                <p:cNvSpPr/>
                <p:nvPr/>
              </p:nvSpPr>
              <p:spPr>
                <a:xfrm>
                  <a:off x="2835" y="672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5"/>
                <p:cNvSpPr/>
                <p:nvPr/>
              </p:nvSpPr>
              <p:spPr>
                <a:xfrm>
                  <a:off x="2835" y="350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5"/>
                <p:cNvSpPr/>
                <p:nvPr/>
              </p:nvSpPr>
              <p:spPr>
                <a:xfrm>
                  <a:off x="2304" y="3168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5"/>
                <p:cNvSpPr/>
                <p:nvPr/>
              </p:nvSpPr>
              <p:spPr>
                <a:xfrm>
                  <a:off x="3390" y="3120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5"/>
                <p:cNvSpPr/>
                <p:nvPr/>
              </p:nvSpPr>
              <p:spPr>
                <a:xfrm>
                  <a:off x="2271" y="107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5"/>
                <p:cNvSpPr/>
                <p:nvPr/>
              </p:nvSpPr>
              <p:spPr>
                <a:xfrm>
                  <a:off x="3357" y="1026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5"/>
                <p:cNvSpPr/>
                <p:nvPr/>
              </p:nvSpPr>
              <p:spPr>
                <a:xfrm>
                  <a:off x="2016" y="2145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5"/>
                <p:cNvSpPr/>
                <p:nvPr/>
              </p:nvSpPr>
              <p:spPr>
                <a:xfrm>
                  <a:off x="3648" y="209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2" name="Google Shape;192;p5"/>
              <p:cNvSpPr/>
              <p:nvPr/>
            </p:nvSpPr>
            <p:spPr>
              <a:xfrm>
                <a:off x="1554" y="1443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960" y="1296"/>
                <a:ext cx="3840" cy="1725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4752" y="2109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930" y="2130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2835" y="1233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2835" y="2976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3936" y="1392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3888" y="2835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1584" y="275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1152" y="251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1011" y="182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4416" y="161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4608" y="244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3312" y="292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3264" y="124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2448" y="124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2352" y="292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4272" y="2673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960" y="1296"/>
                <a:ext cx="3840" cy="1725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960" y="1296"/>
                <a:ext cx="3840" cy="1725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1248" y="1602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894" y="174"/>
                <a:ext cx="3984" cy="3984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4098" y="576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5" name="Google Shape;215;p5"/>
          <p:cNvSpPr txBox="1"/>
          <p:nvPr/>
        </p:nvSpPr>
        <p:spPr>
          <a:xfrm>
            <a:off x="2063552" y="1124744"/>
            <a:ext cx="312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Átom</a:t>
            </a:r>
            <a:r>
              <a:rPr b="1" lang="pt-BR" sz="2800">
                <a:solidFill>
                  <a:schemeClr val="dk1"/>
                </a:solidFill>
              </a:rPr>
              <a:t>os com</a:t>
            </a:r>
            <a:r>
              <a:rPr b="1"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/>
          </a:p>
        </p:txBody>
      </p:sp>
      <p:sp>
        <p:nvSpPr>
          <p:cNvPr id="216" name="Google Shape;216;p5"/>
          <p:cNvSpPr txBox="1"/>
          <p:nvPr/>
        </p:nvSpPr>
        <p:spPr>
          <a:xfrm>
            <a:off x="5797352" y="1886745"/>
            <a:ext cx="48768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Poucos</a:t>
            </a:r>
            <a:r>
              <a:rPr b="1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BR" sz="3200">
                <a:solidFill>
                  <a:schemeClr val="dk1"/>
                </a:solidFill>
              </a:rPr>
              <a:t>elétrons na última camada são </a:t>
            </a:r>
            <a:r>
              <a:rPr b="1" lang="pt-B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pt-BR" sz="3200">
                <a:solidFill>
                  <a:srgbClr val="FF3300"/>
                </a:solidFill>
              </a:rPr>
              <a:t>ondutores.</a:t>
            </a:r>
            <a:endParaRPr/>
          </a:p>
        </p:txBody>
      </p:sp>
      <p:sp>
        <p:nvSpPr>
          <p:cNvPr id="217" name="Google Shape;217;p5"/>
          <p:cNvSpPr txBox="1"/>
          <p:nvPr/>
        </p:nvSpPr>
        <p:spPr>
          <a:xfrm>
            <a:off x="5754490" y="5082383"/>
            <a:ext cx="4424400" cy="20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Têm facilidade de perder elétrons.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7491215" y="4472782"/>
            <a:ext cx="360362" cy="576262"/>
          </a:xfrm>
          <a:prstGeom prst="downArrow">
            <a:avLst>
              <a:gd fmla="val 50000" name="adj1"/>
              <a:gd fmla="val 39978" name="adj2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5"/>
          <p:cNvSpPr txBox="1"/>
          <p:nvPr/>
        </p:nvSpPr>
        <p:spPr>
          <a:xfrm>
            <a:off x="2300238" y="62809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O próprio autor.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oogle Shape;1092;p50"/>
          <p:cNvGrpSpPr/>
          <p:nvPr/>
        </p:nvGrpSpPr>
        <p:grpSpPr>
          <a:xfrm>
            <a:off x="3049588" y="2590800"/>
            <a:ext cx="6119812" cy="1428750"/>
            <a:chOff x="285" y="768"/>
            <a:chExt cx="5139" cy="1200"/>
          </a:xfrm>
        </p:grpSpPr>
        <p:grpSp>
          <p:nvGrpSpPr>
            <p:cNvPr id="1093" name="Google Shape;1093;p50"/>
            <p:cNvGrpSpPr/>
            <p:nvPr/>
          </p:nvGrpSpPr>
          <p:grpSpPr>
            <a:xfrm>
              <a:off x="288" y="768"/>
              <a:ext cx="5136" cy="1200"/>
              <a:chOff x="288" y="768"/>
              <a:chExt cx="5136" cy="1200"/>
            </a:xfrm>
          </p:grpSpPr>
          <p:sp>
            <p:nvSpPr>
              <p:cNvPr id="1094" name="Google Shape;1094;p50"/>
              <p:cNvSpPr/>
              <p:nvPr/>
            </p:nvSpPr>
            <p:spPr>
              <a:xfrm>
                <a:off x="288" y="768"/>
                <a:ext cx="1008" cy="1200"/>
              </a:xfrm>
              <a:prstGeom prst="can">
                <a:avLst>
                  <a:gd fmla="val 29762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50"/>
              <p:cNvSpPr/>
              <p:nvPr/>
            </p:nvSpPr>
            <p:spPr>
              <a:xfrm>
                <a:off x="4416" y="768"/>
                <a:ext cx="1008" cy="1200"/>
              </a:xfrm>
              <a:prstGeom prst="can">
                <a:avLst>
                  <a:gd fmla="val 29762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6" name="Google Shape;1096;p50"/>
            <p:cNvGrpSpPr/>
            <p:nvPr/>
          </p:nvGrpSpPr>
          <p:grpSpPr>
            <a:xfrm>
              <a:off x="912" y="1056"/>
              <a:ext cx="4499" cy="586"/>
              <a:chOff x="912" y="1056"/>
              <a:chExt cx="4499" cy="586"/>
            </a:xfrm>
          </p:grpSpPr>
          <p:sp>
            <p:nvSpPr>
              <p:cNvPr id="1097" name="Google Shape;1097;p50"/>
              <p:cNvSpPr/>
              <p:nvPr/>
            </p:nvSpPr>
            <p:spPr>
              <a:xfrm>
                <a:off x="912" y="1056"/>
                <a:ext cx="323" cy="586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DDDDDD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50"/>
              <p:cNvSpPr/>
              <p:nvPr/>
            </p:nvSpPr>
            <p:spPr>
              <a:xfrm>
                <a:off x="5088" y="1056"/>
                <a:ext cx="323" cy="586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00000">
                    <a:srgbClr val="DDDDDD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9" name="Google Shape;1099;p50"/>
            <p:cNvGrpSpPr/>
            <p:nvPr/>
          </p:nvGrpSpPr>
          <p:grpSpPr>
            <a:xfrm>
              <a:off x="285" y="1668"/>
              <a:ext cx="5139" cy="300"/>
              <a:chOff x="285" y="1668"/>
              <a:chExt cx="5139" cy="300"/>
            </a:xfrm>
          </p:grpSpPr>
          <p:grpSp>
            <p:nvGrpSpPr>
              <p:cNvPr id="1100" name="Google Shape;1100;p50"/>
              <p:cNvGrpSpPr/>
              <p:nvPr/>
            </p:nvGrpSpPr>
            <p:grpSpPr>
              <a:xfrm>
                <a:off x="285" y="1668"/>
                <a:ext cx="1008" cy="300"/>
                <a:chOff x="285" y="1668"/>
                <a:chExt cx="1008" cy="300"/>
              </a:xfrm>
            </p:grpSpPr>
            <p:sp>
              <p:nvSpPr>
                <p:cNvPr id="1101" name="Google Shape;1101;p50"/>
                <p:cNvSpPr/>
                <p:nvPr/>
              </p:nvSpPr>
              <p:spPr>
                <a:xfrm>
                  <a:off x="285" y="1668"/>
                  <a:ext cx="1008" cy="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2" name="Google Shape;1102;p50"/>
                <p:cNvSpPr/>
                <p:nvPr/>
              </p:nvSpPr>
              <p:spPr>
                <a:xfrm>
                  <a:off x="714" y="1803"/>
                  <a:ext cx="158" cy="47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03" name="Google Shape;1103;p50"/>
              <p:cNvSpPr/>
              <p:nvPr/>
            </p:nvSpPr>
            <p:spPr>
              <a:xfrm>
                <a:off x="4416" y="1668"/>
                <a:ext cx="1008" cy="3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50"/>
              <p:cNvSpPr/>
              <p:nvPr/>
            </p:nvSpPr>
            <p:spPr>
              <a:xfrm>
                <a:off x="4845" y="1803"/>
                <a:ext cx="158" cy="47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5" name="Google Shape;1105;p50"/>
          <p:cNvGrpSpPr/>
          <p:nvPr/>
        </p:nvGrpSpPr>
        <p:grpSpPr>
          <a:xfrm>
            <a:off x="3536951" y="3848101"/>
            <a:ext cx="5148263" cy="2144713"/>
            <a:chOff x="694" y="1824"/>
            <a:chExt cx="4323" cy="1801"/>
          </a:xfrm>
        </p:grpSpPr>
        <p:grpSp>
          <p:nvGrpSpPr>
            <p:cNvPr id="1106" name="Google Shape;1106;p50"/>
            <p:cNvGrpSpPr/>
            <p:nvPr/>
          </p:nvGrpSpPr>
          <p:grpSpPr>
            <a:xfrm>
              <a:off x="694" y="1968"/>
              <a:ext cx="4323" cy="1657"/>
              <a:chOff x="694" y="1968"/>
              <a:chExt cx="4323" cy="1657"/>
            </a:xfrm>
          </p:grpSpPr>
          <p:grpSp>
            <p:nvGrpSpPr>
              <p:cNvPr id="1107" name="Google Shape;1107;p50"/>
              <p:cNvGrpSpPr/>
              <p:nvPr/>
            </p:nvGrpSpPr>
            <p:grpSpPr>
              <a:xfrm>
                <a:off x="720" y="1968"/>
                <a:ext cx="4297" cy="1657"/>
                <a:chOff x="720" y="1968"/>
                <a:chExt cx="4297" cy="1657"/>
              </a:xfrm>
            </p:grpSpPr>
            <p:grpSp>
              <p:nvGrpSpPr>
                <p:cNvPr id="1108" name="Google Shape;1108;p50"/>
                <p:cNvGrpSpPr/>
                <p:nvPr/>
              </p:nvGrpSpPr>
              <p:grpSpPr>
                <a:xfrm>
                  <a:off x="720" y="1968"/>
                  <a:ext cx="4272" cy="1632"/>
                  <a:chOff x="720" y="1968"/>
                  <a:chExt cx="4272" cy="1632"/>
                </a:xfrm>
              </p:grpSpPr>
              <p:sp>
                <p:nvSpPr>
                  <p:cNvPr id="1109" name="Google Shape;1109;p50"/>
                  <p:cNvSpPr/>
                  <p:nvPr/>
                </p:nvSpPr>
                <p:spPr>
                  <a:xfrm>
                    <a:off x="720" y="1968"/>
                    <a:ext cx="144" cy="1632"/>
                  </a:xfrm>
                  <a:prstGeom prst="rect">
                    <a:avLst/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0" name="Google Shape;1110;p50"/>
                  <p:cNvSpPr/>
                  <p:nvPr/>
                </p:nvSpPr>
                <p:spPr>
                  <a:xfrm>
                    <a:off x="4848" y="1968"/>
                    <a:ext cx="144" cy="1632"/>
                  </a:xfrm>
                  <a:prstGeom prst="rect">
                    <a:avLst/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1" name="Google Shape;1111;p50"/>
                  <p:cNvSpPr/>
                  <p:nvPr/>
                </p:nvSpPr>
                <p:spPr>
                  <a:xfrm rot="5400000">
                    <a:off x="1560" y="2616"/>
                    <a:ext cx="144" cy="1824"/>
                  </a:xfrm>
                  <a:prstGeom prst="rect">
                    <a:avLst/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2" name="Google Shape;1112;p50"/>
                  <p:cNvSpPr/>
                  <p:nvPr/>
                </p:nvSpPr>
                <p:spPr>
                  <a:xfrm rot="5400000">
                    <a:off x="4008" y="2616"/>
                    <a:ext cx="144" cy="1824"/>
                  </a:xfrm>
                  <a:prstGeom prst="rect">
                    <a:avLst/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3" name="Google Shape;1113;p50"/>
                <p:cNvGrpSpPr/>
                <p:nvPr/>
              </p:nvGrpSpPr>
              <p:grpSpPr>
                <a:xfrm flipH="1">
                  <a:off x="4713" y="3312"/>
                  <a:ext cx="304" cy="313"/>
                  <a:chOff x="690" y="3312"/>
                  <a:chExt cx="304" cy="313"/>
                </a:xfrm>
              </p:grpSpPr>
              <p:grpSp>
                <p:nvGrpSpPr>
                  <p:cNvPr id="1114" name="Google Shape;1114;p50"/>
                  <p:cNvGrpSpPr/>
                  <p:nvPr/>
                </p:nvGrpSpPr>
                <p:grpSpPr>
                  <a:xfrm>
                    <a:off x="702" y="3324"/>
                    <a:ext cx="288" cy="288"/>
                    <a:chOff x="702" y="3324"/>
                    <a:chExt cx="288" cy="288"/>
                  </a:xfrm>
                </p:grpSpPr>
                <p:sp>
                  <p:nvSpPr>
                    <p:cNvPr id="1115" name="Google Shape;1115;p50"/>
                    <p:cNvSpPr/>
                    <p:nvPr/>
                  </p:nvSpPr>
                  <p:spPr>
                    <a:xfrm>
                      <a:off x="702" y="3438"/>
                      <a:ext cx="288" cy="174"/>
                    </a:xfrm>
                    <a:prstGeom prst="roundRect">
                      <a:avLst>
                        <a:gd fmla="val 25287" name="adj"/>
                      </a:avLst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16" name="Google Shape;1116;p50"/>
                    <p:cNvSpPr/>
                    <p:nvPr/>
                  </p:nvSpPr>
                  <p:spPr>
                    <a:xfrm rot="5400000">
                      <a:off x="645" y="3381"/>
                      <a:ext cx="288" cy="174"/>
                    </a:xfrm>
                    <a:prstGeom prst="roundRect">
                      <a:avLst>
                        <a:gd fmla="val 25287" name="adj"/>
                      </a:avLst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17" name="Google Shape;1117;p50"/>
                  <p:cNvSpPr/>
                  <p:nvPr/>
                </p:nvSpPr>
                <p:spPr>
                  <a:xfrm>
                    <a:off x="768" y="3444"/>
                    <a:ext cx="192" cy="165"/>
                  </a:xfrm>
                  <a:prstGeom prst="flowChartAlternateProcess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8" name="Google Shape;1118;p50"/>
                  <p:cNvSpPr/>
                  <p:nvPr/>
                </p:nvSpPr>
                <p:spPr>
                  <a:xfrm>
                    <a:off x="690" y="3312"/>
                    <a:ext cx="195" cy="47"/>
                  </a:xfrm>
                  <a:prstGeom prst="rect">
                    <a:avLst/>
                  </a:prstGeom>
                  <a:solidFill>
                    <a:schemeClr val="folHlink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9" name="Google Shape;1119;p50"/>
                  <p:cNvSpPr/>
                  <p:nvPr/>
                </p:nvSpPr>
                <p:spPr>
                  <a:xfrm rot="5400000">
                    <a:off x="873" y="3504"/>
                    <a:ext cx="195" cy="47"/>
                  </a:xfrm>
                  <a:prstGeom prst="rect">
                    <a:avLst/>
                  </a:prstGeom>
                  <a:solidFill>
                    <a:schemeClr val="folHlink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20" name="Google Shape;1120;p50"/>
              <p:cNvGrpSpPr/>
              <p:nvPr/>
            </p:nvGrpSpPr>
            <p:grpSpPr>
              <a:xfrm>
                <a:off x="694" y="3312"/>
                <a:ext cx="304" cy="313"/>
                <a:chOff x="690" y="3312"/>
                <a:chExt cx="304" cy="313"/>
              </a:xfrm>
            </p:grpSpPr>
            <p:grpSp>
              <p:nvGrpSpPr>
                <p:cNvPr id="1121" name="Google Shape;1121;p50"/>
                <p:cNvGrpSpPr/>
                <p:nvPr/>
              </p:nvGrpSpPr>
              <p:grpSpPr>
                <a:xfrm>
                  <a:off x="702" y="3324"/>
                  <a:ext cx="288" cy="288"/>
                  <a:chOff x="702" y="3324"/>
                  <a:chExt cx="288" cy="288"/>
                </a:xfrm>
              </p:grpSpPr>
              <p:sp>
                <p:nvSpPr>
                  <p:cNvPr id="1122" name="Google Shape;1122;p50"/>
                  <p:cNvSpPr/>
                  <p:nvPr/>
                </p:nvSpPr>
                <p:spPr>
                  <a:xfrm>
                    <a:off x="702" y="3438"/>
                    <a:ext cx="288" cy="174"/>
                  </a:xfrm>
                  <a:prstGeom prst="roundRect">
                    <a:avLst>
                      <a:gd fmla="val 25287" name="adj"/>
                    </a:avLst>
                  </a:prstGeom>
                  <a:solidFill>
                    <a:schemeClr val="folHlink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50"/>
                  <p:cNvSpPr/>
                  <p:nvPr/>
                </p:nvSpPr>
                <p:spPr>
                  <a:xfrm rot="5400000">
                    <a:off x="645" y="3381"/>
                    <a:ext cx="288" cy="174"/>
                  </a:xfrm>
                  <a:prstGeom prst="roundRect">
                    <a:avLst>
                      <a:gd fmla="val 25287" name="adj"/>
                    </a:avLst>
                  </a:prstGeom>
                  <a:solidFill>
                    <a:schemeClr val="folHlink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24" name="Google Shape;1124;p50"/>
                <p:cNvSpPr/>
                <p:nvPr/>
              </p:nvSpPr>
              <p:spPr>
                <a:xfrm>
                  <a:off x="768" y="3444"/>
                  <a:ext cx="192" cy="165"/>
                </a:xfrm>
                <a:prstGeom prst="flowChartAlternateProcess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5" name="Google Shape;1125;p50"/>
                <p:cNvSpPr/>
                <p:nvPr/>
              </p:nvSpPr>
              <p:spPr>
                <a:xfrm>
                  <a:off x="690" y="3312"/>
                  <a:ext cx="195" cy="47"/>
                </a:xfrm>
                <a:prstGeom prst="rect">
                  <a:avLst/>
                </a:prstGeom>
                <a:solidFill>
                  <a:schemeClr val="folHlink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6" name="Google Shape;1126;p50"/>
                <p:cNvSpPr/>
                <p:nvPr/>
              </p:nvSpPr>
              <p:spPr>
                <a:xfrm rot="5400000">
                  <a:off x="873" y="3504"/>
                  <a:ext cx="195" cy="47"/>
                </a:xfrm>
                <a:prstGeom prst="rect">
                  <a:avLst/>
                </a:prstGeom>
                <a:solidFill>
                  <a:schemeClr val="folHlink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27" name="Google Shape;1127;p50"/>
            <p:cNvGrpSpPr/>
            <p:nvPr/>
          </p:nvGrpSpPr>
          <p:grpSpPr>
            <a:xfrm>
              <a:off x="720" y="1824"/>
              <a:ext cx="4275" cy="144"/>
              <a:chOff x="720" y="1824"/>
              <a:chExt cx="4275" cy="144"/>
            </a:xfrm>
          </p:grpSpPr>
          <p:cxnSp>
            <p:nvCxnSpPr>
              <p:cNvPr id="1128" name="Google Shape;1128;p50"/>
              <p:cNvCxnSpPr/>
              <p:nvPr/>
            </p:nvCxnSpPr>
            <p:spPr>
              <a:xfrm rot="10800000">
                <a:off x="720" y="1824"/>
                <a:ext cx="0" cy="1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9" name="Google Shape;1129;p50"/>
              <p:cNvCxnSpPr/>
              <p:nvPr/>
            </p:nvCxnSpPr>
            <p:spPr>
              <a:xfrm rot="10800000">
                <a:off x="864" y="1824"/>
                <a:ext cx="0" cy="1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30" name="Google Shape;1130;p50"/>
              <p:cNvCxnSpPr/>
              <p:nvPr/>
            </p:nvCxnSpPr>
            <p:spPr>
              <a:xfrm rot="10800000">
                <a:off x="4851" y="1824"/>
                <a:ext cx="0" cy="1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31" name="Google Shape;1131;p50"/>
              <p:cNvCxnSpPr/>
              <p:nvPr/>
            </p:nvCxnSpPr>
            <p:spPr>
              <a:xfrm rot="10800000">
                <a:off x="4995" y="1824"/>
                <a:ext cx="0" cy="1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dk1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132" name="Google Shape;1132;p50"/>
          <p:cNvGrpSpPr/>
          <p:nvPr/>
        </p:nvGrpSpPr>
        <p:grpSpPr>
          <a:xfrm>
            <a:off x="5654675" y="5105400"/>
            <a:ext cx="971550" cy="1085850"/>
            <a:chOff x="2472" y="2880"/>
            <a:chExt cx="816" cy="912"/>
          </a:xfrm>
        </p:grpSpPr>
        <p:sp>
          <p:nvSpPr>
            <p:cNvPr id="1133" name="Google Shape;1133;p50"/>
            <p:cNvSpPr/>
            <p:nvPr/>
          </p:nvSpPr>
          <p:spPr>
            <a:xfrm>
              <a:off x="2832" y="2880"/>
              <a:ext cx="96" cy="432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2472" y="3432"/>
              <a:ext cx="816" cy="192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2622" y="3264"/>
              <a:ext cx="528" cy="528"/>
            </a:xfrm>
            <a:prstGeom prst="ellipse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2736" y="3312"/>
              <a:ext cx="384" cy="38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2640" y="2880"/>
              <a:ext cx="480" cy="96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2682" y="2904"/>
              <a:ext cx="96" cy="4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3006" y="2904"/>
              <a:ext cx="96" cy="4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50"/>
          <p:cNvGrpSpPr/>
          <p:nvPr/>
        </p:nvGrpSpPr>
        <p:grpSpPr>
          <a:xfrm>
            <a:off x="3052763" y="3048000"/>
            <a:ext cx="1200150" cy="2565400"/>
            <a:chOff x="288" y="1152"/>
            <a:chExt cx="1008" cy="2154"/>
          </a:xfrm>
        </p:grpSpPr>
        <p:sp>
          <p:nvSpPr>
            <p:cNvPr descr="Gotas" id="1141" name="Google Shape;1141;p50"/>
            <p:cNvSpPr/>
            <p:nvPr/>
          </p:nvSpPr>
          <p:spPr>
            <a:xfrm>
              <a:off x="288" y="1152"/>
              <a:ext cx="1008" cy="816"/>
            </a:xfrm>
            <a:prstGeom prst="can">
              <a:avLst>
                <a:gd fmla="val 37380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Gotas" id="1142" name="Google Shape;1142;p50"/>
            <p:cNvSpPr/>
            <p:nvPr/>
          </p:nvSpPr>
          <p:spPr>
            <a:xfrm>
              <a:off x="726" y="1968"/>
              <a:ext cx="138" cy="1338"/>
            </a:xfrm>
            <a:prstGeom prst="rect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Gotas" id="1143" name="Google Shape;1143;p50"/>
          <p:cNvSpPr/>
          <p:nvPr/>
        </p:nvSpPr>
        <p:spPr>
          <a:xfrm rot="5400000">
            <a:off x="4695032" y="5010944"/>
            <a:ext cx="163512" cy="1739900"/>
          </a:xfrm>
          <a:prstGeom prst="rect">
            <a:avLst/>
          </a:prstGeom>
          <a:blipFill rotWithShape="0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50"/>
          <p:cNvSpPr/>
          <p:nvPr/>
        </p:nvSpPr>
        <p:spPr>
          <a:xfrm>
            <a:off x="4938714" y="1893889"/>
            <a:ext cx="2886075" cy="8309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Temos uma diferença de nível d’água,</a:t>
            </a:r>
            <a:endParaRPr/>
          </a:p>
        </p:txBody>
      </p:sp>
      <p:grpSp>
        <p:nvGrpSpPr>
          <p:cNvPr id="1145" name="Google Shape;1145;p50"/>
          <p:cNvGrpSpPr/>
          <p:nvPr/>
        </p:nvGrpSpPr>
        <p:grpSpPr>
          <a:xfrm>
            <a:off x="4367214" y="3219450"/>
            <a:ext cx="5030787" cy="2743200"/>
            <a:chOff x="1392" y="1296"/>
            <a:chExt cx="4224" cy="2304"/>
          </a:xfrm>
        </p:grpSpPr>
        <p:cxnSp>
          <p:nvCxnSpPr>
            <p:cNvPr id="1146" name="Google Shape;1146;p50"/>
            <p:cNvCxnSpPr/>
            <p:nvPr/>
          </p:nvCxnSpPr>
          <p:spPr>
            <a:xfrm rot="10800000">
              <a:off x="1392" y="1296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47" name="Google Shape;1147;p50"/>
            <p:cNvCxnSpPr/>
            <p:nvPr/>
          </p:nvCxnSpPr>
          <p:spPr>
            <a:xfrm rot="10800000">
              <a:off x="5040" y="3600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148" name="Google Shape;1148;p50"/>
          <p:cNvSpPr/>
          <p:nvPr/>
        </p:nvSpPr>
        <p:spPr>
          <a:xfrm>
            <a:off x="6024564" y="3905250"/>
            <a:ext cx="1944687" cy="971550"/>
          </a:xfrm>
          <a:prstGeom prst="wedgeEllipseCallout">
            <a:avLst>
              <a:gd fmla="val -44778" name="adj1"/>
              <a:gd fmla="val 68301" name="adj2"/>
            </a:avLst>
          </a:prstGeom>
          <a:solidFill>
            <a:srgbClr val="00B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abrirmos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registro.</a:t>
            </a:r>
            <a:endParaRPr/>
          </a:p>
        </p:txBody>
      </p:sp>
      <p:sp>
        <p:nvSpPr>
          <p:cNvPr id="1149" name="Google Shape;1149;p50"/>
          <p:cNvSpPr txBox="1"/>
          <p:nvPr>
            <p:ph idx="12" type="sldNum"/>
          </p:nvPr>
        </p:nvSpPr>
        <p:spPr>
          <a:xfrm>
            <a:off x="9806880" y="5788112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50" name="Google Shape;1150;p50"/>
          <p:cNvSpPr txBox="1"/>
          <p:nvPr/>
        </p:nvSpPr>
        <p:spPr>
          <a:xfrm>
            <a:off x="4108255" y="6148400"/>
            <a:ext cx="406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Gref (2015)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51"/>
          <p:cNvGrpSpPr/>
          <p:nvPr/>
        </p:nvGrpSpPr>
        <p:grpSpPr>
          <a:xfrm>
            <a:off x="3097559" y="2934768"/>
            <a:ext cx="6122988" cy="3405187"/>
            <a:chOff x="285" y="768"/>
            <a:chExt cx="5139" cy="2857"/>
          </a:xfrm>
        </p:grpSpPr>
        <p:grpSp>
          <p:nvGrpSpPr>
            <p:cNvPr id="1156" name="Google Shape;1156;p51"/>
            <p:cNvGrpSpPr/>
            <p:nvPr/>
          </p:nvGrpSpPr>
          <p:grpSpPr>
            <a:xfrm>
              <a:off x="285" y="768"/>
              <a:ext cx="5139" cy="1200"/>
              <a:chOff x="285" y="768"/>
              <a:chExt cx="5139" cy="1200"/>
            </a:xfrm>
          </p:grpSpPr>
          <p:grpSp>
            <p:nvGrpSpPr>
              <p:cNvPr id="1157" name="Google Shape;1157;p51"/>
              <p:cNvGrpSpPr/>
              <p:nvPr/>
            </p:nvGrpSpPr>
            <p:grpSpPr>
              <a:xfrm>
                <a:off x="288" y="768"/>
                <a:ext cx="5136" cy="1200"/>
                <a:chOff x="288" y="768"/>
                <a:chExt cx="5136" cy="1200"/>
              </a:xfrm>
            </p:grpSpPr>
            <p:sp>
              <p:nvSpPr>
                <p:cNvPr id="1158" name="Google Shape;1158;p51"/>
                <p:cNvSpPr/>
                <p:nvPr/>
              </p:nvSpPr>
              <p:spPr>
                <a:xfrm>
                  <a:off x="288" y="768"/>
                  <a:ext cx="1008" cy="1200"/>
                </a:xfrm>
                <a:prstGeom prst="can">
                  <a:avLst>
                    <a:gd fmla="val 29762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9" name="Google Shape;1159;p51"/>
                <p:cNvSpPr/>
                <p:nvPr/>
              </p:nvSpPr>
              <p:spPr>
                <a:xfrm>
                  <a:off x="4416" y="768"/>
                  <a:ext cx="1008" cy="1200"/>
                </a:xfrm>
                <a:prstGeom prst="can">
                  <a:avLst>
                    <a:gd fmla="val 29762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0" name="Google Shape;1160;p51"/>
              <p:cNvGrpSpPr/>
              <p:nvPr/>
            </p:nvGrpSpPr>
            <p:grpSpPr>
              <a:xfrm>
                <a:off x="912" y="1056"/>
                <a:ext cx="4499" cy="586"/>
                <a:chOff x="912" y="1056"/>
                <a:chExt cx="4499" cy="586"/>
              </a:xfrm>
            </p:grpSpPr>
            <p:sp>
              <p:nvSpPr>
                <p:cNvPr id="1161" name="Google Shape;1161;p51"/>
                <p:cNvSpPr/>
                <p:nvPr/>
              </p:nvSpPr>
              <p:spPr>
                <a:xfrm>
                  <a:off x="912" y="1056"/>
                  <a:ext cx="323" cy="586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00000">
                      <a:srgbClr val="DDDDDD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2" name="Google Shape;1162;p51"/>
                <p:cNvSpPr/>
                <p:nvPr/>
              </p:nvSpPr>
              <p:spPr>
                <a:xfrm>
                  <a:off x="5088" y="1056"/>
                  <a:ext cx="323" cy="586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00000">
                      <a:srgbClr val="DDDDDD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3" name="Google Shape;1163;p51"/>
              <p:cNvGrpSpPr/>
              <p:nvPr/>
            </p:nvGrpSpPr>
            <p:grpSpPr>
              <a:xfrm>
                <a:off x="285" y="1668"/>
                <a:ext cx="5139" cy="300"/>
                <a:chOff x="285" y="1668"/>
                <a:chExt cx="5139" cy="300"/>
              </a:xfrm>
            </p:grpSpPr>
            <p:grpSp>
              <p:nvGrpSpPr>
                <p:cNvPr id="1164" name="Google Shape;1164;p51"/>
                <p:cNvGrpSpPr/>
                <p:nvPr/>
              </p:nvGrpSpPr>
              <p:grpSpPr>
                <a:xfrm>
                  <a:off x="285" y="1668"/>
                  <a:ext cx="1008" cy="300"/>
                  <a:chOff x="285" y="1668"/>
                  <a:chExt cx="1008" cy="300"/>
                </a:xfrm>
              </p:grpSpPr>
              <p:sp>
                <p:nvSpPr>
                  <p:cNvPr id="1165" name="Google Shape;1165;p51"/>
                  <p:cNvSpPr/>
                  <p:nvPr/>
                </p:nvSpPr>
                <p:spPr>
                  <a:xfrm>
                    <a:off x="285" y="1668"/>
                    <a:ext cx="1008" cy="3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6" name="Google Shape;1166;p51"/>
                  <p:cNvSpPr/>
                  <p:nvPr/>
                </p:nvSpPr>
                <p:spPr>
                  <a:xfrm>
                    <a:off x="714" y="1803"/>
                    <a:ext cx="158" cy="47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67" name="Google Shape;1167;p51"/>
                <p:cNvSpPr/>
                <p:nvPr/>
              </p:nvSpPr>
              <p:spPr>
                <a:xfrm>
                  <a:off x="4416" y="1668"/>
                  <a:ext cx="1008" cy="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8" name="Google Shape;1168;p51"/>
                <p:cNvSpPr/>
                <p:nvPr/>
              </p:nvSpPr>
              <p:spPr>
                <a:xfrm>
                  <a:off x="4845" y="1803"/>
                  <a:ext cx="158" cy="47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69" name="Google Shape;1169;p51"/>
            <p:cNvGrpSpPr/>
            <p:nvPr/>
          </p:nvGrpSpPr>
          <p:grpSpPr>
            <a:xfrm>
              <a:off x="694" y="1824"/>
              <a:ext cx="4323" cy="1801"/>
              <a:chOff x="694" y="1824"/>
              <a:chExt cx="4323" cy="1801"/>
            </a:xfrm>
          </p:grpSpPr>
          <p:grpSp>
            <p:nvGrpSpPr>
              <p:cNvPr id="1170" name="Google Shape;1170;p51"/>
              <p:cNvGrpSpPr/>
              <p:nvPr/>
            </p:nvGrpSpPr>
            <p:grpSpPr>
              <a:xfrm>
                <a:off x="694" y="1968"/>
                <a:ext cx="4323" cy="1657"/>
                <a:chOff x="694" y="1968"/>
                <a:chExt cx="4323" cy="1657"/>
              </a:xfrm>
            </p:grpSpPr>
            <p:grpSp>
              <p:nvGrpSpPr>
                <p:cNvPr id="1171" name="Google Shape;1171;p51"/>
                <p:cNvGrpSpPr/>
                <p:nvPr/>
              </p:nvGrpSpPr>
              <p:grpSpPr>
                <a:xfrm>
                  <a:off x="720" y="1968"/>
                  <a:ext cx="4297" cy="1657"/>
                  <a:chOff x="720" y="1968"/>
                  <a:chExt cx="4297" cy="1657"/>
                </a:xfrm>
              </p:grpSpPr>
              <p:grpSp>
                <p:nvGrpSpPr>
                  <p:cNvPr id="1172" name="Google Shape;1172;p51"/>
                  <p:cNvGrpSpPr/>
                  <p:nvPr/>
                </p:nvGrpSpPr>
                <p:grpSpPr>
                  <a:xfrm>
                    <a:off x="720" y="1968"/>
                    <a:ext cx="4272" cy="1632"/>
                    <a:chOff x="720" y="1968"/>
                    <a:chExt cx="4272" cy="1632"/>
                  </a:xfrm>
                </p:grpSpPr>
                <p:sp>
                  <p:nvSpPr>
                    <p:cNvPr id="1173" name="Google Shape;1173;p51"/>
                    <p:cNvSpPr/>
                    <p:nvPr/>
                  </p:nvSpPr>
                  <p:spPr>
                    <a:xfrm>
                      <a:off x="720" y="1968"/>
                      <a:ext cx="144" cy="1632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4" name="Google Shape;1174;p51"/>
                    <p:cNvSpPr/>
                    <p:nvPr/>
                  </p:nvSpPr>
                  <p:spPr>
                    <a:xfrm>
                      <a:off x="4848" y="1968"/>
                      <a:ext cx="144" cy="1632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5" name="Google Shape;1175;p51"/>
                    <p:cNvSpPr/>
                    <p:nvPr/>
                  </p:nvSpPr>
                  <p:spPr>
                    <a:xfrm rot="5400000">
                      <a:off x="1560" y="2616"/>
                      <a:ext cx="144" cy="1824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6" name="Google Shape;1176;p51"/>
                    <p:cNvSpPr/>
                    <p:nvPr/>
                  </p:nvSpPr>
                  <p:spPr>
                    <a:xfrm rot="5400000">
                      <a:off x="4008" y="2616"/>
                      <a:ext cx="144" cy="1824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177" name="Google Shape;1177;p51"/>
                  <p:cNvGrpSpPr/>
                  <p:nvPr/>
                </p:nvGrpSpPr>
                <p:grpSpPr>
                  <a:xfrm flipH="1">
                    <a:off x="4713" y="3312"/>
                    <a:ext cx="304" cy="313"/>
                    <a:chOff x="690" y="3312"/>
                    <a:chExt cx="304" cy="313"/>
                  </a:xfrm>
                </p:grpSpPr>
                <p:grpSp>
                  <p:nvGrpSpPr>
                    <p:cNvPr id="1178" name="Google Shape;1178;p51"/>
                    <p:cNvGrpSpPr/>
                    <p:nvPr/>
                  </p:nvGrpSpPr>
                  <p:grpSpPr>
                    <a:xfrm>
                      <a:off x="702" y="3324"/>
                      <a:ext cx="288" cy="288"/>
                      <a:chOff x="702" y="3324"/>
                      <a:chExt cx="288" cy="288"/>
                    </a:xfrm>
                  </p:grpSpPr>
                  <p:sp>
                    <p:nvSpPr>
                      <p:cNvPr id="1179" name="Google Shape;1179;p51"/>
                      <p:cNvSpPr/>
                      <p:nvPr/>
                    </p:nvSpPr>
                    <p:spPr>
                      <a:xfrm>
                        <a:off x="702" y="3438"/>
                        <a:ext cx="288" cy="174"/>
                      </a:xfrm>
                      <a:prstGeom prst="roundRect">
                        <a:avLst>
                          <a:gd fmla="val 25287" name="adj"/>
                        </a:avLst>
                      </a:prstGeom>
                      <a:solidFill>
                        <a:schemeClr val="folHlink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180" name="Google Shape;1180;p51"/>
                      <p:cNvSpPr/>
                      <p:nvPr/>
                    </p:nvSpPr>
                    <p:spPr>
                      <a:xfrm rot="5400000">
                        <a:off x="645" y="3381"/>
                        <a:ext cx="288" cy="174"/>
                      </a:xfrm>
                      <a:prstGeom prst="roundRect">
                        <a:avLst>
                          <a:gd fmla="val 25287" name="adj"/>
                        </a:avLst>
                      </a:prstGeom>
                      <a:solidFill>
                        <a:schemeClr val="folHlink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1181" name="Google Shape;1181;p51"/>
                    <p:cNvSpPr/>
                    <p:nvPr/>
                  </p:nvSpPr>
                  <p:spPr>
                    <a:xfrm>
                      <a:off x="768" y="3444"/>
                      <a:ext cx="192" cy="165"/>
                    </a:xfrm>
                    <a:prstGeom prst="flowChartAlternateProcess">
                      <a:avLst/>
                    </a:prstGeom>
                    <a:solidFill>
                      <a:schemeClr val="folHlink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82" name="Google Shape;1182;p51"/>
                    <p:cNvSpPr/>
                    <p:nvPr/>
                  </p:nvSpPr>
                  <p:spPr>
                    <a:xfrm>
                      <a:off x="690" y="3312"/>
                      <a:ext cx="195" cy="47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83" name="Google Shape;1183;p51"/>
                    <p:cNvSpPr/>
                    <p:nvPr/>
                  </p:nvSpPr>
                  <p:spPr>
                    <a:xfrm rot="5400000">
                      <a:off x="873" y="3504"/>
                      <a:ext cx="195" cy="47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184" name="Google Shape;1184;p51"/>
                <p:cNvGrpSpPr/>
                <p:nvPr/>
              </p:nvGrpSpPr>
              <p:grpSpPr>
                <a:xfrm>
                  <a:off x="694" y="3312"/>
                  <a:ext cx="304" cy="313"/>
                  <a:chOff x="690" y="3312"/>
                  <a:chExt cx="304" cy="313"/>
                </a:xfrm>
              </p:grpSpPr>
              <p:grpSp>
                <p:nvGrpSpPr>
                  <p:cNvPr id="1185" name="Google Shape;1185;p51"/>
                  <p:cNvGrpSpPr/>
                  <p:nvPr/>
                </p:nvGrpSpPr>
                <p:grpSpPr>
                  <a:xfrm>
                    <a:off x="702" y="3324"/>
                    <a:ext cx="288" cy="288"/>
                    <a:chOff x="702" y="3324"/>
                    <a:chExt cx="288" cy="288"/>
                  </a:xfrm>
                </p:grpSpPr>
                <p:sp>
                  <p:nvSpPr>
                    <p:cNvPr id="1186" name="Google Shape;1186;p51"/>
                    <p:cNvSpPr/>
                    <p:nvPr/>
                  </p:nvSpPr>
                  <p:spPr>
                    <a:xfrm>
                      <a:off x="702" y="3438"/>
                      <a:ext cx="288" cy="174"/>
                    </a:xfrm>
                    <a:prstGeom prst="roundRect">
                      <a:avLst>
                        <a:gd fmla="val 25287" name="adj"/>
                      </a:avLst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87" name="Google Shape;1187;p51"/>
                    <p:cNvSpPr/>
                    <p:nvPr/>
                  </p:nvSpPr>
                  <p:spPr>
                    <a:xfrm rot="5400000">
                      <a:off x="645" y="3381"/>
                      <a:ext cx="288" cy="174"/>
                    </a:xfrm>
                    <a:prstGeom prst="roundRect">
                      <a:avLst>
                        <a:gd fmla="val 25287" name="adj"/>
                      </a:avLst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88" name="Google Shape;1188;p51"/>
                  <p:cNvSpPr/>
                  <p:nvPr/>
                </p:nvSpPr>
                <p:spPr>
                  <a:xfrm>
                    <a:off x="768" y="3444"/>
                    <a:ext cx="192" cy="165"/>
                  </a:xfrm>
                  <a:prstGeom prst="flowChartAlternateProcess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9" name="Google Shape;1189;p51"/>
                  <p:cNvSpPr/>
                  <p:nvPr/>
                </p:nvSpPr>
                <p:spPr>
                  <a:xfrm>
                    <a:off x="690" y="3312"/>
                    <a:ext cx="195" cy="47"/>
                  </a:xfrm>
                  <a:prstGeom prst="rect">
                    <a:avLst/>
                  </a:prstGeom>
                  <a:solidFill>
                    <a:schemeClr val="folHlink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0" name="Google Shape;1190;p51"/>
                  <p:cNvSpPr/>
                  <p:nvPr/>
                </p:nvSpPr>
                <p:spPr>
                  <a:xfrm rot="5400000">
                    <a:off x="873" y="3504"/>
                    <a:ext cx="195" cy="47"/>
                  </a:xfrm>
                  <a:prstGeom prst="rect">
                    <a:avLst/>
                  </a:prstGeom>
                  <a:solidFill>
                    <a:schemeClr val="folHlink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91" name="Google Shape;1191;p51"/>
              <p:cNvGrpSpPr/>
              <p:nvPr/>
            </p:nvGrpSpPr>
            <p:grpSpPr>
              <a:xfrm>
                <a:off x="720" y="1824"/>
                <a:ext cx="4275" cy="144"/>
                <a:chOff x="720" y="1824"/>
                <a:chExt cx="4275" cy="144"/>
              </a:xfrm>
            </p:grpSpPr>
            <p:cxnSp>
              <p:nvCxnSpPr>
                <p:cNvPr id="1192" name="Google Shape;1192;p51"/>
                <p:cNvCxnSpPr/>
                <p:nvPr/>
              </p:nvCxnSpPr>
              <p:spPr>
                <a:xfrm rot="10800000">
                  <a:off x="720" y="1824"/>
                  <a:ext cx="0" cy="144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3" name="Google Shape;1193;p51"/>
                <p:cNvCxnSpPr/>
                <p:nvPr/>
              </p:nvCxnSpPr>
              <p:spPr>
                <a:xfrm rot="10800000">
                  <a:off x="864" y="1824"/>
                  <a:ext cx="0" cy="144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4" name="Google Shape;1194;p51"/>
                <p:cNvCxnSpPr/>
                <p:nvPr/>
              </p:nvCxnSpPr>
              <p:spPr>
                <a:xfrm rot="10800000">
                  <a:off x="4851" y="1824"/>
                  <a:ext cx="0" cy="144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5" name="Google Shape;1195;p51"/>
                <p:cNvCxnSpPr/>
                <p:nvPr/>
              </p:nvCxnSpPr>
              <p:spPr>
                <a:xfrm rot="10800000">
                  <a:off x="4995" y="1824"/>
                  <a:ext cx="0" cy="144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1196" name="Google Shape;1196;p51"/>
          <p:cNvGrpSpPr/>
          <p:nvPr/>
        </p:nvGrpSpPr>
        <p:grpSpPr>
          <a:xfrm>
            <a:off x="4416773" y="3563418"/>
            <a:ext cx="5032375" cy="2746375"/>
            <a:chOff x="1392" y="1296"/>
            <a:chExt cx="4224" cy="2304"/>
          </a:xfrm>
        </p:grpSpPr>
        <p:cxnSp>
          <p:nvCxnSpPr>
            <p:cNvPr id="1197" name="Google Shape;1197;p51"/>
            <p:cNvCxnSpPr/>
            <p:nvPr/>
          </p:nvCxnSpPr>
          <p:spPr>
            <a:xfrm rot="10800000">
              <a:off x="1392" y="1296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98" name="Google Shape;1198;p51"/>
            <p:cNvCxnSpPr/>
            <p:nvPr/>
          </p:nvCxnSpPr>
          <p:spPr>
            <a:xfrm rot="10800000">
              <a:off x="5040" y="3600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descr="Gotas" id="1199" name="Google Shape;1199;p51"/>
          <p:cNvSpPr/>
          <p:nvPr/>
        </p:nvSpPr>
        <p:spPr>
          <a:xfrm rot="5400000">
            <a:off x="7444134" y="5389042"/>
            <a:ext cx="165100" cy="1676400"/>
          </a:xfrm>
          <a:prstGeom prst="rect">
            <a:avLst/>
          </a:prstGeom>
          <a:blipFill rotWithShape="0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tas" id="1200" name="Google Shape;1200;p51"/>
          <p:cNvSpPr/>
          <p:nvPr/>
        </p:nvSpPr>
        <p:spPr>
          <a:xfrm>
            <a:off x="8544272" y="4365104"/>
            <a:ext cx="165100" cy="159385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tas" id="1201" name="Google Shape;1201;p51"/>
          <p:cNvSpPr/>
          <p:nvPr/>
        </p:nvSpPr>
        <p:spPr>
          <a:xfrm flipH="1">
            <a:off x="8018809" y="3620568"/>
            <a:ext cx="1201738" cy="744537"/>
          </a:xfrm>
          <a:prstGeom prst="can">
            <a:avLst>
              <a:gd fmla="val 50000" name="adj"/>
            </a:avLst>
          </a:prstGeom>
          <a:blipFill rotWithShape="0">
            <a:blip r:embed="rId3">
              <a:alphaModFix/>
            </a:blip>
            <a:tile algn="tl" flip="none" tx="-12" sx="100000" ty="0" sy="100000"/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2" name="Google Shape;1202;p51"/>
          <p:cNvGrpSpPr/>
          <p:nvPr/>
        </p:nvGrpSpPr>
        <p:grpSpPr>
          <a:xfrm>
            <a:off x="5902673" y="5222354"/>
            <a:ext cx="573087" cy="687388"/>
            <a:chOff x="3984" y="2400"/>
            <a:chExt cx="480" cy="576"/>
          </a:xfrm>
        </p:grpSpPr>
        <p:sp>
          <p:nvSpPr>
            <p:cNvPr id="1203" name="Google Shape;1203;p51"/>
            <p:cNvSpPr/>
            <p:nvPr/>
          </p:nvSpPr>
          <p:spPr>
            <a:xfrm>
              <a:off x="4176" y="2448"/>
              <a:ext cx="96" cy="528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984" y="2400"/>
              <a:ext cx="480" cy="96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4026" y="2424"/>
              <a:ext cx="96" cy="4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4350" y="2424"/>
              <a:ext cx="96" cy="4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51"/>
          <p:cNvGrpSpPr/>
          <p:nvPr/>
        </p:nvGrpSpPr>
        <p:grpSpPr>
          <a:xfrm>
            <a:off x="5702648" y="5909742"/>
            <a:ext cx="973137" cy="628650"/>
            <a:chOff x="2472" y="3264"/>
            <a:chExt cx="816" cy="528"/>
          </a:xfrm>
        </p:grpSpPr>
        <p:sp>
          <p:nvSpPr>
            <p:cNvPr id="1208" name="Google Shape;1208;p51"/>
            <p:cNvSpPr/>
            <p:nvPr/>
          </p:nvSpPr>
          <p:spPr>
            <a:xfrm>
              <a:off x="2472" y="3432"/>
              <a:ext cx="816" cy="192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622" y="3264"/>
              <a:ext cx="528" cy="528"/>
            </a:xfrm>
            <a:prstGeom prst="ellipse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736" y="3312"/>
              <a:ext cx="384" cy="38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51"/>
          <p:cNvGrpSpPr/>
          <p:nvPr/>
        </p:nvGrpSpPr>
        <p:grpSpPr>
          <a:xfrm>
            <a:off x="3100735" y="3391968"/>
            <a:ext cx="2596159" cy="2917229"/>
            <a:chOff x="288" y="1152"/>
            <a:chExt cx="2179" cy="2448"/>
          </a:xfrm>
        </p:grpSpPr>
        <p:grpSp>
          <p:nvGrpSpPr>
            <p:cNvPr id="1212" name="Google Shape;1212;p51"/>
            <p:cNvGrpSpPr/>
            <p:nvPr/>
          </p:nvGrpSpPr>
          <p:grpSpPr>
            <a:xfrm>
              <a:off x="288" y="1152"/>
              <a:ext cx="1008" cy="2154"/>
              <a:chOff x="288" y="1152"/>
              <a:chExt cx="1008" cy="2154"/>
            </a:xfrm>
          </p:grpSpPr>
          <p:sp>
            <p:nvSpPr>
              <p:cNvPr descr="Gotas" id="1213" name="Google Shape;1213;p51"/>
              <p:cNvSpPr/>
              <p:nvPr/>
            </p:nvSpPr>
            <p:spPr>
              <a:xfrm>
                <a:off x="288" y="1152"/>
                <a:ext cx="1008" cy="816"/>
              </a:xfrm>
              <a:prstGeom prst="can">
                <a:avLst>
                  <a:gd fmla="val 37380" name="adj"/>
                </a:avLst>
              </a:prstGeom>
              <a:blipFill rotWithShape="1">
                <a:blip r:embed="rId3">
                  <a:alphaModFix/>
                </a:blip>
                <a:tile algn="tl" flip="none" tx="0" sx="100000" ty="0" sy="100000"/>
              </a:blip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Gotas" id="1214" name="Google Shape;1214;p51"/>
              <p:cNvSpPr/>
              <p:nvPr/>
            </p:nvSpPr>
            <p:spPr>
              <a:xfrm>
                <a:off x="726" y="1968"/>
                <a:ext cx="138" cy="1338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tile algn="tl" flip="none" tx="0" sx="100000" ty="0" sy="100000"/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descr="Gotas" id="1215" name="Google Shape;1215;p51"/>
            <p:cNvSpPr/>
            <p:nvPr/>
          </p:nvSpPr>
          <p:spPr>
            <a:xfrm rot="5400000">
              <a:off x="1667" y="2800"/>
              <a:ext cx="138" cy="1461"/>
            </a:xfrm>
            <a:prstGeom prst="rect">
              <a:avLst/>
            </a:prstGeom>
            <a:blipFill rotWithShape="0">
              <a:blip r:embed="rId3">
                <a:alphaModFix/>
              </a:blip>
              <a:tile algn="tl" flip="none" tx="1" sx="100000" ty="0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6" name="Google Shape;1216;p51"/>
          <p:cNvSpPr txBox="1"/>
          <p:nvPr>
            <p:ph type="title"/>
          </p:nvPr>
        </p:nvSpPr>
        <p:spPr>
          <a:xfrm>
            <a:off x="574916" y="1579699"/>
            <a:ext cx="112429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termos um movimento de água, é necessário um desnível de água (pressão).</a:t>
            </a:r>
            <a:b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51"/>
          <p:cNvSpPr txBox="1"/>
          <p:nvPr/>
        </p:nvSpPr>
        <p:spPr>
          <a:xfrm>
            <a:off x="4157017" y="6488700"/>
            <a:ext cx="406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Gref (2015)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52"/>
          <p:cNvGrpSpPr/>
          <p:nvPr/>
        </p:nvGrpSpPr>
        <p:grpSpPr>
          <a:xfrm>
            <a:off x="3048001" y="2592388"/>
            <a:ext cx="6119813" cy="3402012"/>
            <a:chOff x="285" y="768"/>
            <a:chExt cx="5139" cy="2857"/>
          </a:xfrm>
        </p:grpSpPr>
        <p:grpSp>
          <p:nvGrpSpPr>
            <p:cNvPr id="1223" name="Google Shape;1223;p52"/>
            <p:cNvGrpSpPr/>
            <p:nvPr/>
          </p:nvGrpSpPr>
          <p:grpSpPr>
            <a:xfrm>
              <a:off x="285" y="768"/>
              <a:ext cx="5139" cy="1200"/>
              <a:chOff x="285" y="768"/>
              <a:chExt cx="5139" cy="1200"/>
            </a:xfrm>
          </p:grpSpPr>
          <p:grpSp>
            <p:nvGrpSpPr>
              <p:cNvPr id="1224" name="Google Shape;1224;p52"/>
              <p:cNvGrpSpPr/>
              <p:nvPr/>
            </p:nvGrpSpPr>
            <p:grpSpPr>
              <a:xfrm>
                <a:off x="288" y="768"/>
                <a:ext cx="5136" cy="1200"/>
                <a:chOff x="288" y="768"/>
                <a:chExt cx="5136" cy="1200"/>
              </a:xfrm>
            </p:grpSpPr>
            <p:sp>
              <p:nvSpPr>
                <p:cNvPr id="1225" name="Google Shape;1225;p52"/>
                <p:cNvSpPr/>
                <p:nvPr/>
              </p:nvSpPr>
              <p:spPr>
                <a:xfrm>
                  <a:off x="288" y="768"/>
                  <a:ext cx="1008" cy="1200"/>
                </a:xfrm>
                <a:prstGeom prst="can">
                  <a:avLst>
                    <a:gd fmla="val 29762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6" name="Google Shape;1226;p52"/>
                <p:cNvSpPr/>
                <p:nvPr/>
              </p:nvSpPr>
              <p:spPr>
                <a:xfrm>
                  <a:off x="4416" y="768"/>
                  <a:ext cx="1008" cy="1200"/>
                </a:xfrm>
                <a:prstGeom prst="can">
                  <a:avLst>
                    <a:gd fmla="val 29762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27" name="Google Shape;1227;p52"/>
              <p:cNvGrpSpPr/>
              <p:nvPr/>
            </p:nvGrpSpPr>
            <p:grpSpPr>
              <a:xfrm>
                <a:off x="912" y="1056"/>
                <a:ext cx="4499" cy="586"/>
                <a:chOff x="912" y="1056"/>
                <a:chExt cx="4499" cy="586"/>
              </a:xfrm>
            </p:grpSpPr>
            <p:sp>
              <p:nvSpPr>
                <p:cNvPr id="1228" name="Google Shape;1228;p52"/>
                <p:cNvSpPr/>
                <p:nvPr/>
              </p:nvSpPr>
              <p:spPr>
                <a:xfrm>
                  <a:off x="912" y="1056"/>
                  <a:ext cx="323" cy="586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00000">
                      <a:srgbClr val="DDDDDD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9" name="Google Shape;1229;p52"/>
                <p:cNvSpPr/>
                <p:nvPr/>
              </p:nvSpPr>
              <p:spPr>
                <a:xfrm>
                  <a:off x="5088" y="1056"/>
                  <a:ext cx="323" cy="586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00000">
                      <a:srgbClr val="DDDDDD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30" name="Google Shape;1230;p52"/>
              <p:cNvGrpSpPr/>
              <p:nvPr/>
            </p:nvGrpSpPr>
            <p:grpSpPr>
              <a:xfrm>
                <a:off x="285" y="1668"/>
                <a:ext cx="5139" cy="300"/>
                <a:chOff x="285" y="1668"/>
                <a:chExt cx="5139" cy="300"/>
              </a:xfrm>
            </p:grpSpPr>
            <p:grpSp>
              <p:nvGrpSpPr>
                <p:cNvPr id="1231" name="Google Shape;1231;p52"/>
                <p:cNvGrpSpPr/>
                <p:nvPr/>
              </p:nvGrpSpPr>
              <p:grpSpPr>
                <a:xfrm>
                  <a:off x="285" y="1668"/>
                  <a:ext cx="1008" cy="300"/>
                  <a:chOff x="285" y="1668"/>
                  <a:chExt cx="1008" cy="300"/>
                </a:xfrm>
              </p:grpSpPr>
              <p:sp>
                <p:nvSpPr>
                  <p:cNvPr id="1232" name="Google Shape;1232;p52"/>
                  <p:cNvSpPr/>
                  <p:nvPr/>
                </p:nvSpPr>
                <p:spPr>
                  <a:xfrm>
                    <a:off x="285" y="1668"/>
                    <a:ext cx="1008" cy="3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3" name="Google Shape;1233;p52"/>
                  <p:cNvSpPr/>
                  <p:nvPr/>
                </p:nvSpPr>
                <p:spPr>
                  <a:xfrm>
                    <a:off x="714" y="1803"/>
                    <a:ext cx="158" cy="47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34" name="Google Shape;1234;p52"/>
                <p:cNvSpPr/>
                <p:nvPr/>
              </p:nvSpPr>
              <p:spPr>
                <a:xfrm>
                  <a:off x="4416" y="1668"/>
                  <a:ext cx="1008" cy="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5" name="Google Shape;1235;p52"/>
                <p:cNvSpPr/>
                <p:nvPr/>
              </p:nvSpPr>
              <p:spPr>
                <a:xfrm>
                  <a:off x="4845" y="1803"/>
                  <a:ext cx="158" cy="47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36" name="Google Shape;1236;p52"/>
            <p:cNvGrpSpPr/>
            <p:nvPr/>
          </p:nvGrpSpPr>
          <p:grpSpPr>
            <a:xfrm>
              <a:off x="694" y="1824"/>
              <a:ext cx="4323" cy="1801"/>
              <a:chOff x="694" y="1824"/>
              <a:chExt cx="4323" cy="1801"/>
            </a:xfrm>
          </p:grpSpPr>
          <p:grpSp>
            <p:nvGrpSpPr>
              <p:cNvPr id="1237" name="Google Shape;1237;p52"/>
              <p:cNvGrpSpPr/>
              <p:nvPr/>
            </p:nvGrpSpPr>
            <p:grpSpPr>
              <a:xfrm>
                <a:off x="694" y="1968"/>
                <a:ext cx="4323" cy="1657"/>
                <a:chOff x="694" y="1968"/>
                <a:chExt cx="4323" cy="1657"/>
              </a:xfrm>
            </p:grpSpPr>
            <p:grpSp>
              <p:nvGrpSpPr>
                <p:cNvPr id="1238" name="Google Shape;1238;p52"/>
                <p:cNvGrpSpPr/>
                <p:nvPr/>
              </p:nvGrpSpPr>
              <p:grpSpPr>
                <a:xfrm>
                  <a:off x="720" y="1968"/>
                  <a:ext cx="4297" cy="1657"/>
                  <a:chOff x="720" y="1968"/>
                  <a:chExt cx="4297" cy="1657"/>
                </a:xfrm>
              </p:grpSpPr>
              <p:grpSp>
                <p:nvGrpSpPr>
                  <p:cNvPr id="1239" name="Google Shape;1239;p52"/>
                  <p:cNvGrpSpPr/>
                  <p:nvPr/>
                </p:nvGrpSpPr>
                <p:grpSpPr>
                  <a:xfrm>
                    <a:off x="720" y="1968"/>
                    <a:ext cx="4272" cy="1632"/>
                    <a:chOff x="720" y="1968"/>
                    <a:chExt cx="4272" cy="1632"/>
                  </a:xfrm>
                </p:grpSpPr>
                <p:sp>
                  <p:nvSpPr>
                    <p:cNvPr id="1240" name="Google Shape;1240;p52"/>
                    <p:cNvSpPr/>
                    <p:nvPr/>
                  </p:nvSpPr>
                  <p:spPr>
                    <a:xfrm>
                      <a:off x="720" y="1968"/>
                      <a:ext cx="144" cy="1632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41" name="Google Shape;1241;p52"/>
                    <p:cNvSpPr/>
                    <p:nvPr/>
                  </p:nvSpPr>
                  <p:spPr>
                    <a:xfrm>
                      <a:off x="4848" y="1968"/>
                      <a:ext cx="144" cy="1632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42" name="Google Shape;1242;p52"/>
                    <p:cNvSpPr/>
                    <p:nvPr/>
                  </p:nvSpPr>
                  <p:spPr>
                    <a:xfrm rot="5400000">
                      <a:off x="1560" y="2616"/>
                      <a:ext cx="144" cy="1824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43" name="Google Shape;1243;p52"/>
                    <p:cNvSpPr/>
                    <p:nvPr/>
                  </p:nvSpPr>
                  <p:spPr>
                    <a:xfrm rot="5400000">
                      <a:off x="4008" y="2616"/>
                      <a:ext cx="144" cy="1824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244" name="Google Shape;1244;p52"/>
                  <p:cNvGrpSpPr/>
                  <p:nvPr/>
                </p:nvGrpSpPr>
                <p:grpSpPr>
                  <a:xfrm flipH="1">
                    <a:off x="4713" y="3312"/>
                    <a:ext cx="304" cy="313"/>
                    <a:chOff x="690" y="3312"/>
                    <a:chExt cx="304" cy="313"/>
                  </a:xfrm>
                </p:grpSpPr>
                <p:grpSp>
                  <p:nvGrpSpPr>
                    <p:cNvPr id="1245" name="Google Shape;1245;p52"/>
                    <p:cNvGrpSpPr/>
                    <p:nvPr/>
                  </p:nvGrpSpPr>
                  <p:grpSpPr>
                    <a:xfrm>
                      <a:off x="702" y="3324"/>
                      <a:ext cx="288" cy="288"/>
                      <a:chOff x="702" y="3324"/>
                      <a:chExt cx="288" cy="288"/>
                    </a:xfrm>
                  </p:grpSpPr>
                  <p:sp>
                    <p:nvSpPr>
                      <p:cNvPr id="1246" name="Google Shape;1246;p52"/>
                      <p:cNvSpPr/>
                      <p:nvPr/>
                    </p:nvSpPr>
                    <p:spPr>
                      <a:xfrm>
                        <a:off x="702" y="3438"/>
                        <a:ext cx="288" cy="174"/>
                      </a:xfrm>
                      <a:prstGeom prst="roundRect">
                        <a:avLst>
                          <a:gd fmla="val 25287" name="adj"/>
                        </a:avLst>
                      </a:prstGeom>
                      <a:solidFill>
                        <a:schemeClr val="folHlink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247" name="Google Shape;1247;p52"/>
                      <p:cNvSpPr/>
                      <p:nvPr/>
                    </p:nvSpPr>
                    <p:spPr>
                      <a:xfrm rot="5400000">
                        <a:off x="645" y="3381"/>
                        <a:ext cx="288" cy="174"/>
                      </a:xfrm>
                      <a:prstGeom prst="roundRect">
                        <a:avLst>
                          <a:gd fmla="val 25287" name="adj"/>
                        </a:avLst>
                      </a:prstGeom>
                      <a:solidFill>
                        <a:schemeClr val="folHlink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1248" name="Google Shape;1248;p52"/>
                    <p:cNvSpPr/>
                    <p:nvPr/>
                  </p:nvSpPr>
                  <p:spPr>
                    <a:xfrm>
                      <a:off x="768" y="3444"/>
                      <a:ext cx="192" cy="165"/>
                    </a:xfrm>
                    <a:prstGeom prst="flowChartAlternateProcess">
                      <a:avLst/>
                    </a:prstGeom>
                    <a:solidFill>
                      <a:schemeClr val="folHlink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49" name="Google Shape;1249;p52"/>
                    <p:cNvSpPr/>
                    <p:nvPr/>
                  </p:nvSpPr>
                  <p:spPr>
                    <a:xfrm>
                      <a:off x="690" y="3312"/>
                      <a:ext cx="195" cy="47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50" name="Google Shape;1250;p52"/>
                    <p:cNvSpPr/>
                    <p:nvPr/>
                  </p:nvSpPr>
                  <p:spPr>
                    <a:xfrm rot="5400000">
                      <a:off x="873" y="3504"/>
                      <a:ext cx="195" cy="47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251" name="Google Shape;1251;p52"/>
                <p:cNvGrpSpPr/>
                <p:nvPr/>
              </p:nvGrpSpPr>
              <p:grpSpPr>
                <a:xfrm>
                  <a:off x="694" y="3312"/>
                  <a:ext cx="304" cy="313"/>
                  <a:chOff x="690" y="3312"/>
                  <a:chExt cx="304" cy="313"/>
                </a:xfrm>
              </p:grpSpPr>
              <p:grpSp>
                <p:nvGrpSpPr>
                  <p:cNvPr id="1252" name="Google Shape;1252;p52"/>
                  <p:cNvGrpSpPr/>
                  <p:nvPr/>
                </p:nvGrpSpPr>
                <p:grpSpPr>
                  <a:xfrm>
                    <a:off x="702" y="3324"/>
                    <a:ext cx="288" cy="288"/>
                    <a:chOff x="702" y="3324"/>
                    <a:chExt cx="288" cy="288"/>
                  </a:xfrm>
                </p:grpSpPr>
                <p:sp>
                  <p:nvSpPr>
                    <p:cNvPr id="1253" name="Google Shape;1253;p52"/>
                    <p:cNvSpPr/>
                    <p:nvPr/>
                  </p:nvSpPr>
                  <p:spPr>
                    <a:xfrm>
                      <a:off x="702" y="3438"/>
                      <a:ext cx="288" cy="174"/>
                    </a:xfrm>
                    <a:prstGeom prst="roundRect">
                      <a:avLst>
                        <a:gd fmla="val 25287" name="adj"/>
                      </a:avLst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54" name="Google Shape;1254;p52"/>
                    <p:cNvSpPr/>
                    <p:nvPr/>
                  </p:nvSpPr>
                  <p:spPr>
                    <a:xfrm rot="5400000">
                      <a:off x="645" y="3381"/>
                      <a:ext cx="288" cy="174"/>
                    </a:xfrm>
                    <a:prstGeom prst="roundRect">
                      <a:avLst>
                        <a:gd fmla="val 25287" name="adj"/>
                      </a:avLst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255" name="Google Shape;1255;p52"/>
                  <p:cNvSpPr/>
                  <p:nvPr/>
                </p:nvSpPr>
                <p:spPr>
                  <a:xfrm>
                    <a:off x="768" y="3444"/>
                    <a:ext cx="192" cy="165"/>
                  </a:xfrm>
                  <a:prstGeom prst="flowChartAlternateProcess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6" name="Google Shape;1256;p52"/>
                  <p:cNvSpPr/>
                  <p:nvPr/>
                </p:nvSpPr>
                <p:spPr>
                  <a:xfrm>
                    <a:off x="690" y="3312"/>
                    <a:ext cx="195" cy="47"/>
                  </a:xfrm>
                  <a:prstGeom prst="rect">
                    <a:avLst/>
                  </a:prstGeom>
                  <a:solidFill>
                    <a:schemeClr val="folHlink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7" name="Google Shape;1257;p52"/>
                  <p:cNvSpPr/>
                  <p:nvPr/>
                </p:nvSpPr>
                <p:spPr>
                  <a:xfrm rot="5400000">
                    <a:off x="873" y="3504"/>
                    <a:ext cx="195" cy="47"/>
                  </a:xfrm>
                  <a:prstGeom prst="rect">
                    <a:avLst/>
                  </a:prstGeom>
                  <a:solidFill>
                    <a:schemeClr val="folHlink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8" name="Google Shape;1258;p52"/>
              <p:cNvGrpSpPr/>
              <p:nvPr/>
            </p:nvGrpSpPr>
            <p:grpSpPr>
              <a:xfrm>
                <a:off x="720" y="1824"/>
                <a:ext cx="4275" cy="144"/>
                <a:chOff x="720" y="1824"/>
                <a:chExt cx="4275" cy="144"/>
              </a:xfrm>
            </p:grpSpPr>
            <p:cxnSp>
              <p:nvCxnSpPr>
                <p:cNvPr id="1259" name="Google Shape;1259;p52"/>
                <p:cNvCxnSpPr/>
                <p:nvPr/>
              </p:nvCxnSpPr>
              <p:spPr>
                <a:xfrm rot="10800000">
                  <a:off x="720" y="1824"/>
                  <a:ext cx="0" cy="144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60" name="Google Shape;1260;p52"/>
                <p:cNvCxnSpPr/>
                <p:nvPr/>
              </p:nvCxnSpPr>
              <p:spPr>
                <a:xfrm rot="10800000">
                  <a:off x="864" y="1824"/>
                  <a:ext cx="0" cy="144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61" name="Google Shape;1261;p52"/>
                <p:cNvCxnSpPr/>
                <p:nvPr/>
              </p:nvCxnSpPr>
              <p:spPr>
                <a:xfrm rot="10800000">
                  <a:off x="4851" y="1824"/>
                  <a:ext cx="0" cy="144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62" name="Google Shape;1262;p52"/>
                <p:cNvCxnSpPr/>
                <p:nvPr/>
              </p:nvCxnSpPr>
              <p:spPr>
                <a:xfrm rot="10800000">
                  <a:off x="4995" y="1824"/>
                  <a:ext cx="0" cy="144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dk1"/>
                  </a:solidFill>
                  <a:prstDash val="dot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1263" name="Google Shape;1263;p52"/>
          <p:cNvSpPr txBox="1"/>
          <p:nvPr/>
        </p:nvSpPr>
        <p:spPr>
          <a:xfrm>
            <a:off x="6054725" y="1774826"/>
            <a:ext cx="184150" cy="1006475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FF33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 u="sng">
              <a:solidFill>
                <a:srgbClr val="999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4" name="Google Shape;1264;p52"/>
          <p:cNvGrpSpPr/>
          <p:nvPr/>
        </p:nvGrpSpPr>
        <p:grpSpPr>
          <a:xfrm>
            <a:off x="4365625" y="3221038"/>
            <a:ext cx="5030788" cy="2743200"/>
            <a:chOff x="1392" y="1296"/>
            <a:chExt cx="4224" cy="2304"/>
          </a:xfrm>
        </p:grpSpPr>
        <p:cxnSp>
          <p:nvCxnSpPr>
            <p:cNvPr id="1265" name="Google Shape;1265;p52"/>
            <p:cNvCxnSpPr/>
            <p:nvPr/>
          </p:nvCxnSpPr>
          <p:spPr>
            <a:xfrm rot="10800000">
              <a:off x="1392" y="1296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66" name="Google Shape;1266;p52"/>
            <p:cNvCxnSpPr/>
            <p:nvPr/>
          </p:nvCxnSpPr>
          <p:spPr>
            <a:xfrm rot="10800000">
              <a:off x="5040" y="3600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descr="Gotas" id="1267" name="Google Shape;1267;p52"/>
          <p:cNvSpPr/>
          <p:nvPr/>
        </p:nvSpPr>
        <p:spPr>
          <a:xfrm rot="5400000">
            <a:off x="7392194" y="5044282"/>
            <a:ext cx="165100" cy="1674812"/>
          </a:xfrm>
          <a:prstGeom prst="rect">
            <a:avLst/>
          </a:prstGeom>
          <a:blipFill rotWithShape="0">
            <a:blip r:embed="rId3">
              <a:alphaModFix/>
            </a:blip>
            <a:tile algn="tl" flip="none" tx="12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tas" id="1268" name="Google Shape;1268;p52"/>
          <p:cNvSpPr/>
          <p:nvPr/>
        </p:nvSpPr>
        <p:spPr>
          <a:xfrm>
            <a:off x="8493126" y="4021138"/>
            <a:ext cx="163513" cy="1592262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tas" id="1269" name="Google Shape;1269;p52"/>
          <p:cNvSpPr/>
          <p:nvPr/>
        </p:nvSpPr>
        <p:spPr>
          <a:xfrm flipH="1">
            <a:off x="7967663" y="3278188"/>
            <a:ext cx="1200150" cy="742950"/>
          </a:xfrm>
          <a:prstGeom prst="can">
            <a:avLst>
              <a:gd fmla="val 50000" name="adj"/>
            </a:avLst>
          </a:prstGeom>
          <a:blipFill rotWithShape="0">
            <a:blip r:embed="rId3">
              <a:alphaModFix/>
            </a:blip>
            <a:tile algn="tl" flip="none" tx="0" sx="100000" ty="0" sy="100000"/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0" name="Google Shape;1270;p52"/>
          <p:cNvGrpSpPr/>
          <p:nvPr/>
        </p:nvGrpSpPr>
        <p:grpSpPr>
          <a:xfrm>
            <a:off x="5853113" y="4878388"/>
            <a:ext cx="571500" cy="685800"/>
            <a:chOff x="3984" y="2400"/>
            <a:chExt cx="480" cy="576"/>
          </a:xfrm>
        </p:grpSpPr>
        <p:sp>
          <p:nvSpPr>
            <p:cNvPr id="1271" name="Google Shape;1271;p52"/>
            <p:cNvSpPr/>
            <p:nvPr/>
          </p:nvSpPr>
          <p:spPr>
            <a:xfrm>
              <a:off x="4176" y="2448"/>
              <a:ext cx="96" cy="528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2"/>
            <p:cNvSpPr/>
            <p:nvPr/>
          </p:nvSpPr>
          <p:spPr>
            <a:xfrm>
              <a:off x="3984" y="2400"/>
              <a:ext cx="480" cy="96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4026" y="2424"/>
              <a:ext cx="96" cy="4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2"/>
            <p:cNvSpPr/>
            <p:nvPr/>
          </p:nvSpPr>
          <p:spPr>
            <a:xfrm>
              <a:off x="4350" y="2424"/>
              <a:ext cx="96" cy="4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52"/>
          <p:cNvGrpSpPr/>
          <p:nvPr/>
        </p:nvGrpSpPr>
        <p:grpSpPr>
          <a:xfrm>
            <a:off x="5653088" y="5564188"/>
            <a:ext cx="971550" cy="628650"/>
            <a:chOff x="2472" y="3264"/>
            <a:chExt cx="816" cy="528"/>
          </a:xfrm>
        </p:grpSpPr>
        <p:sp>
          <p:nvSpPr>
            <p:cNvPr id="1276" name="Google Shape;1276;p52"/>
            <p:cNvSpPr/>
            <p:nvPr/>
          </p:nvSpPr>
          <p:spPr>
            <a:xfrm>
              <a:off x="2472" y="3432"/>
              <a:ext cx="816" cy="192"/>
            </a:xfrm>
            <a:prstGeom prst="rect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2622" y="3264"/>
              <a:ext cx="528" cy="528"/>
            </a:xfrm>
            <a:prstGeom prst="ellipse">
              <a:avLst/>
            </a:pr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2736" y="3312"/>
              <a:ext cx="384" cy="38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Gotas" id="1279" name="Google Shape;1279;p52"/>
          <p:cNvSpPr/>
          <p:nvPr/>
        </p:nvSpPr>
        <p:spPr>
          <a:xfrm>
            <a:off x="3573463" y="4021138"/>
            <a:ext cx="163512" cy="1592262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tas" id="1280" name="Google Shape;1280;p52"/>
          <p:cNvSpPr/>
          <p:nvPr/>
        </p:nvSpPr>
        <p:spPr>
          <a:xfrm rot="5400000">
            <a:off x="4692650" y="5011738"/>
            <a:ext cx="165100" cy="1739900"/>
          </a:xfrm>
          <a:prstGeom prst="rect">
            <a:avLst/>
          </a:prstGeom>
          <a:blipFill rotWithShape="0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Gotas" id="1281" name="Google Shape;1281;p52"/>
          <p:cNvSpPr/>
          <p:nvPr/>
        </p:nvSpPr>
        <p:spPr>
          <a:xfrm flipH="1">
            <a:off x="3052763" y="3278188"/>
            <a:ext cx="1200150" cy="742950"/>
          </a:xfrm>
          <a:prstGeom prst="can">
            <a:avLst>
              <a:gd fmla="val 50000" name="adj"/>
            </a:avLst>
          </a:prstGeom>
          <a:blipFill rotWithShape="0">
            <a:blip r:embed="rId3">
              <a:alphaModFix/>
            </a:blip>
            <a:tile algn="tl" flip="none" tx="0" sx="100000" ty="0" sy="100000"/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52"/>
          <p:cNvSpPr txBox="1"/>
          <p:nvPr>
            <p:ph type="title"/>
          </p:nvPr>
        </p:nvSpPr>
        <p:spPr>
          <a:xfrm>
            <a:off x="1819203" y="1220788"/>
            <a:ext cx="963627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termos um movimento de água, é necessário um desnível de água (pressão).</a:t>
            </a:r>
            <a:b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52"/>
          <p:cNvSpPr txBox="1"/>
          <p:nvPr>
            <p:ph idx="12" type="sldNum"/>
          </p:nvPr>
        </p:nvSpPr>
        <p:spPr>
          <a:xfrm>
            <a:off x="9662864" y="5733256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284" name="Google Shape;1284;p52"/>
          <p:cNvSpPr txBox="1"/>
          <p:nvPr/>
        </p:nvSpPr>
        <p:spPr>
          <a:xfrm>
            <a:off x="4108255" y="6148400"/>
            <a:ext cx="406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Gref (2015)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53"/>
          <p:cNvGrpSpPr/>
          <p:nvPr/>
        </p:nvGrpSpPr>
        <p:grpSpPr>
          <a:xfrm>
            <a:off x="3048000" y="1700214"/>
            <a:ext cx="6351588" cy="4275137"/>
            <a:chOff x="285" y="768"/>
            <a:chExt cx="5331" cy="2857"/>
          </a:xfrm>
        </p:grpSpPr>
        <p:sp>
          <p:nvSpPr>
            <p:cNvPr id="1290" name="Google Shape;1290;p53"/>
            <p:cNvSpPr/>
            <p:nvPr/>
          </p:nvSpPr>
          <p:spPr>
            <a:xfrm>
              <a:off x="2112" y="1008"/>
              <a:ext cx="1536" cy="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...não há mais desnível.</a:t>
              </a:r>
              <a:endParaRPr/>
            </a:p>
          </p:txBody>
        </p:sp>
        <p:cxnSp>
          <p:nvCxnSpPr>
            <p:cNvPr id="1291" name="Google Shape;1291;p53"/>
            <p:cNvCxnSpPr/>
            <p:nvPr/>
          </p:nvCxnSpPr>
          <p:spPr>
            <a:xfrm rot="10800000">
              <a:off x="1392" y="1488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rgbClr val="FF9933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92" name="Google Shape;1292;p53"/>
            <p:cNvCxnSpPr/>
            <p:nvPr/>
          </p:nvCxnSpPr>
          <p:spPr>
            <a:xfrm>
              <a:off x="3792" y="1488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rgbClr val="FF9933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1293" name="Google Shape;1293;p53"/>
            <p:cNvGrpSpPr/>
            <p:nvPr/>
          </p:nvGrpSpPr>
          <p:grpSpPr>
            <a:xfrm>
              <a:off x="285" y="768"/>
              <a:ext cx="5139" cy="2857"/>
              <a:chOff x="285" y="768"/>
              <a:chExt cx="5139" cy="2857"/>
            </a:xfrm>
          </p:grpSpPr>
          <p:grpSp>
            <p:nvGrpSpPr>
              <p:cNvPr id="1294" name="Google Shape;1294;p53"/>
              <p:cNvGrpSpPr/>
              <p:nvPr/>
            </p:nvGrpSpPr>
            <p:grpSpPr>
              <a:xfrm>
                <a:off x="285" y="768"/>
                <a:ext cx="5139" cy="1200"/>
                <a:chOff x="285" y="768"/>
                <a:chExt cx="5139" cy="1200"/>
              </a:xfrm>
            </p:grpSpPr>
            <p:grpSp>
              <p:nvGrpSpPr>
                <p:cNvPr id="1295" name="Google Shape;1295;p53"/>
                <p:cNvGrpSpPr/>
                <p:nvPr/>
              </p:nvGrpSpPr>
              <p:grpSpPr>
                <a:xfrm>
                  <a:off x="288" y="768"/>
                  <a:ext cx="5136" cy="1200"/>
                  <a:chOff x="288" y="768"/>
                  <a:chExt cx="5136" cy="1200"/>
                </a:xfrm>
              </p:grpSpPr>
              <p:sp>
                <p:nvSpPr>
                  <p:cNvPr id="1296" name="Google Shape;1296;p53"/>
                  <p:cNvSpPr/>
                  <p:nvPr/>
                </p:nvSpPr>
                <p:spPr>
                  <a:xfrm>
                    <a:off x="288" y="768"/>
                    <a:ext cx="1008" cy="1200"/>
                  </a:xfrm>
                  <a:prstGeom prst="can">
                    <a:avLst>
                      <a:gd fmla="val 29762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53"/>
                  <p:cNvSpPr/>
                  <p:nvPr/>
                </p:nvSpPr>
                <p:spPr>
                  <a:xfrm>
                    <a:off x="4416" y="768"/>
                    <a:ext cx="1008" cy="1200"/>
                  </a:xfrm>
                  <a:prstGeom prst="can">
                    <a:avLst>
                      <a:gd fmla="val 29762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8" name="Google Shape;1298;p53"/>
                <p:cNvGrpSpPr/>
                <p:nvPr/>
              </p:nvGrpSpPr>
              <p:grpSpPr>
                <a:xfrm>
                  <a:off x="912" y="1056"/>
                  <a:ext cx="4499" cy="586"/>
                  <a:chOff x="912" y="1056"/>
                  <a:chExt cx="4499" cy="586"/>
                </a:xfrm>
              </p:grpSpPr>
              <p:sp>
                <p:nvSpPr>
                  <p:cNvPr id="1299" name="Google Shape;1299;p53"/>
                  <p:cNvSpPr/>
                  <p:nvPr/>
                </p:nvSpPr>
                <p:spPr>
                  <a:xfrm>
                    <a:off x="912" y="1056"/>
                    <a:ext cx="323" cy="586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00000">
                        <a:srgbClr val="DDDDDD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0" name="Google Shape;1300;p53"/>
                  <p:cNvSpPr/>
                  <p:nvPr/>
                </p:nvSpPr>
                <p:spPr>
                  <a:xfrm>
                    <a:off x="5088" y="1056"/>
                    <a:ext cx="323" cy="586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lt1"/>
                      </a:gs>
                      <a:gs pos="100000">
                        <a:srgbClr val="DDDDDD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1" name="Google Shape;1301;p53"/>
                <p:cNvGrpSpPr/>
                <p:nvPr/>
              </p:nvGrpSpPr>
              <p:grpSpPr>
                <a:xfrm>
                  <a:off x="285" y="1668"/>
                  <a:ext cx="5139" cy="300"/>
                  <a:chOff x="285" y="1668"/>
                  <a:chExt cx="5139" cy="300"/>
                </a:xfrm>
              </p:grpSpPr>
              <p:grpSp>
                <p:nvGrpSpPr>
                  <p:cNvPr id="1302" name="Google Shape;1302;p53"/>
                  <p:cNvGrpSpPr/>
                  <p:nvPr/>
                </p:nvGrpSpPr>
                <p:grpSpPr>
                  <a:xfrm>
                    <a:off x="285" y="1668"/>
                    <a:ext cx="1008" cy="300"/>
                    <a:chOff x="285" y="1668"/>
                    <a:chExt cx="1008" cy="300"/>
                  </a:xfrm>
                </p:grpSpPr>
                <p:sp>
                  <p:nvSpPr>
                    <p:cNvPr id="1303" name="Google Shape;1303;p53"/>
                    <p:cNvSpPr/>
                    <p:nvPr/>
                  </p:nvSpPr>
                  <p:spPr>
                    <a:xfrm>
                      <a:off x="285" y="1668"/>
                      <a:ext cx="1008" cy="300"/>
                    </a:xfrm>
                    <a:prstGeom prst="ellipse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04" name="Google Shape;1304;p53"/>
                    <p:cNvSpPr/>
                    <p:nvPr/>
                  </p:nvSpPr>
                  <p:spPr>
                    <a:xfrm>
                      <a:off x="714" y="1803"/>
                      <a:ext cx="158" cy="47"/>
                    </a:xfrm>
                    <a:prstGeom prst="ellipse">
                      <a:avLst/>
                    </a:prstGeom>
                    <a:noFill/>
                    <a:ln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305" name="Google Shape;1305;p53"/>
                  <p:cNvSpPr/>
                  <p:nvPr/>
                </p:nvSpPr>
                <p:spPr>
                  <a:xfrm>
                    <a:off x="4416" y="1668"/>
                    <a:ext cx="1008" cy="3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6" name="Google Shape;1306;p53"/>
                  <p:cNvSpPr/>
                  <p:nvPr/>
                </p:nvSpPr>
                <p:spPr>
                  <a:xfrm>
                    <a:off x="4845" y="1803"/>
                    <a:ext cx="158" cy="47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7" name="Google Shape;1307;p53"/>
              <p:cNvGrpSpPr/>
              <p:nvPr/>
            </p:nvGrpSpPr>
            <p:grpSpPr>
              <a:xfrm>
                <a:off x="694" y="1824"/>
                <a:ext cx="4323" cy="1801"/>
                <a:chOff x="694" y="1824"/>
                <a:chExt cx="4323" cy="1801"/>
              </a:xfrm>
            </p:grpSpPr>
            <p:grpSp>
              <p:nvGrpSpPr>
                <p:cNvPr id="1308" name="Google Shape;1308;p53"/>
                <p:cNvGrpSpPr/>
                <p:nvPr/>
              </p:nvGrpSpPr>
              <p:grpSpPr>
                <a:xfrm>
                  <a:off x="694" y="1968"/>
                  <a:ext cx="4323" cy="1657"/>
                  <a:chOff x="694" y="1968"/>
                  <a:chExt cx="4323" cy="1657"/>
                </a:xfrm>
              </p:grpSpPr>
              <p:grpSp>
                <p:nvGrpSpPr>
                  <p:cNvPr id="1309" name="Google Shape;1309;p53"/>
                  <p:cNvGrpSpPr/>
                  <p:nvPr/>
                </p:nvGrpSpPr>
                <p:grpSpPr>
                  <a:xfrm>
                    <a:off x="720" y="1968"/>
                    <a:ext cx="4297" cy="1657"/>
                    <a:chOff x="720" y="1968"/>
                    <a:chExt cx="4297" cy="1657"/>
                  </a:xfrm>
                </p:grpSpPr>
                <p:grpSp>
                  <p:nvGrpSpPr>
                    <p:cNvPr id="1310" name="Google Shape;1310;p53"/>
                    <p:cNvGrpSpPr/>
                    <p:nvPr/>
                  </p:nvGrpSpPr>
                  <p:grpSpPr>
                    <a:xfrm>
                      <a:off x="720" y="1968"/>
                      <a:ext cx="4272" cy="1632"/>
                      <a:chOff x="720" y="1968"/>
                      <a:chExt cx="4272" cy="1632"/>
                    </a:xfrm>
                  </p:grpSpPr>
                  <p:sp>
                    <p:nvSpPr>
                      <p:cNvPr id="1311" name="Google Shape;1311;p53"/>
                      <p:cNvSpPr/>
                      <p:nvPr/>
                    </p:nvSpPr>
                    <p:spPr>
                      <a:xfrm>
                        <a:off x="720" y="1968"/>
                        <a:ext cx="144" cy="163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312" name="Google Shape;1312;p53"/>
                      <p:cNvSpPr/>
                      <p:nvPr/>
                    </p:nvSpPr>
                    <p:spPr>
                      <a:xfrm>
                        <a:off x="4848" y="1968"/>
                        <a:ext cx="144" cy="163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313" name="Google Shape;1313;p53"/>
                      <p:cNvSpPr/>
                      <p:nvPr/>
                    </p:nvSpPr>
                    <p:spPr>
                      <a:xfrm rot="5400000">
                        <a:off x="1560" y="2616"/>
                        <a:ext cx="144" cy="1824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314" name="Google Shape;1314;p53"/>
                      <p:cNvSpPr/>
                      <p:nvPr/>
                    </p:nvSpPr>
                    <p:spPr>
                      <a:xfrm rot="5400000">
                        <a:off x="4008" y="2616"/>
                        <a:ext cx="144" cy="1824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grpSp>
                  <p:nvGrpSpPr>
                    <p:cNvPr id="1315" name="Google Shape;1315;p53"/>
                    <p:cNvGrpSpPr/>
                    <p:nvPr/>
                  </p:nvGrpSpPr>
                  <p:grpSpPr>
                    <a:xfrm flipH="1">
                      <a:off x="4713" y="3312"/>
                      <a:ext cx="304" cy="313"/>
                      <a:chOff x="690" y="3312"/>
                      <a:chExt cx="304" cy="313"/>
                    </a:xfrm>
                  </p:grpSpPr>
                  <p:grpSp>
                    <p:nvGrpSpPr>
                      <p:cNvPr id="1316" name="Google Shape;1316;p53"/>
                      <p:cNvGrpSpPr/>
                      <p:nvPr/>
                    </p:nvGrpSpPr>
                    <p:grpSpPr>
                      <a:xfrm>
                        <a:off x="702" y="3324"/>
                        <a:ext cx="288" cy="288"/>
                        <a:chOff x="702" y="3324"/>
                        <a:chExt cx="288" cy="288"/>
                      </a:xfrm>
                    </p:grpSpPr>
                    <p:sp>
                      <p:nvSpPr>
                        <p:cNvPr id="1317" name="Google Shape;1317;p53"/>
                        <p:cNvSpPr/>
                        <p:nvPr/>
                      </p:nvSpPr>
                      <p:spPr>
                        <a:xfrm>
                          <a:off x="702" y="3438"/>
                          <a:ext cx="288" cy="174"/>
                        </a:xfrm>
                        <a:prstGeom prst="roundRect">
                          <a:avLst>
                            <a:gd fmla="val 25287" name="adj"/>
                          </a:avLst>
                        </a:prstGeom>
                        <a:solidFill>
                          <a:schemeClr val="folHlink"/>
                        </a:solidFill>
                        <a:ln cap="flat" cmpd="sng" w="9525">
                          <a:solidFill>
                            <a:schemeClr val="dk1"/>
                          </a:solidFill>
                          <a:prstDash val="solid"/>
                          <a:round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1318" name="Google Shape;1318;p53"/>
                        <p:cNvSpPr/>
                        <p:nvPr/>
                      </p:nvSpPr>
                      <p:spPr>
                        <a:xfrm rot="5400000">
                          <a:off x="645" y="3381"/>
                          <a:ext cx="288" cy="174"/>
                        </a:xfrm>
                        <a:prstGeom prst="roundRect">
                          <a:avLst>
                            <a:gd fmla="val 25287" name="adj"/>
                          </a:avLst>
                        </a:prstGeom>
                        <a:solidFill>
                          <a:schemeClr val="folHlink"/>
                        </a:solidFill>
                        <a:ln cap="flat" cmpd="sng" w="9525">
                          <a:solidFill>
                            <a:schemeClr val="dk1"/>
                          </a:solidFill>
                          <a:prstDash val="solid"/>
                          <a:round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45700" lIns="91425" spcFirstLastPara="1" rIns="91425" wrap="square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sz="1800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sp>
                    <p:nvSpPr>
                      <p:cNvPr id="1319" name="Google Shape;1319;p53"/>
                      <p:cNvSpPr/>
                      <p:nvPr/>
                    </p:nvSpPr>
                    <p:spPr>
                      <a:xfrm>
                        <a:off x="768" y="3444"/>
                        <a:ext cx="192" cy="165"/>
                      </a:xfrm>
                      <a:prstGeom prst="flowChartAlternateProcess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320" name="Google Shape;1320;p53"/>
                      <p:cNvSpPr/>
                      <p:nvPr/>
                    </p:nvSpPr>
                    <p:spPr>
                      <a:xfrm>
                        <a:off x="690" y="3312"/>
                        <a:ext cx="195" cy="4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321" name="Google Shape;1321;p53"/>
                      <p:cNvSpPr/>
                      <p:nvPr/>
                    </p:nvSpPr>
                    <p:spPr>
                      <a:xfrm rot="5400000">
                        <a:off x="873" y="3504"/>
                        <a:ext cx="195" cy="4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miter lim="800000"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322" name="Google Shape;1322;p53"/>
                  <p:cNvGrpSpPr/>
                  <p:nvPr/>
                </p:nvGrpSpPr>
                <p:grpSpPr>
                  <a:xfrm>
                    <a:off x="694" y="3312"/>
                    <a:ext cx="304" cy="313"/>
                    <a:chOff x="690" y="3312"/>
                    <a:chExt cx="304" cy="313"/>
                  </a:xfrm>
                </p:grpSpPr>
                <p:grpSp>
                  <p:nvGrpSpPr>
                    <p:cNvPr id="1323" name="Google Shape;1323;p53"/>
                    <p:cNvGrpSpPr/>
                    <p:nvPr/>
                  </p:nvGrpSpPr>
                  <p:grpSpPr>
                    <a:xfrm>
                      <a:off x="702" y="3324"/>
                      <a:ext cx="288" cy="288"/>
                      <a:chOff x="702" y="3324"/>
                      <a:chExt cx="288" cy="288"/>
                    </a:xfrm>
                  </p:grpSpPr>
                  <p:sp>
                    <p:nvSpPr>
                      <p:cNvPr id="1324" name="Google Shape;1324;p53"/>
                      <p:cNvSpPr/>
                      <p:nvPr/>
                    </p:nvSpPr>
                    <p:spPr>
                      <a:xfrm>
                        <a:off x="702" y="3438"/>
                        <a:ext cx="288" cy="174"/>
                      </a:xfrm>
                      <a:prstGeom prst="roundRect">
                        <a:avLst>
                          <a:gd fmla="val 25287" name="adj"/>
                        </a:avLst>
                      </a:prstGeom>
                      <a:solidFill>
                        <a:schemeClr val="folHlink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325" name="Google Shape;1325;p53"/>
                      <p:cNvSpPr/>
                      <p:nvPr/>
                    </p:nvSpPr>
                    <p:spPr>
                      <a:xfrm rot="5400000">
                        <a:off x="645" y="3381"/>
                        <a:ext cx="288" cy="174"/>
                      </a:xfrm>
                      <a:prstGeom prst="roundRect">
                        <a:avLst>
                          <a:gd fmla="val 25287" name="adj"/>
                        </a:avLst>
                      </a:prstGeom>
                      <a:solidFill>
                        <a:schemeClr val="folHlink"/>
                      </a:solidFill>
                      <a:ln cap="flat" cmpd="sng" w="9525">
                        <a:solidFill>
                          <a:schemeClr val="dk1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1326" name="Google Shape;1326;p53"/>
                    <p:cNvSpPr/>
                    <p:nvPr/>
                  </p:nvSpPr>
                  <p:spPr>
                    <a:xfrm>
                      <a:off x="768" y="3444"/>
                      <a:ext cx="192" cy="165"/>
                    </a:xfrm>
                    <a:prstGeom prst="flowChartAlternateProcess">
                      <a:avLst/>
                    </a:prstGeom>
                    <a:solidFill>
                      <a:schemeClr val="folHlink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27" name="Google Shape;1327;p53"/>
                    <p:cNvSpPr/>
                    <p:nvPr/>
                  </p:nvSpPr>
                  <p:spPr>
                    <a:xfrm>
                      <a:off x="690" y="3312"/>
                      <a:ext cx="195" cy="47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28" name="Google Shape;1328;p53"/>
                    <p:cNvSpPr/>
                    <p:nvPr/>
                  </p:nvSpPr>
                  <p:spPr>
                    <a:xfrm rot="5400000">
                      <a:off x="873" y="3504"/>
                      <a:ext cx="195" cy="47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cap="flat" cmpd="sng" w="9525">
                      <a:solidFill>
                        <a:schemeClr val="dk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329" name="Google Shape;1329;p53"/>
                <p:cNvGrpSpPr/>
                <p:nvPr/>
              </p:nvGrpSpPr>
              <p:grpSpPr>
                <a:xfrm>
                  <a:off x="720" y="1824"/>
                  <a:ext cx="4275" cy="144"/>
                  <a:chOff x="720" y="1824"/>
                  <a:chExt cx="4275" cy="144"/>
                </a:xfrm>
              </p:grpSpPr>
              <p:cxnSp>
                <p:nvCxnSpPr>
                  <p:cNvPr id="1330" name="Google Shape;1330;p53"/>
                  <p:cNvCxnSpPr/>
                  <p:nvPr/>
                </p:nvCxnSpPr>
                <p:spPr>
                  <a:xfrm rot="10800000">
                    <a:off x="720" y="1824"/>
                    <a:ext cx="0" cy="144"/>
                  </a:xfrm>
                  <a:prstGeom prst="straightConnector1">
                    <a:avLst/>
                  </a:prstGeom>
                  <a:noFill/>
                  <a:ln cap="rnd" cmpd="sng" w="9525">
                    <a:solidFill>
                      <a:schemeClr val="dk1"/>
                    </a:solidFill>
                    <a:prstDash val="dot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31" name="Google Shape;1331;p53"/>
                  <p:cNvCxnSpPr/>
                  <p:nvPr/>
                </p:nvCxnSpPr>
                <p:spPr>
                  <a:xfrm rot="10800000">
                    <a:off x="864" y="1824"/>
                    <a:ext cx="0" cy="144"/>
                  </a:xfrm>
                  <a:prstGeom prst="straightConnector1">
                    <a:avLst/>
                  </a:prstGeom>
                  <a:noFill/>
                  <a:ln cap="rnd" cmpd="sng" w="9525">
                    <a:solidFill>
                      <a:schemeClr val="dk1"/>
                    </a:solidFill>
                    <a:prstDash val="dot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32" name="Google Shape;1332;p53"/>
                  <p:cNvCxnSpPr/>
                  <p:nvPr/>
                </p:nvCxnSpPr>
                <p:spPr>
                  <a:xfrm rot="10800000">
                    <a:off x="4851" y="1824"/>
                    <a:ext cx="0" cy="144"/>
                  </a:xfrm>
                  <a:prstGeom prst="straightConnector1">
                    <a:avLst/>
                  </a:prstGeom>
                  <a:noFill/>
                  <a:ln cap="rnd" cmpd="sng" w="9525">
                    <a:solidFill>
                      <a:schemeClr val="dk1"/>
                    </a:solidFill>
                    <a:prstDash val="dot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33" name="Google Shape;1333;p53"/>
                  <p:cNvCxnSpPr/>
                  <p:nvPr/>
                </p:nvCxnSpPr>
                <p:spPr>
                  <a:xfrm rot="10800000">
                    <a:off x="4995" y="1824"/>
                    <a:ext cx="0" cy="144"/>
                  </a:xfrm>
                  <a:prstGeom prst="straightConnector1">
                    <a:avLst/>
                  </a:prstGeom>
                  <a:noFill/>
                  <a:ln cap="rnd" cmpd="sng" w="9525">
                    <a:solidFill>
                      <a:schemeClr val="dk1"/>
                    </a:solidFill>
                    <a:prstDash val="dot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</p:grpSp>
        <p:cxnSp>
          <p:nvCxnSpPr>
            <p:cNvPr id="1334" name="Google Shape;1334;p53"/>
            <p:cNvCxnSpPr/>
            <p:nvPr/>
          </p:nvCxnSpPr>
          <p:spPr>
            <a:xfrm rot="10800000">
              <a:off x="1392" y="1296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35" name="Google Shape;1335;p53"/>
            <p:cNvCxnSpPr/>
            <p:nvPr/>
          </p:nvCxnSpPr>
          <p:spPr>
            <a:xfrm rot="10800000">
              <a:off x="5040" y="3600"/>
              <a:ext cx="576" cy="0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descr="Gotas" id="1336" name="Google Shape;1336;p53"/>
            <p:cNvSpPr/>
            <p:nvPr/>
          </p:nvSpPr>
          <p:spPr>
            <a:xfrm flipH="1" rot="-5400000">
              <a:off x="3917" y="2810"/>
              <a:ext cx="138" cy="1443"/>
            </a:xfrm>
            <a:prstGeom prst="rect">
              <a:avLst/>
            </a:prstGeom>
            <a:blipFill rotWithShape="0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Gotas" id="1337" name="Google Shape;1337;p53"/>
            <p:cNvSpPr/>
            <p:nvPr/>
          </p:nvSpPr>
          <p:spPr>
            <a:xfrm flipH="1">
              <a:off x="4416" y="1344"/>
              <a:ext cx="1008" cy="624"/>
            </a:xfrm>
            <a:prstGeom prst="can">
              <a:avLst>
                <a:gd fmla="val 50000" name="adj"/>
              </a:avLst>
            </a:prstGeom>
            <a:blipFill rotWithShape="0">
              <a:blip r:embed="rId3">
                <a:alphaModFix/>
              </a:blip>
              <a:tile algn="tl" flip="none" tx="1" sx="100000" ty="0" sy="100000"/>
            </a:blip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Gotas" id="1338" name="Google Shape;1338;p53"/>
            <p:cNvSpPr/>
            <p:nvPr/>
          </p:nvSpPr>
          <p:spPr>
            <a:xfrm>
              <a:off x="4850" y="1671"/>
              <a:ext cx="138" cy="1632"/>
            </a:xfrm>
            <a:prstGeom prst="rect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9" name="Google Shape;1339;p53"/>
            <p:cNvGrpSpPr/>
            <p:nvPr/>
          </p:nvGrpSpPr>
          <p:grpSpPr>
            <a:xfrm>
              <a:off x="288" y="1344"/>
              <a:ext cx="2179" cy="2256"/>
              <a:chOff x="288" y="1344"/>
              <a:chExt cx="2179" cy="2256"/>
            </a:xfrm>
          </p:grpSpPr>
          <p:sp>
            <p:nvSpPr>
              <p:cNvPr descr="Gotas" id="1340" name="Google Shape;1340;p53"/>
              <p:cNvSpPr/>
              <p:nvPr/>
            </p:nvSpPr>
            <p:spPr>
              <a:xfrm flipH="1">
                <a:off x="288" y="1344"/>
                <a:ext cx="1008" cy="624"/>
              </a:xfrm>
              <a:prstGeom prst="can">
                <a:avLst>
                  <a:gd fmla="val 50000" name="adj"/>
                </a:avLst>
              </a:prstGeom>
              <a:blipFill rotWithShape="0">
                <a:blip r:embed="rId3">
                  <a:alphaModFix/>
                </a:blip>
                <a:tile algn="tl" flip="none" tx="1" sx="100000" ty="0" sy="100000"/>
              </a:blip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Gotas" id="1341" name="Google Shape;1341;p53"/>
              <p:cNvSpPr/>
              <p:nvPr/>
            </p:nvSpPr>
            <p:spPr>
              <a:xfrm>
                <a:off x="726" y="1968"/>
                <a:ext cx="138" cy="1338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tile algn="tl" flip="none" tx="0" sx="100000" ty="0" sy="100000"/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Gotas" id="1342" name="Google Shape;1342;p53"/>
              <p:cNvSpPr/>
              <p:nvPr/>
            </p:nvSpPr>
            <p:spPr>
              <a:xfrm rot="5400000">
                <a:off x="1667" y="2800"/>
                <a:ext cx="138" cy="1461"/>
              </a:xfrm>
              <a:prstGeom prst="rect">
                <a:avLst/>
              </a:prstGeom>
              <a:blipFill rotWithShape="0">
                <a:blip r:embed="rId3">
                  <a:alphaModFix/>
                </a:blip>
                <a:tile algn="tl" flip="none" tx="0" sx="100000" ty="0" sy="100000"/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3" name="Google Shape;1343;p53"/>
          <p:cNvGrpSpPr/>
          <p:nvPr/>
        </p:nvGrpSpPr>
        <p:grpSpPr>
          <a:xfrm>
            <a:off x="5653089" y="4857750"/>
            <a:ext cx="973137" cy="1316038"/>
            <a:chOff x="2472" y="2688"/>
            <a:chExt cx="816" cy="1104"/>
          </a:xfrm>
        </p:grpSpPr>
        <p:grpSp>
          <p:nvGrpSpPr>
            <p:cNvPr id="1344" name="Google Shape;1344;p53"/>
            <p:cNvGrpSpPr/>
            <p:nvPr/>
          </p:nvGrpSpPr>
          <p:grpSpPr>
            <a:xfrm>
              <a:off x="2640" y="2688"/>
              <a:ext cx="480" cy="576"/>
              <a:chOff x="3984" y="2400"/>
              <a:chExt cx="480" cy="576"/>
            </a:xfrm>
          </p:grpSpPr>
          <p:sp>
            <p:nvSpPr>
              <p:cNvPr id="1345" name="Google Shape;1345;p53"/>
              <p:cNvSpPr/>
              <p:nvPr/>
            </p:nvSpPr>
            <p:spPr>
              <a:xfrm>
                <a:off x="4176" y="2448"/>
                <a:ext cx="96" cy="528"/>
              </a:xfrm>
              <a:prstGeom prst="rect">
                <a:avLst/>
              </a:prstGeom>
              <a:solidFill>
                <a:schemeClr val="folHlink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53"/>
              <p:cNvSpPr/>
              <p:nvPr/>
            </p:nvSpPr>
            <p:spPr>
              <a:xfrm>
                <a:off x="3984" y="2400"/>
                <a:ext cx="480" cy="96"/>
              </a:xfrm>
              <a:prstGeom prst="rect">
                <a:avLst/>
              </a:prstGeom>
              <a:solidFill>
                <a:schemeClr val="folHlink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53"/>
              <p:cNvSpPr/>
              <p:nvPr/>
            </p:nvSpPr>
            <p:spPr>
              <a:xfrm>
                <a:off x="4026" y="2424"/>
                <a:ext cx="96" cy="48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53"/>
              <p:cNvSpPr/>
              <p:nvPr/>
            </p:nvSpPr>
            <p:spPr>
              <a:xfrm>
                <a:off x="4350" y="2424"/>
                <a:ext cx="96" cy="48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9" name="Google Shape;1349;p53"/>
            <p:cNvGrpSpPr/>
            <p:nvPr/>
          </p:nvGrpSpPr>
          <p:grpSpPr>
            <a:xfrm>
              <a:off x="2472" y="3264"/>
              <a:ext cx="816" cy="528"/>
              <a:chOff x="2472" y="3264"/>
              <a:chExt cx="816" cy="528"/>
            </a:xfrm>
          </p:grpSpPr>
          <p:sp>
            <p:nvSpPr>
              <p:cNvPr id="1350" name="Google Shape;1350;p53"/>
              <p:cNvSpPr/>
              <p:nvPr/>
            </p:nvSpPr>
            <p:spPr>
              <a:xfrm>
                <a:off x="2472" y="3432"/>
                <a:ext cx="816" cy="192"/>
              </a:xfrm>
              <a:prstGeom prst="rect">
                <a:avLst/>
              </a:prstGeom>
              <a:solidFill>
                <a:schemeClr val="folHlink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53"/>
              <p:cNvSpPr/>
              <p:nvPr/>
            </p:nvSpPr>
            <p:spPr>
              <a:xfrm>
                <a:off x="2622" y="3264"/>
                <a:ext cx="528" cy="528"/>
              </a:xfrm>
              <a:prstGeom prst="ellipse">
                <a:avLst/>
              </a:prstGeom>
              <a:solidFill>
                <a:schemeClr val="folHlink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53"/>
              <p:cNvSpPr/>
              <p:nvPr/>
            </p:nvSpPr>
            <p:spPr>
              <a:xfrm>
                <a:off x="2736" y="3312"/>
                <a:ext cx="384" cy="384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3" name="Google Shape;1353;p53"/>
          <p:cNvSpPr txBox="1"/>
          <p:nvPr>
            <p:ph idx="12" type="sldNum"/>
          </p:nvPr>
        </p:nvSpPr>
        <p:spPr>
          <a:xfrm>
            <a:off x="9662864" y="5733256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54" name="Google Shape;1354;p53"/>
          <p:cNvSpPr txBox="1"/>
          <p:nvPr/>
        </p:nvSpPr>
        <p:spPr>
          <a:xfrm>
            <a:off x="4108255" y="6148400"/>
            <a:ext cx="406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Gref (2015)</a:t>
            </a:r>
            <a:endParaRPr sz="12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54"/>
          <p:cNvSpPr txBox="1"/>
          <p:nvPr>
            <p:ph idx="1" type="body"/>
          </p:nvPr>
        </p:nvSpPr>
        <p:spPr>
          <a:xfrm>
            <a:off x="695400" y="1412776"/>
            <a:ext cx="11089232" cy="572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2240"/>
              <a:buFont typeface="Calibri"/>
              <a:buNone/>
            </a:pPr>
            <a:r>
              <a:rPr lang="pt-BR"/>
              <a:t>O mesmo acontece com os elétrons.</a:t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2240"/>
              <a:buFont typeface="Calibri"/>
              <a:buNone/>
            </a:pPr>
            <a:r>
              <a:rPr lang="pt-BR"/>
              <a:t>Para que eles se movimentem, é necessário termos uma pressão elétrica.</a:t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224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224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2240"/>
              <a:buFont typeface="Calibri"/>
              <a:buNone/>
            </a:pPr>
            <a:r>
              <a:rPr lang="pt-BR"/>
              <a:t>  A pressão exercida sobre os elétrons, chamamos de </a:t>
            </a:r>
            <a:r>
              <a:rPr b="1" lang="pt-BR">
                <a:solidFill>
                  <a:srgbClr val="FF0000"/>
                </a:solidFill>
              </a:rPr>
              <a:t>tensão elétrica ou ddp (diferença de potencial).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240"/>
              <a:buFont typeface="Calibri"/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60" name="Google Shape;1360;p54"/>
          <p:cNvSpPr/>
          <p:nvPr/>
        </p:nvSpPr>
        <p:spPr>
          <a:xfrm rot="5400000">
            <a:off x="5879852" y="2888878"/>
            <a:ext cx="863600" cy="647700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DF30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1" name="Google Shape;136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4112" y="4723567"/>
            <a:ext cx="4447161" cy="180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360" y="4725144"/>
            <a:ext cx="3535135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3" name="Google Shape;1363;p54"/>
          <p:cNvSpPr txBox="1"/>
          <p:nvPr/>
        </p:nvSpPr>
        <p:spPr>
          <a:xfrm>
            <a:off x="223780" y="6525350"/>
            <a:ext cx="406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Gref (2015)</a:t>
            </a:r>
            <a:endParaRPr sz="1200"/>
          </a:p>
        </p:txBody>
      </p:sp>
      <p:sp>
        <p:nvSpPr>
          <p:cNvPr id="1364" name="Google Shape;1364;p54"/>
          <p:cNvSpPr txBox="1"/>
          <p:nvPr/>
        </p:nvSpPr>
        <p:spPr>
          <a:xfrm>
            <a:off x="7595105" y="6335175"/>
            <a:ext cx="406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Gref (2015)</a:t>
            </a:r>
            <a:endParaRPr sz="12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55"/>
          <p:cNvSpPr txBox="1"/>
          <p:nvPr>
            <p:ph type="title"/>
          </p:nvPr>
        </p:nvSpPr>
        <p:spPr>
          <a:xfrm>
            <a:off x="1918320" y="12989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Energia potencial gravitacional:</a:t>
            </a:r>
            <a:endParaRPr/>
          </a:p>
        </p:txBody>
      </p:sp>
      <p:sp>
        <p:nvSpPr>
          <p:cNvPr id="1370" name="Google Shape;1370;p55"/>
          <p:cNvSpPr txBox="1"/>
          <p:nvPr/>
        </p:nvSpPr>
        <p:spPr>
          <a:xfrm>
            <a:off x="7320136" y="4737676"/>
            <a:ext cx="136815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baseline="-25000" lang="pt-BR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lang="pt-BR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0</a:t>
            </a:r>
            <a:endParaRPr/>
          </a:p>
        </p:txBody>
      </p:sp>
      <p:cxnSp>
        <p:nvCxnSpPr>
          <p:cNvPr id="1371" name="Google Shape;1371;p55"/>
          <p:cNvCxnSpPr/>
          <p:nvPr/>
        </p:nvCxnSpPr>
        <p:spPr>
          <a:xfrm>
            <a:off x="4295800" y="5904331"/>
            <a:ext cx="3888432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2" name="Google Shape;1372;p55"/>
          <p:cNvSpPr/>
          <p:nvPr/>
        </p:nvSpPr>
        <p:spPr>
          <a:xfrm>
            <a:off x="5231904" y="3133597"/>
            <a:ext cx="648072" cy="576064"/>
          </a:xfrm>
          <a:prstGeom prst="cloud">
            <a:avLst/>
          </a:prstGeom>
          <a:solidFill>
            <a:schemeClr val="dk1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3" name="Google Shape;1373;p55"/>
          <p:cNvCxnSpPr/>
          <p:nvPr/>
        </p:nvCxnSpPr>
        <p:spPr>
          <a:xfrm>
            <a:off x="5555940" y="3709661"/>
            <a:ext cx="0" cy="72008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374" name="Google Shape;1374;p55"/>
          <p:cNvSpPr/>
          <p:nvPr/>
        </p:nvSpPr>
        <p:spPr>
          <a:xfrm>
            <a:off x="5915980" y="3421629"/>
            <a:ext cx="648072" cy="244827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55"/>
          <p:cNvSpPr txBox="1"/>
          <p:nvPr/>
        </p:nvSpPr>
        <p:spPr>
          <a:xfrm>
            <a:off x="6528048" y="4400125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endParaRPr/>
          </a:p>
        </p:txBody>
      </p:sp>
      <p:sp>
        <p:nvSpPr>
          <p:cNvPr id="1376" name="Google Shape;1376;p55"/>
          <p:cNvSpPr txBox="1"/>
          <p:nvPr/>
        </p:nvSpPr>
        <p:spPr>
          <a:xfrm>
            <a:off x="4943872" y="3731727"/>
            <a:ext cx="136815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endParaRPr/>
          </a:p>
        </p:txBody>
      </p:sp>
      <p:cxnSp>
        <p:nvCxnSpPr>
          <p:cNvPr id="1377" name="Google Shape;1377;p55"/>
          <p:cNvCxnSpPr/>
          <p:nvPr/>
        </p:nvCxnSpPr>
        <p:spPr>
          <a:xfrm flipH="1">
            <a:off x="6600056" y="5221830"/>
            <a:ext cx="1440160" cy="578227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378" name="Google Shape;1378;p55"/>
          <p:cNvSpPr txBox="1"/>
          <p:nvPr/>
        </p:nvSpPr>
        <p:spPr>
          <a:xfrm>
            <a:off x="5375920" y="2773557"/>
            <a:ext cx="3690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9" name="Google Shape;1379;p55"/>
          <p:cNvCxnSpPr/>
          <p:nvPr/>
        </p:nvCxnSpPr>
        <p:spPr>
          <a:xfrm>
            <a:off x="5015880" y="3781669"/>
            <a:ext cx="432048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380" name="Google Shape;1380;p55"/>
          <p:cNvSpPr txBox="1"/>
          <p:nvPr/>
        </p:nvSpPr>
        <p:spPr>
          <a:xfrm>
            <a:off x="4799856" y="5904331"/>
            <a:ext cx="29163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Nível de referência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55"/>
          <p:cNvSpPr txBox="1"/>
          <p:nvPr/>
        </p:nvSpPr>
        <p:spPr>
          <a:xfrm>
            <a:off x="4063805" y="6308100"/>
            <a:ext cx="406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Gref (2015)</a:t>
            </a:r>
            <a:endParaRPr sz="12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56"/>
          <p:cNvSpPr txBox="1"/>
          <p:nvPr>
            <p:ph idx="12" type="sldNum"/>
          </p:nvPr>
        </p:nvSpPr>
        <p:spPr>
          <a:xfrm>
            <a:off x="9662864" y="5733256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387" name="Google Shape;1387;p56"/>
          <p:cNvSpPr txBox="1"/>
          <p:nvPr>
            <p:ph idx="1" type="body"/>
          </p:nvPr>
        </p:nvSpPr>
        <p:spPr>
          <a:xfrm>
            <a:off x="1885949" y="1316064"/>
            <a:ext cx="9416280" cy="467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i="0" lang="pt-BR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2400" u="none" cap="none" strike="noStrike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Energia </a:t>
            </a:r>
            <a:r>
              <a:rPr b="1" lang="pt-BR" sz="24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i="0" lang="pt-BR" sz="2400" u="none" cap="none" strike="noStrike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otencial </a:t>
            </a:r>
            <a:r>
              <a:rPr b="1" lang="pt-BR" sz="24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="1" i="0" lang="pt-BR" sz="2400" u="none" cap="none" strike="noStrike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ravitacional:</a:t>
            </a:r>
            <a:endParaRPr/>
          </a:p>
          <a:p>
            <a:pPr indent="-342900" lvl="0" marL="342900" marR="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pt-BR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energia potencial na posição</a:t>
            </a:r>
            <a:endParaRPr/>
          </a:p>
          <a:p>
            <a:pPr indent="-342900" lvl="0" marL="342900" marR="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i="0" lang="pt-BR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 em relação a um nível A(solo)</a:t>
            </a:r>
            <a:endParaRPr/>
          </a:p>
          <a:p>
            <a:pPr indent="-342900" lvl="0" marL="342900" marR="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i="0" lang="pt-BR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é igual ao trabalho</a:t>
            </a:r>
            <a:endParaRPr/>
          </a:p>
          <a:p>
            <a:pPr indent="-342900" lvl="0" marL="342900" marR="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i="0" lang="pt-BR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que o corpo vai realizar.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0" i="0" lang="pt-BR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i="0" lang="pt-BR" sz="2400" u="none" cap="none" strike="noStrike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Epg= m.g.h</a:t>
            </a:r>
            <a:endParaRPr b="1" i="0" sz="2400" u="none" cap="none" strike="noStrike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i="0" lang="pt-BR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energia potencial pode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i="0" lang="pt-BR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ser transformada em energia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i="0" lang="pt-BR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cinética e vice-versa. 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i="0" lang="pt-BR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É uma forma de estocar energia.</a:t>
            </a:r>
            <a:endParaRPr/>
          </a:p>
        </p:txBody>
      </p:sp>
      <p:pic>
        <p:nvPicPr>
          <p:cNvPr id="1388" name="Google Shape;138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472982" y="3741784"/>
            <a:ext cx="2379760" cy="3278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ergia-mecanica-8" id="1389" name="Google Shape;1389;p5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3564" y="1124743"/>
            <a:ext cx="3278732" cy="3066523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p56"/>
          <p:cNvSpPr txBox="1"/>
          <p:nvPr/>
        </p:nvSpPr>
        <p:spPr>
          <a:xfrm>
            <a:off x="7700555" y="6571025"/>
            <a:ext cx="406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Gref (2015)</a:t>
            </a:r>
            <a:endParaRPr sz="12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57"/>
          <p:cNvSpPr txBox="1"/>
          <p:nvPr>
            <p:ph type="title"/>
          </p:nvPr>
        </p:nvSpPr>
        <p:spPr>
          <a:xfrm>
            <a:off x="1919536" y="1264835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Potencial elétrico:</a:t>
            </a:r>
            <a:endParaRPr/>
          </a:p>
        </p:txBody>
      </p:sp>
      <p:sp>
        <p:nvSpPr>
          <p:cNvPr id="1396" name="Google Shape;1396;p57"/>
          <p:cNvSpPr txBox="1"/>
          <p:nvPr>
            <p:ph idx="1" type="body"/>
          </p:nvPr>
        </p:nvSpPr>
        <p:spPr>
          <a:xfrm>
            <a:off x="623392" y="2571750"/>
            <a:ext cx="5181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pt-BR" sz="2800"/>
              <a:t>Um ponto do campo elétrico tem potencial elétrico de </a:t>
            </a:r>
            <a:r>
              <a:rPr lang="pt-BR" sz="2800">
                <a:solidFill>
                  <a:srgbClr val="FF0000"/>
                </a:solidFill>
              </a:rPr>
              <a:t>1V</a:t>
            </a:r>
            <a:r>
              <a:rPr lang="pt-BR" sz="2800"/>
              <a:t>, quando uma partícula com carga </a:t>
            </a:r>
            <a:r>
              <a:rPr lang="pt-BR" sz="2800">
                <a:solidFill>
                  <a:srgbClr val="FF0000"/>
                </a:solidFill>
              </a:rPr>
              <a:t>1C</a:t>
            </a:r>
            <a:r>
              <a:rPr lang="pt-BR" sz="2800"/>
              <a:t>, colocada nesse ponto, adquire uma energia potencial igual a </a:t>
            </a:r>
            <a:r>
              <a:rPr lang="pt-BR" sz="2800">
                <a:solidFill>
                  <a:srgbClr val="FF0000"/>
                </a:solidFill>
              </a:rPr>
              <a:t>1J.</a:t>
            </a:r>
            <a:endParaRPr/>
          </a:p>
        </p:txBody>
      </p:sp>
      <p:pic>
        <p:nvPicPr>
          <p:cNvPr id="1397" name="Google Shape;139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7703" y="2288704"/>
            <a:ext cx="2319337" cy="202882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98" name="Google Shape;1398;p57"/>
          <p:cNvSpPr txBox="1"/>
          <p:nvPr>
            <p:ph idx="12" type="sldNum"/>
          </p:nvPr>
        </p:nvSpPr>
        <p:spPr>
          <a:xfrm>
            <a:off x="9662864" y="5733256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399" name="Google Shape;1399;p57"/>
          <p:cNvSpPr/>
          <p:nvPr/>
        </p:nvSpPr>
        <p:spPr>
          <a:xfrm>
            <a:off x="1524000" y="302049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p57"/>
          <p:cNvSpPr/>
          <p:nvPr/>
        </p:nvSpPr>
        <p:spPr>
          <a:xfrm>
            <a:off x="1524000" y="304907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1" name="Google Shape;1401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6160" y="4884198"/>
            <a:ext cx="2951163" cy="110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58"/>
          <p:cNvSpPr txBox="1"/>
          <p:nvPr>
            <p:ph type="title"/>
          </p:nvPr>
        </p:nvSpPr>
        <p:spPr>
          <a:xfrm>
            <a:off x="1919536" y="1268760"/>
            <a:ext cx="106870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Resolva:</a:t>
            </a:r>
            <a:endParaRPr/>
          </a:p>
        </p:txBody>
      </p:sp>
      <p:sp>
        <p:nvSpPr>
          <p:cNvPr id="1407" name="Google Shape;1407;p58"/>
          <p:cNvSpPr txBox="1"/>
          <p:nvPr>
            <p:ph idx="1" type="body"/>
          </p:nvPr>
        </p:nvSpPr>
        <p:spPr>
          <a:xfrm>
            <a:off x="260352" y="2580307"/>
            <a:ext cx="11161240" cy="2116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2240"/>
              <a:buFont typeface="Calibri"/>
              <a:buNone/>
            </a:pPr>
            <a:r>
              <a:rPr lang="pt-BR" sz="2800"/>
              <a:t>Um ponto do campo elétrico tem potencial elétrico de </a:t>
            </a:r>
            <a:r>
              <a:rPr lang="pt-BR" sz="2800">
                <a:solidFill>
                  <a:srgbClr val="FF0000"/>
                </a:solidFill>
              </a:rPr>
              <a:t>120V</a:t>
            </a:r>
            <a:r>
              <a:rPr lang="pt-BR" sz="2800"/>
              <a:t>, quando uma partícula com carga </a:t>
            </a:r>
            <a:r>
              <a:rPr lang="pt-BR" sz="2800">
                <a:solidFill>
                  <a:srgbClr val="FF0000"/>
                </a:solidFill>
              </a:rPr>
              <a:t>1C</a:t>
            </a:r>
            <a:r>
              <a:rPr lang="pt-BR" sz="2800"/>
              <a:t>, colocada nesse ponto, adquire uma energia potencial igual a .........</a:t>
            </a:r>
            <a:r>
              <a:rPr lang="pt-BR" sz="2800">
                <a:solidFill>
                  <a:srgbClr val="FF0000"/>
                </a:solidFill>
              </a:rPr>
              <a:t>J</a:t>
            </a:r>
            <a:endParaRPr/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pic>
        <p:nvPicPr>
          <p:cNvPr id="1408" name="Google Shape;140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328" y="4509120"/>
            <a:ext cx="2459038" cy="215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2178" y="4696445"/>
            <a:ext cx="3959225" cy="1497012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58"/>
          <p:cNvSpPr txBox="1"/>
          <p:nvPr>
            <p:ph idx="12" type="sldNum"/>
          </p:nvPr>
        </p:nvSpPr>
        <p:spPr>
          <a:xfrm>
            <a:off x="9662864" y="5733256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5" name="Google Shape;141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9642" y="4365104"/>
            <a:ext cx="4535488" cy="1168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16" name="Google Shape;1416;p59"/>
          <p:cNvSpPr txBox="1"/>
          <p:nvPr>
            <p:ph idx="1" type="body"/>
          </p:nvPr>
        </p:nvSpPr>
        <p:spPr>
          <a:xfrm>
            <a:off x="335360" y="1988840"/>
            <a:ext cx="11424053" cy="2610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2560"/>
              <a:buFont typeface="Calibri"/>
              <a:buNone/>
            </a:pPr>
            <a:r>
              <a:rPr lang="pt-BR" sz="3200"/>
              <a:t>    A </a:t>
            </a:r>
            <a:r>
              <a:rPr b="1" i="1" lang="pt-BR" sz="3200">
                <a:solidFill>
                  <a:srgbClr val="2A5010"/>
                </a:solidFill>
              </a:rPr>
              <a:t>d</a:t>
            </a:r>
            <a:r>
              <a:rPr b="1" i="1" lang="pt-BR" sz="3200">
                <a:solidFill>
                  <a:srgbClr val="2A5010"/>
                </a:solidFill>
              </a:rPr>
              <a:t>iferença de potencial entre dois pontos</a:t>
            </a:r>
            <a:r>
              <a:rPr lang="pt-BR" sz="3200">
                <a:solidFill>
                  <a:srgbClr val="2A5010"/>
                </a:solidFill>
              </a:rPr>
              <a:t> </a:t>
            </a:r>
            <a:r>
              <a:rPr lang="pt-BR" sz="3200"/>
              <a:t>(V</a:t>
            </a:r>
            <a:r>
              <a:rPr baseline="-25000" lang="pt-BR" sz="3200"/>
              <a:t>AB</a:t>
            </a:r>
            <a:r>
              <a:rPr lang="pt-BR" sz="3200"/>
              <a:t>) ou </a:t>
            </a:r>
            <a:r>
              <a:rPr b="1" lang="pt-BR" sz="3200">
                <a:solidFill>
                  <a:srgbClr val="2A5010"/>
                </a:solidFill>
              </a:rPr>
              <a:t>d.d.p</a:t>
            </a:r>
            <a:r>
              <a:rPr lang="pt-BR" sz="3200"/>
              <a:t>. entre dois pontos A e B  representa a diferença matemática entre o potencial do ponto A e o potencial do ponto B (VA - VB).</a:t>
            </a:r>
            <a:endParaRPr/>
          </a:p>
        </p:txBody>
      </p:sp>
      <p:sp>
        <p:nvSpPr>
          <p:cNvPr id="1417" name="Google Shape;1417;p59"/>
          <p:cNvSpPr txBox="1"/>
          <p:nvPr>
            <p:ph idx="12" type="sldNum"/>
          </p:nvPr>
        </p:nvSpPr>
        <p:spPr>
          <a:xfrm>
            <a:off x="9662864" y="5733256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6"/>
          <p:cNvGrpSpPr/>
          <p:nvPr/>
        </p:nvGrpSpPr>
        <p:grpSpPr>
          <a:xfrm>
            <a:off x="2088952" y="2496344"/>
            <a:ext cx="3784600" cy="3784600"/>
            <a:chOff x="112" y="960"/>
            <a:chExt cx="2384" cy="2384"/>
          </a:xfrm>
        </p:grpSpPr>
        <p:grpSp>
          <p:nvGrpSpPr>
            <p:cNvPr id="225" name="Google Shape;225;p6"/>
            <p:cNvGrpSpPr/>
            <p:nvPr/>
          </p:nvGrpSpPr>
          <p:grpSpPr>
            <a:xfrm>
              <a:off x="1175" y="2016"/>
              <a:ext cx="258" cy="258"/>
              <a:chOff x="1392" y="1200"/>
              <a:chExt cx="432" cy="432"/>
            </a:xfrm>
          </p:grpSpPr>
          <p:sp>
            <p:nvSpPr>
              <p:cNvPr id="226" name="Google Shape;226;p6"/>
              <p:cNvSpPr/>
              <p:nvPr/>
            </p:nvSpPr>
            <p:spPr>
              <a:xfrm>
                <a:off x="1488" y="156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1680" y="157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440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437" y="129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1533" y="120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1440" y="153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1536" y="153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1680" y="152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1680" y="147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1584" y="136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1728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1728" y="154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1536" y="129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1536" y="124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1536" y="134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 rot="5400000">
                <a:off x="1584" y="121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1632" y="140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 rot="5400000">
                <a:off x="1632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1776" y="134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1776" y="138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1536" y="138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>
                <a:off x="1536" y="143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1536" y="1485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1632" y="149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1632" y="144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1632" y="154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1488" y="131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>
                <a:off x="1488" y="1263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1488" y="135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 rot="5400000">
                <a:off x="1584" y="131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1680" y="128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 rot="5400000">
                <a:off x="1632" y="135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1680" y="132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1680" y="137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1440" y="134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1440" y="139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1440" y="144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1728" y="135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1728" y="130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1728" y="140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1584" y="151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1440" y="148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1584" y="156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 rot="5400000">
                <a:off x="1584" y="141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1728" y="14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 rot="5400000">
                <a:off x="1584" y="126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1728" y="150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1776" y="1485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1392" y="137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1392" y="141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1392" y="146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1680" y="123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1584" y="146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1680" y="142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1488" y="141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1776" y="143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1392" y="1323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 rot="5400000">
                <a:off x="1632" y="130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1488" y="1464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1488" y="151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1392" y="1200"/>
                <a:ext cx="432" cy="43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" name="Google Shape;287;p6"/>
            <p:cNvGrpSpPr/>
            <p:nvPr/>
          </p:nvGrpSpPr>
          <p:grpSpPr>
            <a:xfrm>
              <a:off x="783" y="1258"/>
              <a:ext cx="1034" cy="1752"/>
              <a:chOff x="2016" y="672"/>
              <a:chExt cx="1728" cy="2928"/>
            </a:xfrm>
          </p:grpSpPr>
          <p:sp>
            <p:nvSpPr>
              <p:cNvPr id="288" name="Google Shape;288;p6"/>
              <p:cNvSpPr/>
              <p:nvPr/>
            </p:nvSpPr>
            <p:spPr>
              <a:xfrm>
                <a:off x="2112" y="1392"/>
                <a:ext cx="1536" cy="1536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2208" y="254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408" y="1632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2064" y="720"/>
                <a:ext cx="1632" cy="283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2835" y="672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2835" y="350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2304" y="316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390" y="3120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2271" y="107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357" y="1026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2016" y="2145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3648" y="209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0" name="Google Shape;300;p6"/>
            <p:cNvSpPr/>
            <p:nvPr/>
          </p:nvSpPr>
          <p:spPr>
            <a:xfrm>
              <a:off x="507" y="1719"/>
              <a:ext cx="57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151" y="1631"/>
              <a:ext cx="2298" cy="1033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2421" y="2118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134" y="2130"/>
              <a:ext cx="57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1273" y="1594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1273" y="2637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1932" y="1689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1904" y="2552"/>
              <a:ext cx="57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25" y="2504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266" y="2360"/>
              <a:ext cx="58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182" y="1947"/>
              <a:ext cx="57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2220" y="1822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2334" y="2321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1559" y="2608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1530" y="1603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1042" y="1603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984" y="2608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2133" y="2455"/>
              <a:ext cx="58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151" y="1631"/>
              <a:ext cx="2298" cy="1033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151" y="1631"/>
              <a:ext cx="2298" cy="1033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24" y="1815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112" y="960"/>
              <a:ext cx="2384" cy="2384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2029" y="1201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6"/>
          <p:cNvSpPr/>
          <p:nvPr/>
        </p:nvSpPr>
        <p:spPr>
          <a:xfrm>
            <a:off x="2673153" y="5772944"/>
            <a:ext cx="92075" cy="90488"/>
          </a:xfrm>
          <a:prstGeom prst="ellipse">
            <a:avLst/>
          </a:prstGeom>
          <a:solidFill>
            <a:srgbClr val="FF993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6"/>
          <p:cNvSpPr/>
          <p:nvPr/>
        </p:nvSpPr>
        <p:spPr>
          <a:xfrm>
            <a:off x="3892353" y="6215858"/>
            <a:ext cx="92075" cy="90487"/>
          </a:xfrm>
          <a:prstGeom prst="ellipse">
            <a:avLst/>
          </a:prstGeom>
          <a:solidFill>
            <a:srgbClr val="FF993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6"/>
          <p:cNvSpPr/>
          <p:nvPr/>
        </p:nvSpPr>
        <p:spPr>
          <a:xfrm>
            <a:off x="3587553" y="2496344"/>
            <a:ext cx="92075" cy="90488"/>
          </a:xfrm>
          <a:prstGeom prst="ellipse">
            <a:avLst/>
          </a:prstGeom>
          <a:solidFill>
            <a:srgbClr val="FF993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6"/>
          <p:cNvSpPr/>
          <p:nvPr/>
        </p:nvSpPr>
        <p:spPr>
          <a:xfrm>
            <a:off x="5263953" y="5696744"/>
            <a:ext cx="92075" cy="90488"/>
          </a:xfrm>
          <a:prstGeom prst="ellipse">
            <a:avLst/>
          </a:prstGeom>
          <a:solidFill>
            <a:srgbClr val="FF993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6"/>
          <p:cNvSpPr/>
          <p:nvPr/>
        </p:nvSpPr>
        <p:spPr>
          <a:xfrm>
            <a:off x="2241353" y="3486944"/>
            <a:ext cx="92075" cy="90488"/>
          </a:xfrm>
          <a:prstGeom prst="ellipse">
            <a:avLst/>
          </a:prstGeom>
          <a:solidFill>
            <a:srgbClr val="FF993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6"/>
          <p:cNvSpPr txBox="1"/>
          <p:nvPr/>
        </p:nvSpPr>
        <p:spPr>
          <a:xfrm>
            <a:off x="2063552" y="1124744"/>
            <a:ext cx="312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Átomos com:</a:t>
            </a:r>
            <a:endParaRPr/>
          </a:p>
        </p:txBody>
      </p:sp>
      <p:sp>
        <p:nvSpPr>
          <p:cNvPr id="329" name="Google Shape;329;p6"/>
          <p:cNvSpPr txBox="1"/>
          <p:nvPr/>
        </p:nvSpPr>
        <p:spPr>
          <a:xfrm>
            <a:off x="5797352" y="1886745"/>
            <a:ext cx="48768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Muitos</a:t>
            </a:r>
            <a:r>
              <a:rPr b="1" lang="pt-BR" sz="3200">
                <a:solidFill>
                  <a:srgbClr val="FF3300"/>
                </a:solidFill>
              </a:rPr>
              <a:t> </a:t>
            </a:r>
            <a:r>
              <a:rPr b="1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b="1" lang="pt-BR" sz="3200">
                <a:solidFill>
                  <a:schemeClr val="dk1"/>
                </a:solidFill>
              </a:rPr>
              <a:t>é</a:t>
            </a:r>
            <a:r>
              <a:rPr b="1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trons</a:t>
            </a:r>
            <a:r>
              <a:rPr b="1" lang="pt-BR" sz="3200">
                <a:solidFill>
                  <a:schemeClr val="dk1"/>
                </a:solidFill>
              </a:rPr>
              <a:t> na última camada são</a:t>
            </a:r>
            <a:r>
              <a:rPr b="1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BR" sz="3200">
                <a:solidFill>
                  <a:srgbClr val="FF3300"/>
                </a:solidFill>
              </a:rPr>
              <a:t>i</a:t>
            </a:r>
            <a:r>
              <a:rPr b="1" lang="pt-B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solantes</a:t>
            </a:r>
            <a:r>
              <a:rPr b="1" lang="pt-BR" sz="28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330" name="Google Shape;330;p6"/>
          <p:cNvSpPr txBox="1"/>
          <p:nvPr/>
        </p:nvSpPr>
        <p:spPr>
          <a:xfrm>
            <a:off x="5754490" y="5082383"/>
            <a:ext cx="46410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Têm facilidade de receber el</a:t>
            </a:r>
            <a:r>
              <a:rPr b="1" lang="pt-BR" sz="3200">
                <a:solidFill>
                  <a:schemeClr val="dk1"/>
                </a:solidFill>
              </a:rPr>
              <a:t>étrons.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6"/>
          <p:cNvSpPr/>
          <p:nvPr/>
        </p:nvSpPr>
        <p:spPr>
          <a:xfrm>
            <a:off x="7491215" y="4472782"/>
            <a:ext cx="360362" cy="576262"/>
          </a:xfrm>
          <a:prstGeom prst="downArrow">
            <a:avLst>
              <a:gd fmla="val 50000" name="adj1"/>
              <a:gd fmla="val 39978" name="adj2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6"/>
          <p:cNvSpPr txBox="1"/>
          <p:nvPr/>
        </p:nvSpPr>
        <p:spPr>
          <a:xfrm>
            <a:off x="2300238" y="62809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O próprio autor.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60"/>
          <p:cNvSpPr txBox="1"/>
          <p:nvPr>
            <p:ph type="title"/>
          </p:nvPr>
        </p:nvSpPr>
        <p:spPr>
          <a:xfrm>
            <a:off x="1847528" y="1268760"/>
            <a:ext cx="10959008" cy="632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REFERÊNCIAS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423" name="Google Shape;1423;p60"/>
          <p:cNvSpPr txBox="1"/>
          <p:nvPr>
            <p:ph idx="1" type="body"/>
          </p:nvPr>
        </p:nvSpPr>
        <p:spPr>
          <a:xfrm>
            <a:off x="609600" y="2132856"/>
            <a:ext cx="10959008" cy="4341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ALVARENGA, Beatriz; MÁXIMO, Antônio. </a:t>
            </a:r>
            <a:r>
              <a:rPr b="1" lang="pt-BR" sz="2500">
                <a:solidFill>
                  <a:schemeClr val="dk1"/>
                </a:solidFill>
              </a:rPr>
              <a:t>Curso de Física</a:t>
            </a:r>
            <a:r>
              <a:rPr lang="pt-BR" sz="2500">
                <a:solidFill>
                  <a:schemeClr val="dk1"/>
                </a:solidFill>
              </a:rPr>
              <a:t>. São Paulo: Ed. Scipione, 2000. v. 2.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GASPAR, Alberto. </a:t>
            </a:r>
            <a:r>
              <a:rPr b="1" lang="pt-BR" sz="2500">
                <a:solidFill>
                  <a:schemeClr val="dk1"/>
                </a:solidFill>
              </a:rPr>
              <a:t>Física</a:t>
            </a:r>
            <a:r>
              <a:rPr lang="pt-BR" sz="2500">
                <a:solidFill>
                  <a:schemeClr val="dk1"/>
                </a:solidFill>
              </a:rPr>
              <a:t>. 1.ed. São Paulo: Ática, 2000. v. 3.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GREF – Grupo de reelaboração do ensino de física. Física 3: Eletromagnetismo. 5. ed. São Paulo: Edusp, 2015.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HALLIDAY, D; RESNICK, R. </a:t>
            </a:r>
            <a:r>
              <a:rPr b="1" lang="pt-BR" sz="2500">
                <a:solidFill>
                  <a:schemeClr val="dk1"/>
                </a:solidFill>
              </a:rPr>
              <a:t>Física</a:t>
            </a:r>
            <a:r>
              <a:rPr lang="pt-BR" sz="2500">
                <a:solidFill>
                  <a:schemeClr val="dk1"/>
                </a:solidFill>
              </a:rPr>
              <a:t>. Rio de Janeiro: LTC – Livros técnicos e científicos Editora S.A., 1983. v. 3.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HEWITT, P. G. </a:t>
            </a:r>
            <a:r>
              <a:rPr b="1" lang="pt-BR" sz="2500">
                <a:solidFill>
                  <a:schemeClr val="dk1"/>
                </a:solidFill>
              </a:rPr>
              <a:t>Física conceitual</a:t>
            </a:r>
            <a:r>
              <a:rPr lang="pt-BR" sz="2500">
                <a:solidFill>
                  <a:schemeClr val="dk1"/>
                </a:solidFill>
              </a:rPr>
              <a:t>. 9. ed. Porto Alegre: Bookman, 2002.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XAVIER, C.; BENIGNO, B. </a:t>
            </a:r>
            <a:r>
              <a:rPr b="1" lang="pt-BR" sz="2500">
                <a:solidFill>
                  <a:schemeClr val="dk1"/>
                </a:solidFill>
              </a:rPr>
              <a:t>Física aula por aula</a:t>
            </a:r>
            <a:r>
              <a:rPr lang="pt-BR" sz="2500">
                <a:solidFill>
                  <a:schemeClr val="dk1"/>
                </a:solidFill>
              </a:rPr>
              <a:t>. São Paulo: FTD, 2010.</a:t>
            </a:r>
            <a:endParaRPr sz="2500">
              <a:solidFill>
                <a:schemeClr val="dk1"/>
              </a:solidFill>
            </a:endParaRPr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7"/>
          <p:cNvGrpSpPr/>
          <p:nvPr/>
        </p:nvGrpSpPr>
        <p:grpSpPr>
          <a:xfrm>
            <a:off x="2304976" y="2568352"/>
            <a:ext cx="3784600" cy="3784600"/>
            <a:chOff x="894" y="174"/>
            <a:chExt cx="3984" cy="3984"/>
          </a:xfrm>
        </p:grpSpPr>
        <p:grpSp>
          <p:nvGrpSpPr>
            <p:cNvPr id="338" name="Google Shape;338;p7"/>
            <p:cNvGrpSpPr/>
            <p:nvPr/>
          </p:nvGrpSpPr>
          <p:grpSpPr>
            <a:xfrm>
              <a:off x="2670" y="1938"/>
              <a:ext cx="432" cy="432"/>
              <a:chOff x="1392" y="1200"/>
              <a:chExt cx="432" cy="432"/>
            </a:xfrm>
          </p:grpSpPr>
          <p:sp>
            <p:nvSpPr>
              <p:cNvPr id="339" name="Google Shape;339;p7"/>
              <p:cNvSpPr/>
              <p:nvPr/>
            </p:nvSpPr>
            <p:spPr>
              <a:xfrm>
                <a:off x="1488" y="156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1680" y="157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1440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1437" y="129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1533" y="120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1440" y="153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1536" y="153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1680" y="152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>
                <a:off x="1680" y="147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1584" y="136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1728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1728" y="154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1536" y="129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1536" y="124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1536" y="134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 rot="5400000">
                <a:off x="1584" y="121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1632" y="140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 rot="5400000">
                <a:off x="1632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1776" y="134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1776" y="138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1536" y="138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1536" y="143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1536" y="1485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1632" y="149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1632" y="144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1632" y="154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1488" y="131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7"/>
              <p:cNvSpPr/>
              <p:nvPr/>
            </p:nvSpPr>
            <p:spPr>
              <a:xfrm>
                <a:off x="1488" y="1263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7"/>
              <p:cNvSpPr/>
              <p:nvPr/>
            </p:nvSpPr>
            <p:spPr>
              <a:xfrm>
                <a:off x="1488" y="135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7"/>
              <p:cNvSpPr/>
              <p:nvPr/>
            </p:nvSpPr>
            <p:spPr>
              <a:xfrm rot="5400000">
                <a:off x="1584" y="131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1680" y="128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 rot="5400000">
                <a:off x="1632" y="135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1680" y="132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1680" y="137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7"/>
              <p:cNvSpPr/>
              <p:nvPr/>
            </p:nvSpPr>
            <p:spPr>
              <a:xfrm>
                <a:off x="1440" y="134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7"/>
              <p:cNvSpPr/>
              <p:nvPr/>
            </p:nvSpPr>
            <p:spPr>
              <a:xfrm>
                <a:off x="1440" y="139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7"/>
              <p:cNvSpPr/>
              <p:nvPr/>
            </p:nvSpPr>
            <p:spPr>
              <a:xfrm>
                <a:off x="1440" y="144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1728" y="135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1728" y="130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7"/>
              <p:cNvSpPr/>
              <p:nvPr/>
            </p:nvSpPr>
            <p:spPr>
              <a:xfrm>
                <a:off x="1728" y="140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1584" y="151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1440" y="148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7"/>
              <p:cNvSpPr/>
              <p:nvPr/>
            </p:nvSpPr>
            <p:spPr>
              <a:xfrm>
                <a:off x="1584" y="156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7"/>
              <p:cNvSpPr/>
              <p:nvPr/>
            </p:nvSpPr>
            <p:spPr>
              <a:xfrm rot="5400000">
                <a:off x="1584" y="141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1728" y="14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 rot="5400000">
                <a:off x="1584" y="126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7"/>
              <p:cNvSpPr/>
              <p:nvPr/>
            </p:nvSpPr>
            <p:spPr>
              <a:xfrm>
                <a:off x="1728" y="150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7"/>
              <p:cNvSpPr/>
              <p:nvPr/>
            </p:nvSpPr>
            <p:spPr>
              <a:xfrm>
                <a:off x="1776" y="1485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1392" y="137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7"/>
              <p:cNvSpPr/>
              <p:nvPr/>
            </p:nvSpPr>
            <p:spPr>
              <a:xfrm>
                <a:off x="1392" y="141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7"/>
              <p:cNvSpPr/>
              <p:nvPr/>
            </p:nvSpPr>
            <p:spPr>
              <a:xfrm>
                <a:off x="1392" y="146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1680" y="123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1584" y="146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1680" y="142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7"/>
              <p:cNvSpPr/>
              <p:nvPr/>
            </p:nvSpPr>
            <p:spPr>
              <a:xfrm>
                <a:off x="1488" y="141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76" y="143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7"/>
              <p:cNvSpPr/>
              <p:nvPr/>
            </p:nvSpPr>
            <p:spPr>
              <a:xfrm>
                <a:off x="1392" y="1323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7"/>
              <p:cNvSpPr/>
              <p:nvPr/>
            </p:nvSpPr>
            <p:spPr>
              <a:xfrm rot="5400000">
                <a:off x="1632" y="130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7"/>
              <p:cNvSpPr/>
              <p:nvPr/>
            </p:nvSpPr>
            <p:spPr>
              <a:xfrm>
                <a:off x="1488" y="1464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1488" y="151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392" y="1200"/>
                <a:ext cx="432" cy="43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" name="Google Shape;400;p7"/>
            <p:cNvGrpSpPr/>
            <p:nvPr/>
          </p:nvGrpSpPr>
          <p:grpSpPr>
            <a:xfrm>
              <a:off x="894" y="174"/>
              <a:ext cx="3984" cy="3984"/>
              <a:chOff x="894" y="174"/>
              <a:chExt cx="3984" cy="3984"/>
            </a:xfrm>
          </p:grpSpPr>
          <p:grpSp>
            <p:nvGrpSpPr>
              <p:cNvPr id="401" name="Google Shape;401;p7"/>
              <p:cNvGrpSpPr/>
              <p:nvPr/>
            </p:nvGrpSpPr>
            <p:grpSpPr>
              <a:xfrm>
                <a:off x="2016" y="672"/>
                <a:ext cx="1728" cy="2928"/>
                <a:chOff x="2016" y="672"/>
                <a:chExt cx="1728" cy="2928"/>
              </a:xfrm>
            </p:grpSpPr>
            <p:sp>
              <p:nvSpPr>
                <p:cNvPr id="402" name="Google Shape;402;p7"/>
                <p:cNvSpPr/>
                <p:nvPr/>
              </p:nvSpPr>
              <p:spPr>
                <a:xfrm>
                  <a:off x="2112" y="1392"/>
                  <a:ext cx="1536" cy="1536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7"/>
                <p:cNvSpPr/>
                <p:nvPr/>
              </p:nvSpPr>
              <p:spPr>
                <a:xfrm>
                  <a:off x="2208" y="254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7"/>
                <p:cNvSpPr/>
                <p:nvPr/>
              </p:nvSpPr>
              <p:spPr>
                <a:xfrm>
                  <a:off x="3408" y="1632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7"/>
                <p:cNvSpPr/>
                <p:nvPr/>
              </p:nvSpPr>
              <p:spPr>
                <a:xfrm>
                  <a:off x="2064" y="720"/>
                  <a:ext cx="1632" cy="2832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7"/>
                <p:cNvSpPr/>
                <p:nvPr/>
              </p:nvSpPr>
              <p:spPr>
                <a:xfrm>
                  <a:off x="2835" y="672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7"/>
                <p:cNvSpPr/>
                <p:nvPr/>
              </p:nvSpPr>
              <p:spPr>
                <a:xfrm>
                  <a:off x="2835" y="350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7"/>
                <p:cNvSpPr/>
                <p:nvPr/>
              </p:nvSpPr>
              <p:spPr>
                <a:xfrm>
                  <a:off x="2304" y="3168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7"/>
                <p:cNvSpPr/>
                <p:nvPr/>
              </p:nvSpPr>
              <p:spPr>
                <a:xfrm>
                  <a:off x="3390" y="3120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7"/>
                <p:cNvSpPr/>
                <p:nvPr/>
              </p:nvSpPr>
              <p:spPr>
                <a:xfrm>
                  <a:off x="2271" y="107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7"/>
                <p:cNvSpPr/>
                <p:nvPr/>
              </p:nvSpPr>
              <p:spPr>
                <a:xfrm>
                  <a:off x="3357" y="1026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7"/>
                <p:cNvSpPr/>
                <p:nvPr/>
              </p:nvSpPr>
              <p:spPr>
                <a:xfrm>
                  <a:off x="2016" y="2145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7"/>
                <p:cNvSpPr/>
                <p:nvPr/>
              </p:nvSpPr>
              <p:spPr>
                <a:xfrm>
                  <a:off x="3648" y="209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4" name="Google Shape;414;p7"/>
              <p:cNvSpPr/>
              <p:nvPr/>
            </p:nvSpPr>
            <p:spPr>
              <a:xfrm>
                <a:off x="1554" y="1443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7"/>
              <p:cNvSpPr/>
              <p:nvPr/>
            </p:nvSpPr>
            <p:spPr>
              <a:xfrm>
                <a:off x="960" y="1296"/>
                <a:ext cx="3840" cy="1725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4752" y="2109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930" y="2130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2835" y="1233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2835" y="2976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3936" y="1392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3888" y="2835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1584" y="275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7"/>
              <p:cNvSpPr/>
              <p:nvPr/>
            </p:nvSpPr>
            <p:spPr>
              <a:xfrm>
                <a:off x="1152" y="251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1011" y="182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4416" y="161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4608" y="244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3312" y="292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3264" y="124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7"/>
              <p:cNvSpPr/>
              <p:nvPr/>
            </p:nvSpPr>
            <p:spPr>
              <a:xfrm>
                <a:off x="2448" y="124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7"/>
              <p:cNvSpPr/>
              <p:nvPr/>
            </p:nvSpPr>
            <p:spPr>
              <a:xfrm>
                <a:off x="2352" y="292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7"/>
              <p:cNvSpPr/>
              <p:nvPr/>
            </p:nvSpPr>
            <p:spPr>
              <a:xfrm>
                <a:off x="4272" y="2673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960" y="1296"/>
                <a:ext cx="3840" cy="1725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7"/>
              <p:cNvSpPr/>
              <p:nvPr/>
            </p:nvSpPr>
            <p:spPr>
              <a:xfrm>
                <a:off x="960" y="1296"/>
                <a:ext cx="3840" cy="1725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7"/>
              <p:cNvSpPr/>
              <p:nvPr/>
            </p:nvSpPr>
            <p:spPr>
              <a:xfrm>
                <a:off x="1248" y="1602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7"/>
              <p:cNvSpPr/>
              <p:nvPr/>
            </p:nvSpPr>
            <p:spPr>
              <a:xfrm>
                <a:off x="894" y="174"/>
                <a:ext cx="3984" cy="3984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7"/>
              <p:cNvSpPr/>
              <p:nvPr/>
            </p:nvSpPr>
            <p:spPr>
              <a:xfrm>
                <a:off x="4098" y="576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7" name="Google Shape;437;p7"/>
          <p:cNvSpPr txBox="1"/>
          <p:nvPr/>
        </p:nvSpPr>
        <p:spPr>
          <a:xfrm>
            <a:off x="2279576" y="1196752"/>
            <a:ext cx="312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Át</a:t>
            </a:r>
            <a:r>
              <a:rPr b="1" lang="pt-BR" sz="2800">
                <a:solidFill>
                  <a:schemeClr val="dk1"/>
                </a:solidFill>
              </a:rPr>
              <a:t>omos com</a:t>
            </a:r>
            <a:r>
              <a:rPr b="1"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438" name="Google Shape;438;p7"/>
          <p:cNvSpPr txBox="1"/>
          <p:nvPr/>
        </p:nvSpPr>
        <p:spPr>
          <a:xfrm>
            <a:off x="6013376" y="1958753"/>
            <a:ext cx="48768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Poucos</a:t>
            </a:r>
            <a:r>
              <a:rPr b="1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elétrons</a:t>
            </a:r>
            <a:r>
              <a:rPr b="1" lang="pt-BR" sz="3200">
                <a:solidFill>
                  <a:schemeClr val="dk1"/>
                </a:solidFill>
              </a:rPr>
              <a:t> na última camada são </a:t>
            </a:r>
            <a:r>
              <a:rPr b="1" lang="pt-B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con</a:t>
            </a:r>
            <a:r>
              <a:rPr b="1" lang="pt-BR" sz="3200">
                <a:solidFill>
                  <a:srgbClr val="FF3300"/>
                </a:solidFill>
              </a:rPr>
              <a:t>dutores.</a:t>
            </a:r>
            <a:endParaRPr/>
          </a:p>
        </p:txBody>
      </p:sp>
      <p:sp>
        <p:nvSpPr>
          <p:cNvPr id="439" name="Google Shape;439;p7"/>
          <p:cNvSpPr txBox="1"/>
          <p:nvPr/>
        </p:nvSpPr>
        <p:spPr>
          <a:xfrm>
            <a:off x="6122914" y="5154390"/>
            <a:ext cx="3535500" cy="20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Quimicamente:</a:t>
            </a:r>
            <a:endParaRPr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lang="pt-BR" sz="3200">
                <a:solidFill>
                  <a:schemeClr val="dk1"/>
                </a:solidFill>
              </a:rPr>
              <a:t>etais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7"/>
          <p:cNvSpPr/>
          <p:nvPr/>
        </p:nvSpPr>
        <p:spPr>
          <a:xfrm>
            <a:off x="7707239" y="4544790"/>
            <a:ext cx="360362" cy="576262"/>
          </a:xfrm>
          <a:prstGeom prst="downArrow">
            <a:avLst>
              <a:gd fmla="val 50000" name="adj1"/>
              <a:gd fmla="val 39978" name="adj2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7"/>
          <p:cNvSpPr txBox="1"/>
          <p:nvPr/>
        </p:nvSpPr>
        <p:spPr>
          <a:xfrm>
            <a:off x="2753513" y="63529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O próprio autor.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8"/>
          <p:cNvGrpSpPr/>
          <p:nvPr/>
        </p:nvGrpSpPr>
        <p:grpSpPr>
          <a:xfrm>
            <a:off x="2232968" y="2568352"/>
            <a:ext cx="3784600" cy="3784600"/>
            <a:chOff x="112" y="960"/>
            <a:chExt cx="2384" cy="2384"/>
          </a:xfrm>
        </p:grpSpPr>
        <p:grpSp>
          <p:nvGrpSpPr>
            <p:cNvPr id="447" name="Google Shape;447;p8"/>
            <p:cNvGrpSpPr/>
            <p:nvPr/>
          </p:nvGrpSpPr>
          <p:grpSpPr>
            <a:xfrm>
              <a:off x="1175" y="2016"/>
              <a:ext cx="258" cy="258"/>
              <a:chOff x="1392" y="1200"/>
              <a:chExt cx="432" cy="432"/>
            </a:xfrm>
          </p:grpSpPr>
          <p:sp>
            <p:nvSpPr>
              <p:cNvPr id="448" name="Google Shape;448;p8"/>
              <p:cNvSpPr/>
              <p:nvPr/>
            </p:nvSpPr>
            <p:spPr>
              <a:xfrm>
                <a:off x="1488" y="156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1680" y="157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1440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1437" y="129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1533" y="120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1440" y="153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1536" y="153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1680" y="152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1680" y="147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8"/>
              <p:cNvSpPr/>
              <p:nvPr/>
            </p:nvSpPr>
            <p:spPr>
              <a:xfrm>
                <a:off x="1584" y="136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8"/>
              <p:cNvSpPr/>
              <p:nvPr/>
            </p:nvSpPr>
            <p:spPr>
              <a:xfrm>
                <a:off x="1728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1728" y="154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536" y="129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8"/>
              <p:cNvSpPr/>
              <p:nvPr/>
            </p:nvSpPr>
            <p:spPr>
              <a:xfrm>
                <a:off x="1536" y="124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1536" y="134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 rot="5400000">
                <a:off x="1584" y="121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1632" y="140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 rot="5400000">
                <a:off x="1632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1776" y="134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1776" y="138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1536" y="138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1536" y="143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1536" y="1485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1632" y="149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1632" y="144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8"/>
              <p:cNvSpPr/>
              <p:nvPr/>
            </p:nvSpPr>
            <p:spPr>
              <a:xfrm>
                <a:off x="1632" y="154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8"/>
              <p:cNvSpPr/>
              <p:nvPr/>
            </p:nvSpPr>
            <p:spPr>
              <a:xfrm>
                <a:off x="1488" y="131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8"/>
              <p:cNvSpPr/>
              <p:nvPr/>
            </p:nvSpPr>
            <p:spPr>
              <a:xfrm>
                <a:off x="1488" y="1263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8"/>
              <p:cNvSpPr/>
              <p:nvPr/>
            </p:nvSpPr>
            <p:spPr>
              <a:xfrm>
                <a:off x="1488" y="135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8"/>
              <p:cNvSpPr/>
              <p:nvPr/>
            </p:nvSpPr>
            <p:spPr>
              <a:xfrm rot="5400000">
                <a:off x="1584" y="131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8"/>
              <p:cNvSpPr/>
              <p:nvPr/>
            </p:nvSpPr>
            <p:spPr>
              <a:xfrm>
                <a:off x="1680" y="128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8"/>
              <p:cNvSpPr/>
              <p:nvPr/>
            </p:nvSpPr>
            <p:spPr>
              <a:xfrm rot="5400000">
                <a:off x="1632" y="135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8"/>
              <p:cNvSpPr/>
              <p:nvPr/>
            </p:nvSpPr>
            <p:spPr>
              <a:xfrm>
                <a:off x="1680" y="132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8"/>
              <p:cNvSpPr/>
              <p:nvPr/>
            </p:nvSpPr>
            <p:spPr>
              <a:xfrm>
                <a:off x="1680" y="137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8"/>
              <p:cNvSpPr/>
              <p:nvPr/>
            </p:nvSpPr>
            <p:spPr>
              <a:xfrm>
                <a:off x="1440" y="134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8"/>
              <p:cNvSpPr/>
              <p:nvPr/>
            </p:nvSpPr>
            <p:spPr>
              <a:xfrm>
                <a:off x="1440" y="139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8"/>
              <p:cNvSpPr/>
              <p:nvPr/>
            </p:nvSpPr>
            <p:spPr>
              <a:xfrm>
                <a:off x="1440" y="144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8"/>
              <p:cNvSpPr/>
              <p:nvPr/>
            </p:nvSpPr>
            <p:spPr>
              <a:xfrm>
                <a:off x="1728" y="135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8"/>
              <p:cNvSpPr/>
              <p:nvPr/>
            </p:nvSpPr>
            <p:spPr>
              <a:xfrm>
                <a:off x="1728" y="130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8"/>
              <p:cNvSpPr/>
              <p:nvPr/>
            </p:nvSpPr>
            <p:spPr>
              <a:xfrm>
                <a:off x="1728" y="140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1584" y="151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8"/>
              <p:cNvSpPr/>
              <p:nvPr/>
            </p:nvSpPr>
            <p:spPr>
              <a:xfrm>
                <a:off x="1440" y="148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8"/>
              <p:cNvSpPr/>
              <p:nvPr/>
            </p:nvSpPr>
            <p:spPr>
              <a:xfrm>
                <a:off x="1584" y="156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8"/>
              <p:cNvSpPr/>
              <p:nvPr/>
            </p:nvSpPr>
            <p:spPr>
              <a:xfrm rot="5400000">
                <a:off x="1584" y="141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8"/>
              <p:cNvSpPr/>
              <p:nvPr/>
            </p:nvSpPr>
            <p:spPr>
              <a:xfrm>
                <a:off x="1728" y="14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 rot="5400000">
                <a:off x="1584" y="126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1728" y="150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8"/>
              <p:cNvSpPr/>
              <p:nvPr/>
            </p:nvSpPr>
            <p:spPr>
              <a:xfrm>
                <a:off x="1776" y="1485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8"/>
              <p:cNvSpPr/>
              <p:nvPr/>
            </p:nvSpPr>
            <p:spPr>
              <a:xfrm>
                <a:off x="1392" y="137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8"/>
              <p:cNvSpPr/>
              <p:nvPr/>
            </p:nvSpPr>
            <p:spPr>
              <a:xfrm>
                <a:off x="1392" y="141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8"/>
              <p:cNvSpPr/>
              <p:nvPr/>
            </p:nvSpPr>
            <p:spPr>
              <a:xfrm>
                <a:off x="1392" y="146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8"/>
              <p:cNvSpPr/>
              <p:nvPr/>
            </p:nvSpPr>
            <p:spPr>
              <a:xfrm>
                <a:off x="1680" y="123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8"/>
              <p:cNvSpPr/>
              <p:nvPr/>
            </p:nvSpPr>
            <p:spPr>
              <a:xfrm>
                <a:off x="1584" y="146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8"/>
              <p:cNvSpPr/>
              <p:nvPr/>
            </p:nvSpPr>
            <p:spPr>
              <a:xfrm>
                <a:off x="1680" y="142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8"/>
              <p:cNvSpPr/>
              <p:nvPr/>
            </p:nvSpPr>
            <p:spPr>
              <a:xfrm>
                <a:off x="1488" y="141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8"/>
              <p:cNvSpPr/>
              <p:nvPr/>
            </p:nvSpPr>
            <p:spPr>
              <a:xfrm>
                <a:off x="1776" y="143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8"/>
              <p:cNvSpPr/>
              <p:nvPr/>
            </p:nvSpPr>
            <p:spPr>
              <a:xfrm>
                <a:off x="1392" y="1323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8"/>
              <p:cNvSpPr/>
              <p:nvPr/>
            </p:nvSpPr>
            <p:spPr>
              <a:xfrm rot="5400000">
                <a:off x="1632" y="130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8"/>
              <p:cNvSpPr/>
              <p:nvPr/>
            </p:nvSpPr>
            <p:spPr>
              <a:xfrm>
                <a:off x="1488" y="1464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8"/>
              <p:cNvSpPr/>
              <p:nvPr/>
            </p:nvSpPr>
            <p:spPr>
              <a:xfrm>
                <a:off x="1488" y="151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8"/>
              <p:cNvSpPr/>
              <p:nvPr/>
            </p:nvSpPr>
            <p:spPr>
              <a:xfrm>
                <a:off x="1392" y="1200"/>
                <a:ext cx="432" cy="43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" name="Google Shape;509;p8"/>
            <p:cNvGrpSpPr/>
            <p:nvPr/>
          </p:nvGrpSpPr>
          <p:grpSpPr>
            <a:xfrm>
              <a:off x="783" y="1258"/>
              <a:ext cx="1034" cy="1752"/>
              <a:chOff x="2016" y="672"/>
              <a:chExt cx="1728" cy="2928"/>
            </a:xfrm>
          </p:grpSpPr>
          <p:sp>
            <p:nvSpPr>
              <p:cNvPr id="510" name="Google Shape;510;p8"/>
              <p:cNvSpPr/>
              <p:nvPr/>
            </p:nvSpPr>
            <p:spPr>
              <a:xfrm>
                <a:off x="2112" y="1392"/>
                <a:ext cx="1536" cy="1536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8"/>
              <p:cNvSpPr/>
              <p:nvPr/>
            </p:nvSpPr>
            <p:spPr>
              <a:xfrm>
                <a:off x="2208" y="254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8"/>
              <p:cNvSpPr/>
              <p:nvPr/>
            </p:nvSpPr>
            <p:spPr>
              <a:xfrm>
                <a:off x="3408" y="1632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8"/>
              <p:cNvSpPr/>
              <p:nvPr/>
            </p:nvSpPr>
            <p:spPr>
              <a:xfrm>
                <a:off x="2064" y="720"/>
                <a:ext cx="1632" cy="283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8"/>
              <p:cNvSpPr/>
              <p:nvPr/>
            </p:nvSpPr>
            <p:spPr>
              <a:xfrm>
                <a:off x="2835" y="672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8"/>
              <p:cNvSpPr/>
              <p:nvPr/>
            </p:nvSpPr>
            <p:spPr>
              <a:xfrm>
                <a:off x="2835" y="350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8"/>
              <p:cNvSpPr/>
              <p:nvPr/>
            </p:nvSpPr>
            <p:spPr>
              <a:xfrm>
                <a:off x="2304" y="316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8"/>
              <p:cNvSpPr/>
              <p:nvPr/>
            </p:nvSpPr>
            <p:spPr>
              <a:xfrm>
                <a:off x="3390" y="3120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8"/>
              <p:cNvSpPr/>
              <p:nvPr/>
            </p:nvSpPr>
            <p:spPr>
              <a:xfrm>
                <a:off x="2271" y="107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8"/>
              <p:cNvSpPr/>
              <p:nvPr/>
            </p:nvSpPr>
            <p:spPr>
              <a:xfrm>
                <a:off x="3357" y="1026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8"/>
              <p:cNvSpPr/>
              <p:nvPr/>
            </p:nvSpPr>
            <p:spPr>
              <a:xfrm>
                <a:off x="2016" y="2145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8"/>
              <p:cNvSpPr/>
              <p:nvPr/>
            </p:nvSpPr>
            <p:spPr>
              <a:xfrm>
                <a:off x="3648" y="209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2" name="Google Shape;522;p8"/>
            <p:cNvSpPr/>
            <p:nvPr/>
          </p:nvSpPr>
          <p:spPr>
            <a:xfrm>
              <a:off x="507" y="1719"/>
              <a:ext cx="57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151" y="1631"/>
              <a:ext cx="2298" cy="1033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2421" y="2118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134" y="2130"/>
              <a:ext cx="57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1273" y="1594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1273" y="2637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1932" y="1689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1904" y="2552"/>
              <a:ext cx="57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525" y="2504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266" y="2360"/>
              <a:ext cx="58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82" y="1947"/>
              <a:ext cx="57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2220" y="1822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2334" y="2321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559" y="2608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530" y="1603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042" y="1603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984" y="2608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2133" y="2455"/>
              <a:ext cx="58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51" y="1631"/>
              <a:ext cx="2298" cy="1033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51" y="1631"/>
              <a:ext cx="2298" cy="1033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324" y="1815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12" y="960"/>
              <a:ext cx="2384" cy="2384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2029" y="1201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5" name="Google Shape;545;p8"/>
          <p:cNvSpPr/>
          <p:nvPr/>
        </p:nvSpPr>
        <p:spPr>
          <a:xfrm>
            <a:off x="2817169" y="5844952"/>
            <a:ext cx="92075" cy="90488"/>
          </a:xfrm>
          <a:prstGeom prst="ellipse">
            <a:avLst/>
          </a:prstGeom>
          <a:solidFill>
            <a:srgbClr val="FF993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8"/>
          <p:cNvSpPr/>
          <p:nvPr/>
        </p:nvSpPr>
        <p:spPr>
          <a:xfrm>
            <a:off x="4036369" y="6287866"/>
            <a:ext cx="92075" cy="90487"/>
          </a:xfrm>
          <a:prstGeom prst="ellipse">
            <a:avLst/>
          </a:prstGeom>
          <a:solidFill>
            <a:srgbClr val="FF993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8"/>
          <p:cNvSpPr/>
          <p:nvPr/>
        </p:nvSpPr>
        <p:spPr>
          <a:xfrm>
            <a:off x="3731569" y="2568352"/>
            <a:ext cx="92075" cy="90488"/>
          </a:xfrm>
          <a:prstGeom prst="ellipse">
            <a:avLst/>
          </a:prstGeom>
          <a:solidFill>
            <a:srgbClr val="FF993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8"/>
          <p:cNvSpPr/>
          <p:nvPr/>
        </p:nvSpPr>
        <p:spPr>
          <a:xfrm>
            <a:off x="5407969" y="5768752"/>
            <a:ext cx="92075" cy="90488"/>
          </a:xfrm>
          <a:prstGeom prst="ellipse">
            <a:avLst/>
          </a:prstGeom>
          <a:solidFill>
            <a:srgbClr val="FF993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8"/>
          <p:cNvSpPr/>
          <p:nvPr/>
        </p:nvSpPr>
        <p:spPr>
          <a:xfrm>
            <a:off x="2385369" y="3558952"/>
            <a:ext cx="92075" cy="90488"/>
          </a:xfrm>
          <a:prstGeom prst="ellipse">
            <a:avLst/>
          </a:prstGeom>
          <a:solidFill>
            <a:srgbClr val="FF993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8"/>
          <p:cNvSpPr txBox="1"/>
          <p:nvPr/>
        </p:nvSpPr>
        <p:spPr>
          <a:xfrm>
            <a:off x="2207568" y="1196752"/>
            <a:ext cx="312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Átomos com:</a:t>
            </a:r>
            <a:endParaRPr/>
          </a:p>
        </p:txBody>
      </p:sp>
      <p:sp>
        <p:nvSpPr>
          <p:cNvPr id="551" name="Google Shape;551;p8"/>
          <p:cNvSpPr txBox="1"/>
          <p:nvPr/>
        </p:nvSpPr>
        <p:spPr>
          <a:xfrm>
            <a:off x="5941368" y="1958753"/>
            <a:ext cx="48768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Muitos</a:t>
            </a:r>
            <a:r>
              <a:rPr b="1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elétrons</a:t>
            </a:r>
            <a:r>
              <a:rPr b="1" lang="pt-BR" sz="3200">
                <a:solidFill>
                  <a:schemeClr val="dk1"/>
                </a:solidFill>
              </a:rPr>
              <a:t> na última camada são</a:t>
            </a:r>
            <a:r>
              <a:rPr b="1"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BR" sz="3200">
                <a:solidFill>
                  <a:srgbClr val="FF3300"/>
                </a:solidFill>
              </a:rPr>
              <a:t>isolantes</a:t>
            </a:r>
            <a:r>
              <a:rPr b="1" lang="pt-BR" sz="28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552" name="Google Shape;552;p8"/>
          <p:cNvSpPr txBox="1"/>
          <p:nvPr/>
        </p:nvSpPr>
        <p:spPr>
          <a:xfrm>
            <a:off x="6217594" y="5154390"/>
            <a:ext cx="3217800" cy="18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1" lang="pt-BR" sz="2800">
                <a:solidFill>
                  <a:schemeClr val="dk1"/>
                </a:solidFill>
              </a:rPr>
              <a:t>uimicamente:</a:t>
            </a:r>
            <a:endParaRPr/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 metais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8"/>
          <p:cNvSpPr/>
          <p:nvPr/>
        </p:nvSpPr>
        <p:spPr>
          <a:xfrm>
            <a:off x="7635231" y="4544790"/>
            <a:ext cx="360362" cy="576262"/>
          </a:xfrm>
          <a:prstGeom prst="downArrow">
            <a:avLst>
              <a:gd fmla="val 50000" name="adj1"/>
              <a:gd fmla="val 39978" name="adj2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8"/>
          <p:cNvSpPr txBox="1"/>
          <p:nvPr/>
        </p:nvSpPr>
        <p:spPr>
          <a:xfrm>
            <a:off x="2753513" y="63529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O próprio autor.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9"/>
          <p:cNvSpPr/>
          <p:nvPr/>
        </p:nvSpPr>
        <p:spPr>
          <a:xfrm>
            <a:off x="1775520" y="1089500"/>
            <a:ext cx="7929563" cy="917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Isolantes e condutores: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9"/>
          <p:cNvSpPr/>
          <p:nvPr/>
        </p:nvSpPr>
        <p:spPr>
          <a:xfrm>
            <a:off x="382614" y="2132856"/>
            <a:ext cx="11083874" cy="1818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800"/>
              <a:buFont typeface="Times New Roman"/>
              <a:buNone/>
            </a:pPr>
            <a:r>
              <a:rPr b="1" lang="pt-BR" sz="28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Isolante (ou dielétricos): </a:t>
            </a: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Sem elétrons livres</a:t>
            </a:r>
            <a:r>
              <a:rPr lang="pt-BR" sz="2800">
                <a:latin typeface="Calibri"/>
                <a:ea typeface="Calibri"/>
                <a:cs typeface="Calibri"/>
                <a:sym typeface="Calibri"/>
              </a:rPr>
              <a:t>, d</a:t>
            </a: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ificuldade de movimentação de cargas elétricas;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800"/>
              <a:buFont typeface="Times New Roman"/>
              <a:buNone/>
            </a:pPr>
            <a:r>
              <a:rPr b="1" lang="pt-BR" sz="28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Condutor: </a:t>
            </a: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Elétrons livres</a:t>
            </a:r>
            <a:r>
              <a:rPr lang="pt-BR" sz="2800">
                <a:latin typeface="Calibri"/>
                <a:ea typeface="Calibri"/>
                <a:cs typeface="Calibri"/>
                <a:sym typeface="Calibri"/>
              </a:rPr>
              <a:t>, f</a:t>
            </a: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acilidade de movimentação de cargas elétricas.</a:t>
            </a:r>
            <a:endParaRPr/>
          </a:p>
        </p:txBody>
      </p:sp>
      <p:pic>
        <p:nvPicPr>
          <p:cNvPr id="563" name="Google Shape;5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0014" y="4076700"/>
            <a:ext cx="6569075" cy="2000250"/>
          </a:xfrm>
          <a:prstGeom prst="rect">
            <a:avLst/>
          </a:prstGeom>
          <a:gradFill>
            <a:gsLst>
              <a:gs pos="0">
                <a:srgbClr val="E1E8F5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</p:spPr>
      </p:pic>
      <p:pic>
        <p:nvPicPr>
          <p:cNvPr id="564" name="Google Shape;56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0013" y="4076700"/>
            <a:ext cx="6572250" cy="2000250"/>
          </a:xfrm>
          <a:prstGeom prst="rect">
            <a:avLst/>
          </a:prstGeom>
          <a:gradFill>
            <a:gsLst>
              <a:gs pos="0">
                <a:srgbClr val="E1E8F5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</p:spPr>
      </p:pic>
      <p:sp>
        <p:nvSpPr>
          <p:cNvPr id="565" name="Google Shape;565;p9"/>
          <p:cNvSpPr txBox="1"/>
          <p:nvPr/>
        </p:nvSpPr>
        <p:spPr>
          <a:xfrm>
            <a:off x="4296538" y="620272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O próprio autor.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2014-03-10T17:57:27Z</dcterms:created>
  <dc:creator>Tatiana</dc:creator>
</cp:coreProperties>
</file>