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8" r:id="rId2"/>
    <p:sldId id="347" r:id="rId3"/>
    <p:sldId id="284" r:id="rId4"/>
    <p:sldId id="947" r:id="rId5"/>
    <p:sldId id="956" r:id="rId6"/>
    <p:sldId id="949" r:id="rId7"/>
    <p:sldId id="974" r:id="rId8"/>
    <p:sldId id="287" r:id="rId9"/>
    <p:sldId id="975" r:id="rId10"/>
    <p:sldId id="950" r:id="rId11"/>
    <p:sldId id="976" r:id="rId12"/>
    <p:sldId id="951" r:id="rId13"/>
    <p:sldId id="977" r:id="rId14"/>
    <p:sldId id="981" r:id="rId15"/>
    <p:sldId id="948" r:id="rId16"/>
    <p:sldId id="957" r:id="rId17"/>
    <p:sldId id="289" r:id="rId18"/>
    <p:sldId id="339" r:id="rId19"/>
    <p:sldId id="340" r:id="rId20"/>
    <p:sldId id="327" r:id="rId21"/>
    <p:sldId id="341" r:id="rId22"/>
    <p:sldId id="342" r:id="rId23"/>
    <p:sldId id="290" r:id="rId24"/>
    <p:sldId id="343" r:id="rId25"/>
    <p:sldId id="344" r:id="rId26"/>
    <p:sldId id="291" r:id="rId27"/>
    <p:sldId id="328" r:id="rId28"/>
    <p:sldId id="345" r:id="rId29"/>
    <p:sldId id="346" r:id="rId30"/>
    <p:sldId id="953" r:id="rId31"/>
    <p:sldId id="954" r:id="rId32"/>
    <p:sldId id="955" r:id="rId33"/>
    <p:sldId id="969" r:id="rId34"/>
    <p:sldId id="982" r:id="rId35"/>
    <p:sldId id="576" r:id="rId36"/>
    <p:sldId id="571" r:id="rId37"/>
    <p:sldId id="574" r:id="rId38"/>
    <p:sldId id="983" r:id="rId39"/>
    <p:sldId id="984" r:id="rId40"/>
    <p:sldId id="578" r:id="rId41"/>
    <p:sldId id="577" r:id="rId42"/>
    <p:sldId id="416" r:id="rId43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69" autoAdjust="0"/>
  </p:normalViewPr>
  <p:slideViewPr>
    <p:cSldViewPr snapToGrid="0">
      <p:cViewPr varScale="1">
        <p:scale>
          <a:sx n="81" d="100"/>
          <a:sy n="81" d="100"/>
        </p:scale>
        <p:origin x="21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95E817-89B4-45F8-A86D-BA618479B65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822FCCE-5C80-4C92-82C6-3C985EA928C7}">
      <dgm:prSet phldrT="[Texto]" custT="1"/>
      <dgm:spPr/>
      <dgm:t>
        <a:bodyPr/>
        <a:lstStyle/>
        <a:p>
          <a:r>
            <a:rPr lang="pt-BR" sz="1600" dirty="0"/>
            <a:t>Localização da unidade industrial</a:t>
          </a:r>
        </a:p>
      </dgm:t>
    </dgm:pt>
    <dgm:pt modelId="{DB9CAEE8-9E9D-4C5A-8061-D96B635D9575}" type="parTrans" cxnId="{AC151A4F-F8AA-4DDD-8762-95ACE249E3CB}">
      <dgm:prSet/>
      <dgm:spPr/>
      <dgm:t>
        <a:bodyPr/>
        <a:lstStyle/>
        <a:p>
          <a:endParaRPr lang="pt-BR"/>
        </a:p>
      </dgm:t>
    </dgm:pt>
    <dgm:pt modelId="{70B8A3F9-A840-416F-920A-220890F9DE42}" type="sibTrans" cxnId="{AC151A4F-F8AA-4DDD-8762-95ACE249E3CB}">
      <dgm:prSet/>
      <dgm:spPr/>
      <dgm:t>
        <a:bodyPr/>
        <a:lstStyle/>
        <a:p>
          <a:endParaRPr lang="pt-BR"/>
        </a:p>
      </dgm:t>
    </dgm:pt>
    <dgm:pt modelId="{EFC7E1A7-6142-4BFE-82CF-31E09222A3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gm:t>
    </dgm:pt>
    <dgm:pt modelId="{56141F02-3782-4522-BE13-85EEE85826B4}" type="parTrans" cxnId="{E96470E2-0AC0-4E03-BBB3-23C4AF806E9D}">
      <dgm:prSet/>
      <dgm:spPr/>
      <dgm:t>
        <a:bodyPr/>
        <a:lstStyle/>
        <a:p>
          <a:endParaRPr lang="pt-BR"/>
        </a:p>
      </dgm:t>
    </dgm:pt>
    <dgm:pt modelId="{266D3EA0-57D5-4FDE-BB13-C5296A12CE51}" type="sibTrans" cxnId="{E96470E2-0AC0-4E03-BBB3-23C4AF806E9D}">
      <dgm:prSet/>
      <dgm:spPr/>
      <dgm:t>
        <a:bodyPr/>
        <a:lstStyle/>
        <a:p>
          <a:endParaRPr lang="pt-BR"/>
        </a:p>
      </dgm:t>
    </dgm:pt>
    <dgm:pt modelId="{73D0E275-292D-4992-A849-1F2C161C3013}">
      <dgm:prSet phldrT="[Texto]" custT="1"/>
      <dgm:spPr/>
      <dgm:t>
        <a:bodyPr/>
        <a:lstStyle/>
        <a:p>
          <a:r>
            <a:rPr lang="pt-BR" sz="1600" dirty="0"/>
            <a:t>Layout da empresa</a:t>
          </a:r>
        </a:p>
      </dgm:t>
    </dgm:pt>
    <dgm:pt modelId="{154D1A11-CC46-42B6-A859-278D5821ACE3}" type="parTrans" cxnId="{6A1A7251-1F43-4B2C-8265-448132D9DFEE}">
      <dgm:prSet/>
      <dgm:spPr/>
      <dgm:t>
        <a:bodyPr/>
        <a:lstStyle/>
        <a:p>
          <a:endParaRPr lang="pt-BR"/>
        </a:p>
      </dgm:t>
    </dgm:pt>
    <dgm:pt modelId="{8D772151-FC60-4FB5-BB3B-BD29C57D8E02}" type="sibTrans" cxnId="{6A1A7251-1F43-4B2C-8265-448132D9DFEE}">
      <dgm:prSet/>
      <dgm:spPr/>
      <dgm:t>
        <a:bodyPr/>
        <a:lstStyle/>
        <a:p>
          <a:endParaRPr lang="pt-BR"/>
        </a:p>
      </dgm:t>
    </dgm:pt>
    <dgm:pt modelId="{1ACBC557-C4CA-4CAE-8551-BA5721C61CB5}" type="pres">
      <dgm:prSet presAssocID="{EB95E817-89B4-45F8-A86D-BA618479B657}" presName="CompostProcess" presStyleCnt="0">
        <dgm:presLayoutVars>
          <dgm:dir/>
          <dgm:resizeHandles val="exact"/>
        </dgm:presLayoutVars>
      </dgm:prSet>
      <dgm:spPr/>
    </dgm:pt>
    <dgm:pt modelId="{14AC9611-5F29-49EC-87FD-DC37409A0C65}" type="pres">
      <dgm:prSet presAssocID="{EB95E817-89B4-45F8-A86D-BA618479B657}" presName="arrow" presStyleLbl="bgShp" presStyleIdx="0" presStyleCnt="1" custLinFactNeighborY="-18282"/>
      <dgm:spPr/>
    </dgm:pt>
    <dgm:pt modelId="{3B8FE1EC-8645-4099-A7AF-11B777D785C2}" type="pres">
      <dgm:prSet presAssocID="{EB95E817-89B4-45F8-A86D-BA618479B657}" presName="linearProcess" presStyleCnt="0"/>
      <dgm:spPr/>
    </dgm:pt>
    <dgm:pt modelId="{656E861E-1483-4E4D-A274-538EB0F2F9F8}" type="pres">
      <dgm:prSet presAssocID="{C822FCCE-5C80-4C92-82C6-3C985EA928C7}" presName="textNode" presStyleLbl="node1" presStyleIdx="0" presStyleCnt="3">
        <dgm:presLayoutVars>
          <dgm:bulletEnabled val="1"/>
        </dgm:presLayoutVars>
      </dgm:prSet>
      <dgm:spPr/>
    </dgm:pt>
    <dgm:pt modelId="{92367E7B-A9E8-495D-A1A2-31DA500FDFB9}" type="pres">
      <dgm:prSet presAssocID="{70B8A3F9-A840-416F-920A-220890F9DE42}" presName="sibTrans" presStyleCnt="0"/>
      <dgm:spPr/>
    </dgm:pt>
    <dgm:pt modelId="{97F97BEC-015E-40B5-84BB-D39C6D1A7665}" type="pres">
      <dgm:prSet presAssocID="{EFC7E1A7-6142-4BFE-82CF-31E09222A32E}" presName="textNode" presStyleLbl="node1" presStyleIdx="1" presStyleCnt="3">
        <dgm:presLayoutVars>
          <dgm:bulletEnabled val="1"/>
        </dgm:presLayoutVars>
      </dgm:prSet>
      <dgm:spPr/>
    </dgm:pt>
    <dgm:pt modelId="{81194852-629B-4579-8E43-B214B6754ED0}" type="pres">
      <dgm:prSet presAssocID="{266D3EA0-57D5-4FDE-BB13-C5296A12CE51}" presName="sibTrans" presStyleCnt="0"/>
      <dgm:spPr/>
    </dgm:pt>
    <dgm:pt modelId="{DC9DAB26-A39E-440D-969D-590495E56022}" type="pres">
      <dgm:prSet presAssocID="{73D0E275-292D-4992-A849-1F2C161C301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3987F20-49DC-4364-BCBB-CC3C2A793C85}" type="presOf" srcId="{EB95E817-89B4-45F8-A86D-BA618479B657}" destId="{1ACBC557-C4CA-4CAE-8551-BA5721C61CB5}" srcOrd="0" destOrd="0" presId="urn:microsoft.com/office/officeart/2005/8/layout/hProcess9"/>
    <dgm:cxn modelId="{92EAEF6B-A98B-48A3-BDE1-53641F00D852}" type="presOf" srcId="{C822FCCE-5C80-4C92-82C6-3C985EA928C7}" destId="{656E861E-1483-4E4D-A274-538EB0F2F9F8}" srcOrd="0" destOrd="0" presId="urn:microsoft.com/office/officeart/2005/8/layout/hProcess9"/>
    <dgm:cxn modelId="{AC151A4F-F8AA-4DDD-8762-95ACE249E3CB}" srcId="{EB95E817-89B4-45F8-A86D-BA618479B657}" destId="{C822FCCE-5C80-4C92-82C6-3C985EA928C7}" srcOrd="0" destOrd="0" parTransId="{DB9CAEE8-9E9D-4C5A-8061-D96B635D9575}" sibTransId="{70B8A3F9-A840-416F-920A-220890F9DE42}"/>
    <dgm:cxn modelId="{6A1A7251-1F43-4B2C-8265-448132D9DFEE}" srcId="{EB95E817-89B4-45F8-A86D-BA618479B657}" destId="{73D0E275-292D-4992-A849-1F2C161C3013}" srcOrd="2" destOrd="0" parTransId="{154D1A11-CC46-42B6-A859-278D5821ACE3}" sibTransId="{8D772151-FC60-4FB5-BB3B-BD29C57D8E02}"/>
    <dgm:cxn modelId="{F92EF49B-B55D-4F1A-99D8-C87FA07F6EBD}" type="presOf" srcId="{73D0E275-292D-4992-A849-1F2C161C3013}" destId="{DC9DAB26-A39E-440D-969D-590495E56022}" srcOrd="0" destOrd="0" presId="urn:microsoft.com/office/officeart/2005/8/layout/hProcess9"/>
    <dgm:cxn modelId="{0EC592AF-AB2D-4838-8460-3715157A9675}" type="presOf" srcId="{EFC7E1A7-6142-4BFE-82CF-31E09222A32E}" destId="{97F97BEC-015E-40B5-84BB-D39C6D1A7665}" srcOrd="0" destOrd="0" presId="urn:microsoft.com/office/officeart/2005/8/layout/hProcess9"/>
    <dgm:cxn modelId="{E96470E2-0AC0-4E03-BBB3-23C4AF806E9D}" srcId="{EB95E817-89B4-45F8-A86D-BA618479B657}" destId="{EFC7E1A7-6142-4BFE-82CF-31E09222A32E}" srcOrd="1" destOrd="0" parTransId="{56141F02-3782-4522-BE13-85EEE85826B4}" sibTransId="{266D3EA0-57D5-4FDE-BB13-C5296A12CE51}"/>
    <dgm:cxn modelId="{229C4622-A0CF-4E84-9E3C-28E3FBD6220D}" type="presParOf" srcId="{1ACBC557-C4CA-4CAE-8551-BA5721C61CB5}" destId="{14AC9611-5F29-49EC-87FD-DC37409A0C65}" srcOrd="0" destOrd="0" presId="urn:microsoft.com/office/officeart/2005/8/layout/hProcess9"/>
    <dgm:cxn modelId="{9453F44F-49C8-4F69-AD70-09D2A79306B3}" type="presParOf" srcId="{1ACBC557-C4CA-4CAE-8551-BA5721C61CB5}" destId="{3B8FE1EC-8645-4099-A7AF-11B777D785C2}" srcOrd="1" destOrd="0" presId="urn:microsoft.com/office/officeart/2005/8/layout/hProcess9"/>
    <dgm:cxn modelId="{A9C0ACFE-8424-48EA-95B4-43D2C003ACC6}" type="presParOf" srcId="{3B8FE1EC-8645-4099-A7AF-11B777D785C2}" destId="{656E861E-1483-4E4D-A274-538EB0F2F9F8}" srcOrd="0" destOrd="0" presId="urn:microsoft.com/office/officeart/2005/8/layout/hProcess9"/>
    <dgm:cxn modelId="{725E4016-5E3D-46F1-8057-D86ADC7B4086}" type="presParOf" srcId="{3B8FE1EC-8645-4099-A7AF-11B777D785C2}" destId="{92367E7B-A9E8-495D-A1A2-31DA500FDFB9}" srcOrd="1" destOrd="0" presId="urn:microsoft.com/office/officeart/2005/8/layout/hProcess9"/>
    <dgm:cxn modelId="{95F8BFAD-1B57-4631-9CE9-17DEA9C0CD4F}" type="presParOf" srcId="{3B8FE1EC-8645-4099-A7AF-11B777D785C2}" destId="{97F97BEC-015E-40B5-84BB-D39C6D1A7665}" srcOrd="2" destOrd="0" presId="urn:microsoft.com/office/officeart/2005/8/layout/hProcess9"/>
    <dgm:cxn modelId="{07FCE36E-8878-4F75-BFA8-5DD9FA719247}" type="presParOf" srcId="{3B8FE1EC-8645-4099-A7AF-11B777D785C2}" destId="{81194852-629B-4579-8E43-B214B6754ED0}" srcOrd="3" destOrd="0" presId="urn:microsoft.com/office/officeart/2005/8/layout/hProcess9"/>
    <dgm:cxn modelId="{1523B0EB-9653-4B3D-B7DD-A6249D1EA19B}" type="presParOf" srcId="{3B8FE1EC-8645-4099-A7AF-11B777D785C2}" destId="{DC9DAB26-A39E-440D-969D-590495E560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9611-5F29-49EC-87FD-DC37409A0C65}">
      <dsp:nvSpPr>
        <dsp:cNvPr id="0" name=""/>
        <dsp:cNvSpPr/>
      </dsp:nvSpPr>
      <dsp:spPr>
        <a:xfrm>
          <a:off x="421255" y="0"/>
          <a:ext cx="4774225" cy="170729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861E-1483-4E4D-A274-538EB0F2F9F8}">
      <dsp:nvSpPr>
        <dsp:cNvPr id="0" name=""/>
        <dsp:cNvSpPr/>
      </dsp:nvSpPr>
      <dsp:spPr>
        <a:xfrm>
          <a:off x="0" y="512188"/>
          <a:ext cx="1685020" cy="682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Localização da unidade industrial</a:t>
          </a:r>
        </a:p>
      </dsp:txBody>
      <dsp:txXfrm>
        <a:off x="33337" y="545525"/>
        <a:ext cx="1618346" cy="616244"/>
      </dsp:txXfrm>
    </dsp:sp>
    <dsp:sp modelId="{97F97BEC-015E-40B5-84BB-D39C6D1A7665}">
      <dsp:nvSpPr>
        <dsp:cNvPr id="0" name=""/>
        <dsp:cNvSpPr/>
      </dsp:nvSpPr>
      <dsp:spPr>
        <a:xfrm>
          <a:off x="1965857" y="512188"/>
          <a:ext cx="1685020" cy="682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highlight>
                <a:srgbClr val="FFFF00"/>
              </a:highlight>
            </a:rPr>
            <a:t>Determinação da capacidade</a:t>
          </a:r>
        </a:p>
      </dsp:txBody>
      <dsp:txXfrm>
        <a:off x="1999194" y="545525"/>
        <a:ext cx="1618346" cy="616244"/>
      </dsp:txXfrm>
    </dsp:sp>
    <dsp:sp modelId="{DC9DAB26-A39E-440D-969D-590495E56022}">
      <dsp:nvSpPr>
        <dsp:cNvPr id="0" name=""/>
        <dsp:cNvSpPr/>
      </dsp:nvSpPr>
      <dsp:spPr>
        <a:xfrm>
          <a:off x="3931715" y="512188"/>
          <a:ext cx="1685020" cy="682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Layout da empresa</a:t>
          </a:r>
        </a:p>
      </dsp:txBody>
      <dsp:txXfrm>
        <a:off x="3965052" y="545525"/>
        <a:ext cx="1618346" cy="616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729DA3E-7D1D-4E90-9A2B-8FF9FE4F2DE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B8F055-0539-4504-A55E-C6E4CE134B6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D3E613-D94E-43C5-96F1-DAD7B1766A5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970668-314E-4F40-9D21-F9BC0F2911F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446E12-1D20-4102-8561-2664FFA1AA6C}" type="slidenum">
              <a:t>‹nº›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57262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7E6C56-A6DA-420C-873A-255190055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901CDE-4939-4CCB-8DB6-5E5EE01B6D0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id="{B344E175-BBE6-4A87-83C6-BE1EF1562BD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E9ACA-FE68-44F8-B990-20C1A134D0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AEDBE-B71D-404E-A3B2-D6796A4D8F1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CD4BB8-03A0-4E27-901F-D8031A6F65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2573DD9-A747-40EE-84B3-A85BD7F66FD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4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t-B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067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Percentual de eficiência</a:t>
            </a:r>
            <a:r>
              <a:rPr lang="pt-BR" baseline="0" dirty="0"/>
              <a:t> da unidade produtora em relação ao trabalho programado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20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durante o planejamento estratégico de produção, analisamos nossa capacidade e confrontamos com nossa previsão de demanda, a partir destas informações podemos considerar algumas alternativas para expandir nossa capacidade, caso seja necessário e estratégico para nosso negócio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67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durante o planejamento estratégico de produção, analisamos nossa capacidade e confrontamos com nossa previsão de demanda, a partir destas informações podemos considerar algumas alternativas para expandir nossa capacidade, caso seja necessário e estratégico para nosso negócio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57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69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Ponto de equilíbrio calcula quanto tem que produzir</a:t>
            </a:r>
            <a:r>
              <a:rPr lang="pt-BR" baseline="0" dirty="0"/>
              <a:t> para pagar os investimentos e custos e começar a dar lucro / </a:t>
            </a:r>
            <a:r>
              <a:rPr lang="pt-BR" dirty="0"/>
              <a:t>Quando os CT</a:t>
            </a:r>
            <a:r>
              <a:rPr lang="pt-BR" baseline="0" dirty="0"/>
              <a:t> se igualam com a receita, temos o ponto de equilíbrio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C84C-F535-4B01-A4C5-533D8102BB47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510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Quando os CT</a:t>
            </a:r>
            <a:r>
              <a:rPr lang="pt-BR" baseline="0" dirty="0"/>
              <a:t> se igualam com a receita, temos o ponto de equilíbrio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C84C-F535-4B01-A4C5-533D8102BB4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737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290*1500=435.000 314*1850=580.900</a:t>
            </a:r>
          </a:p>
          <a:p>
            <a:r>
              <a:rPr lang="pt-BR" dirty="0"/>
              <a:t>1.015.900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C84C-F535-4B01-A4C5-533D8102BB47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685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CF não depende diretamente da quantidade produzida,</a:t>
            </a:r>
            <a:r>
              <a:rPr lang="pt-BR" baseline="0" dirty="0"/>
              <a:t> aluguel, impostos, depreciação</a:t>
            </a:r>
          </a:p>
          <a:p>
            <a:r>
              <a:rPr lang="pt-BR" baseline="0" dirty="0"/>
              <a:t>CV são os custos diretos que variam segundo a quantidade produzida, MP MO</a:t>
            </a:r>
          </a:p>
          <a:p>
            <a:r>
              <a:rPr lang="pt-BR" baseline="0" dirty="0"/>
              <a:t>Custo direto unitário seria o custo por unidade de produto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C84C-F535-4B01-A4C5-533D8102BB47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180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7C5E5-1834-FC79-E39F-98307F3D9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E6EB34-85A4-9AAF-870F-3C546473B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8D69DD-A10E-0F35-3BAD-25F86EC3A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0132647-DB94-C52E-F36F-D2CC7A3B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37C7256D-2503-434A-9B1B-708EECF6773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835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CF=  R$100.000,00</a:t>
            </a:r>
          </a:p>
          <a:p>
            <a:pPr marL="0" indent="0">
              <a:buNone/>
            </a:pPr>
            <a:r>
              <a:rPr lang="pt-BR" dirty="0"/>
              <a:t>CV</a:t>
            </a:r>
            <a:r>
              <a:rPr lang="pt-BR" baseline="-25000" dirty="0"/>
              <a:t>U</a:t>
            </a:r>
            <a:r>
              <a:rPr lang="pt-BR" dirty="0"/>
              <a:t>=R$ 1.500,00</a:t>
            </a:r>
          </a:p>
          <a:p>
            <a:pPr marL="0" indent="0">
              <a:buNone/>
            </a:pPr>
            <a:r>
              <a:rPr lang="pt-BR" dirty="0"/>
              <a:t>PV =R$ 1.900,00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C84C-F535-4B01-A4C5-533D8102BB47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70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449580" algn="just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/>
              <a:t>Para a definição da localização de uma empresa, deve realizar um estudo de previsão de demanda com isso, é determinado a capacidade a instalar</a:t>
            </a: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capacidade máxima de produção pode ser dividida em capacidade do projeto, que refere a quantidade teórica que é capaz de produzir e efetiva que é a capacidade real, considerando o tempo disponível efetivamente (subtraindo tempo com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set-ups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manutenções programadas, limpeza,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A capacidade tem que considerar os multiprodutos, as horas de trabalho (funcionamento de pico, normal ou nominal). Pode ser função do volume de produção desejada, veículos/dia, clientes atendidos/mês, lugares disponíveis em avião/t.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pt-B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99" marR="0" lvl="0" indent="449580" algn="just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t-BR" sz="1100" b="1" dirty="0"/>
              <a:t>O que é Unidade Produtiva? </a:t>
            </a:r>
            <a:r>
              <a:rPr lang="pt-BR" sz="1100" dirty="0"/>
              <a:t>– Uma fábrica, um departamento, um armazém, uma loja, um posto de atendimento médico, uma simples máquina, um posto de trabalho.</a:t>
            </a: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57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eu desejo um determinado lucro,</a:t>
            </a:r>
            <a:r>
              <a:rPr lang="pt-BR" baseline="0" dirty="0"/>
              <a:t> com esta fórmula eu defino o numero de itens que precisam ser vendidos pra alcançar este lucro x...formula anterior eu defino o numero de itens para chegar ao equilíbrio e começar a dar lucro</a:t>
            </a:r>
          </a:p>
          <a:p>
            <a:pPr marL="215999" marR="0" lvl="0" indent="-215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i="1" dirty="0">
                <a:highlight>
                  <a:srgbClr val="FFFF00"/>
                </a:highlight>
              </a:rPr>
              <a:t>81.272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C84C-F535-4B01-A4C5-533D8102BB47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685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8B5FFE-07AE-6AB9-A8ED-8025BA2D0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1EDEC1-1034-3328-A968-FB985E67A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err="1"/>
              <a:t>Pq</a:t>
            </a:r>
            <a:r>
              <a:rPr lang="pt-BR" sz="2000" dirty="0"/>
              <a:t> devemos aprender a classificar gastos? </a:t>
            </a:r>
            <a:r>
              <a:rPr lang="pt-BR" sz="2000" dirty="0" err="1"/>
              <a:t>Pq</a:t>
            </a:r>
            <a:r>
              <a:rPr lang="pt-BR" sz="2000" dirty="0"/>
              <a:t> estas informações separadas podem nos indicar onde estamos desperdiçando dinheiro e oportunidades de melhoria</a:t>
            </a:r>
          </a:p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/>
          </a:p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/>
              <a:t>São gastos destinados à </a:t>
            </a:r>
            <a:r>
              <a:rPr lang="pt-BR" sz="2000" b="1" dirty="0"/>
              <a:t>aquisição de ativos </a:t>
            </a:r>
            <a:r>
              <a:rPr lang="pt-BR" sz="2000" dirty="0"/>
              <a:t>que contribuirão para a </a:t>
            </a:r>
            <a:r>
              <a:rPr lang="pt-BR" sz="2000" b="1" dirty="0"/>
              <a:t>capacidade produtiva </a:t>
            </a:r>
            <a:r>
              <a:rPr lang="pt-BR" sz="2000" dirty="0"/>
              <a:t>ou para o </a:t>
            </a:r>
            <a:r>
              <a:rPr lang="pt-BR" sz="2000" b="1" dirty="0"/>
              <a:t>crescimento futuro </a:t>
            </a:r>
            <a:r>
              <a:rPr lang="pt-BR" sz="2000" dirty="0"/>
              <a:t>da empresa.</a:t>
            </a:r>
          </a:p>
          <a:p>
            <a:pPr lvl="0"/>
            <a:r>
              <a:rPr lang="pt-BR" dirty="0"/>
              <a:t>Custos e Despesas utilizados de forma não eficiente.</a:t>
            </a:r>
          </a:p>
          <a:p>
            <a:pPr lvl="0"/>
            <a:r>
              <a:rPr lang="pt-BR" dirty="0"/>
              <a:t> 	Atividades que não agregam valor e resultam em gastos 	com tempo, dinheiro, recursos sem lucro, além de 	adicionarem 	custos desnecessários aos produtos.</a:t>
            </a:r>
          </a:p>
          <a:p>
            <a:pPr lvl="0"/>
            <a:r>
              <a:rPr lang="pt-BR" dirty="0"/>
              <a:t>	Exemplo: Produção de itens com defeito, movimentação 	desnecessária, inspeção de qualidade, capacidade ociosa, 	etc.</a:t>
            </a:r>
          </a:p>
          <a:p>
            <a:pPr lvl="0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01A2B2-FB4A-641B-0110-F072594CF1C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3743B4-1EE1-4188-8217-2A3223A6EB7F}" type="slidenum">
              <a:t>42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6938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n-lt"/>
              </a:rPr>
              <a:t>Empresa com multiprodutos, estima a capacidade com base no valor das vendas, porque, por </a:t>
            </a:r>
            <a:r>
              <a:rPr lang="pt-BR" sz="2000" dirty="0" err="1">
                <a:solidFill>
                  <a:schemeClr val="tx1"/>
                </a:solidFill>
                <a:latin typeface="+mn-lt"/>
              </a:rPr>
              <a:t>ex</a:t>
            </a:r>
            <a:r>
              <a:rPr lang="pt-BR" sz="2000" dirty="0">
                <a:solidFill>
                  <a:schemeClr val="tx1"/>
                </a:solidFill>
                <a:latin typeface="+mn-lt"/>
              </a:rPr>
              <a:t>, não faz sentido medir a capacidade de uma montadora de veículo em função do Modelo A ou Modelo B, /Em um restaurante, a capacidade deve ser medida no pico do atendimento.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99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capacidade instalada é a quantidade máxima sem perdas, considerando produção contínua, 24h, todos os dias do mês sem paradas para manutenção, setup, </a:t>
            </a:r>
            <a:r>
              <a:rPr lang="pt-BR" dirty="0" err="1"/>
              <a:t>etc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73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Capacidade disponível, ou projetada ou de projeto é a capacidade teórica que pode ser produzida em UMA JORNADA DE TRABALHO sem perdas, capacidade instalada é a quantidade máxima sem perdas, considerando todos turnos, produção contínua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21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indica, em percentual, quanto uma unidade produtiva está disponível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23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Capacidade efetiva é a capacidade possível, após descontar todos tempos de paradas técnicas para que o sistema funcione adequadamente, tempo de </a:t>
            </a:r>
            <a:r>
              <a:rPr lang="pt-BR" dirty="0" err="1"/>
              <a:t>manunteção</a:t>
            </a:r>
            <a:r>
              <a:rPr lang="pt-BR" dirty="0"/>
              <a:t> obrigatória, de preparação de equipamentos setup, de limpeza e descontaminação, de aquecimento da máquina, </a:t>
            </a:r>
            <a:r>
              <a:rPr lang="pt-BR" dirty="0" err="1"/>
              <a:t>etc</a:t>
            </a:r>
            <a:r>
              <a:rPr lang="pt-BR" dirty="0"/>
              <a:t> Necessidade de </a:t>
            </a:r>
            <a:r>
              <a:rPr lang="pt-BR" dirty="0" err="1"/>
              <a:t>set-ups</a:t>
            </a:r>
            <a:r>
              <a:rPr lang="pt-BR" dirty="0"/>
              <a:t> para alterações no mix de produtos:  Manutenções preventivas periódicas;  Tempos perdidos em trocas de turnos;  Amostragens da qualidade, etc.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19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representa, em forma percentual, quanto uma unidade produtiva está utilizando sua capacidade disponível,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51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Mas nem sempre o planejado ocorre perfeitamente, muitas </a:t>
            </a:r>
            <a:r>
              <a:rPr lang="pt-BR" dirty="0" err="1"/>
              <a:t>vzs</a:t>
            </a:r>
            <a:r>
              <a:rPr lang="pt-BR" dirty="0"/>
              <a:t> a capacidade efetiva não é a realizada pois perdas não planejadas podem ocorrer, assim, a capacidade realizada ou operacional retrata </a:t>
            </a:r>
            <a:r>
              <a:rPr lang="pt-BR" dirty="0" err="1"/>
              <a:t>oq</a:t>
            </a:r>
            <a:r>
              <a:rPr lang="pt-BR" dirty="0"/>
              <a:t> ocorreu em um determinado período de tempo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2573DD9-A747-40EE-84B3-A85BD7F66FD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34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22945-57D4-428B-8866-2C849FE7C4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65F571-C2B8-4456-BD67-76EE918663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3A6E4-7A79-4C83-B760-1F9B8C7EF9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54FD90-B6D7-4584-9710-A02FA7F5D3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9EB9C-D04F-494D-A530-71E93AF64F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A0C862-3A3F-4011-A486-CD8EF9C79FE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23E13-9C42-4D1F-83A4-651C080061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0900FB-2F03-4944-BD64-79309C133F0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D686D9-BA9B-47D2-9043-44F88A1B59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1792F7-D2A9-48F2-80CC-CCF958FEF1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49F1B6-6067-475C-A3F3-1D2D724A74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3C3A71-98CB-47C9-A73F-15DBBA25D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3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E6A3B3-387E-4089-B5E5-325F7F42593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72342" y="946147"/>
            <a:ext cx="2303465" cy="594042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0B3FA0-1D5F-4D4D-A32E-278090B3186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360365" y="946147"/>
            <a:ext cx="6759573" cy="59404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835591-C904-4C55-9180-6BD778BB38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13E685-BD7F-4808-ACBB-8FED016309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71EBCE-F78A-4F52-AF69-86658C1F8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29D857-1AD6-460B-9FC9-E39A5759FEF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72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BDC2A-F669-4DC6-B06D-B91865850B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8CC46B-7ECF-479F-AC1E-96BFD1934B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6B1E73-D52F-4CC1-A8C0-0DFEB6B6C7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214E6F-00B0-4B81-90CC-16AA5041AB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A57D42-A3A2-415D-9CC1-1E37B0BEBB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080CD-CC01-4A18-A0ED-379F8BD02C3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85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4C431-1FFE-48F3-B1EE-5FBF378CAF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726621-BBA9-4F03-B7B2-5352E23C37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6CF96A-6E68-4362-BB9A-A56E7D1DF5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7499C4-B02B-4261-992B-5054271405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6E97F1-29D7-4FAE-8FE2-5F78C0BBF3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13B378-29C2-4162-B297-83865F39486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4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9CAC7-0ACE-4AD7-8C12-AFA4A206A1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D68692-AD87-4A45-9BDF-494DC99682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0365" y="2592388"/>
            <a:ext cx="4530723" cy="42941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7C0429-87AE-4B32-9CEF-DB1809E4F35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43492" y="2592388"/>
            <a:ext cx="4532315" cy="42941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B65600-4254-43E6-B96A-4E00ADFC69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9940F5-C8B3-4E94-B429-1CA9E66838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599972-A022-455E-B9D8-17D65F1600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FD19AF-B0AC-4F2C-83AF-965C34BC55B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11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3F1DC-4D7F-465F-9C10-2C9B4E604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DCFB9E-BBC4-4EAE-ACFF-A6E0308CD7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7FE9AD-1EC2-4394-9AB2-80D66FDA900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71C822-72E8-4D64-8DA9-9600A9A7E31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802AB5-B6E2-4834-B581-1C267EC1DEB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E9042E-FF15-4A18-B640-A5FBDE4CE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65EE07-D237-4ABA-A1E0-51ABE0513B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008974-C821-471F-85A5-29702D9893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B9D66-B63A-45FB-9139-2E9AA87E814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32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C76F-8486-485D-A51A-61DF414C26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949F73-F582-4C7B-9CEE-BE14C8CF3D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B57D2C-88A5-48E6-8CB6-89F3862F29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D702A5-7A70-42F7-8957-22D62BE26E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313BB-6950-4FEC-A8CF-E9A14963DA6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03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5F7B44-A64A-4132-90C0-A69483DFC5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1BB3F9E-BBA0-4D99-B8A7-5D0814FBB9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1E5CD1-37B3-4FA8-9E5A-5A2922D3E5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4E007F-FCB7-4F2C-A000-5603F9263E1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9073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A24FD-F264-4775-9404-FAFC439D65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DD01BE-3760-4BC4-A679-5761D2922C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0E3EDD-8E2D-4E8D-9A5B-2971386308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BB7F16-ACAF-443A-B6A9-64F21C18A7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1753F5-D2EA-4BB3-A66A-F2DDF65333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FDDB98-940B-4070-8E7E-7A7AC2D453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1F72E-1B39-410C-A875-CA2E55F11F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2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03C8E-9582-4AB2-9F37-2B511BB863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03487A-7632-4491-A62E-A54265DD6B8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93ECAA-9D12-4E0A-A1C1-5AFD748B2BE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3A431A-24A6-4FB0-A0AF-9B62583842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1966E8-2F61-425D-A85F-8CBBC46891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616F7E-355C-4E01-AE76-B80D3DBEA5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1A48EC-5BD2-41B3-A71A-AC6AFAB51AB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07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69A76F-95FC-4A13-A86A-61DAC3F7E87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56" y="0"/>
            <a:ext cx="10079641" cy="71211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ço Reservado para Título 2">
            <a:extLst>
              <a:ext uri="{FF2B5EF4-FFF2-40B4-BE49-F238E27FC236}">
                <a16:creationId xmlns:a16="http://schemas.microsoft.com/office/drawing/2014/main" id="{22341F85-AB29-4AEE-B5F4-4B7710B77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3996" y="945361"/>
            <a:ext cx="7991636" cy="126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r>
              <a:rPr lang="pt-BR"/>
              <a:t>Clique para editar o formato do texto do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214987-900C-40DA-AA61-9D8891845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999" y="2592003"/>
            <a:ext cx="9215999" cy="42940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36FCAD-3675-45BA-99EE-56B505E2045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608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43A795-8577-4A6F-AF6F-A1C7DF2FAA0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608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D02CF8-003D-4D9C-AA38-5E40B97278C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608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AE6434F-97B1-483E-97DB-4CC618039666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400" b="1" i="0" u="none" strike="noStrike" kern="1200" cap="none" spc="0" baseline="0">
          <a:solidFill>
            <a:srgbClr val="45982F"/>
          </a:solidFill>
          <a:uFillTx/>
          <a:latin typeface="Arial" pitchFamily="34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05"/>
        </a:spcAft>
        <a:buNone/>
        <a:tabLst/>
        <a:defRPr lang="pt-B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F1A7C4A-4751-079C-31FD-E982CA90CA3F}"/>
              </a:ext>
            </a:extLst>
          </p:cNvPr>
          <p:cNvSpPr/>
          <p:nvPr/>
        </p:nvSpPr>
        <p:spPr>
          <a:xfrm>
            <a:off x="1046510" y="482841"/>
            <a:ext cx="8500446" cy="6936576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E787D8-207E-99DF-615F-FA5DB307F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029" y="3142147"/>
            <a:ext cx="6268554" cy="1890956"/>
          </a:xfrm>
        </p:spPr>
        <p:txBody>
          <a:bodyPr/>
          <a:lstStyle/>
          <a:p>
            <a:r>
              <a:rPr lang="pt-BR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 da Produção</a:t>
            </a:r>
            <a:br>
              <a:rPr lang="pt-BR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DF1E8E-9ED5-E730-82D9-8EDD88F6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69" y="5033103"/>
            <a:ext cx="7559673" cy="864523"/>
          </a:xfrm>
        </p:spPr>
        <p:txBody>
          <a:bodyPr/>
          <a:lstStyle/>
          <a:p>
            <a:r>
              <a:rPr lang="pt-BR" b="1" dirty="0"/>
              <a:t>Capacidade Produtiva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0B96D8-4B7B-C8F1-D5B0-94AEC38F0E55}"/>
              </a:ext>
            </a:extLst>
          </p:cNvPr>
          <p:cNvSpPr txBox="1"/>
          <p:nvPr/>
        </p:nvSpPr>
        <p:spPr>
          <a:xfrm>
            <a:off x="3385141" y="6910600"/>
            <a:ext cx="3670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Professora Dra. Thaisa Rodrigues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266B6A1-D63D-4F61-14C0-A40B3A7C13F6}"/>
              </a:ext>
            </a:extLst>
          </p:cNvPr>
          <p:cNvSpPr txBox="1">
            <a:spLocks/>
          </p:cNvSpPr>
          <p:nvPr/>
        </p:nvSpPr>
        <p:spPr>
          <a:xfrm>
            <a:off x="1260469" y="976994"/>
            <a:ext cx="7559673" cy="8645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Tecnologia em Processos Gerenciais</a:t>
            </a:r>
          </a:p>
        </p:txBody>
      </p:sp>
    </p:spTree>
    <p:extLst>
      <p:ext uri="{BB962C8B-B14F-4D97-AF65-F5344CB8AC3E}">
        <p14:creationId xmlns:p14="http://schemas.microsoft.com/office/powerpoint/2010/main" val="358838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Capacidade - Grau de Utilização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357195" y="3470744"/>
            <a:ext cx="9031384" cy="2363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800" b="1" u="sng" dirty="0">
                <a:solidFill>
                  <a:schemeClr val="accent2"/>
                </a:solidFill>
                <a:latin typeface="+mn-lt"/>
              </a:rPr>
              <a:t>Tipos de Capacidade:</a:t>
            </a:r>
          </a:p>
          <a:p>
            <a:pPr>
              <a:spcAft>
                <a:spcPts val="0"/>
              </a:spcAft>
            </a:pPr>
            <a:r>
              <a:rPr lang="pt-BR" sz="1800" b="1" dirty="0">
                <a:solidFill>
                  <a:schemeClr val="tx1"/>
                </a:solidFill>
                <a:latin typeface="+mn-lt"/>
              </a:rPr>
              <a:t>Capacidade efetiva ou carga - </a:t>
            </a:r>
            <a:r>
              <a:rPr lang="pt-BR" sz="1800" dirty="0">
                <a:solidFill>
                  <a:schemeClr val="tx1"/>
                </a:solidFill>
                <a:latin typeface="+mn-lt"/>
              </a:rPr>
              <a:t>Capacidade efetiva é a capacidade possível, após descontar todos tempos de paradas técnicas para que o sistema funcione adequadamente</a:t>
            </a:r>
          </a:p>
          <a:p>
            <a:pPr>
              <a:spcAft>
                <a:spcPts val="0"/>
              </a:spcAft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Necessidade de </a:t>
            </a:r>
            <a:r>
              <a:rPr lang="pt-BR" sz="1800" dirty="0" err="1">
                <a:solidFill>
                  <a:schemeClr val="tx1"/>
                </a:solidFill>
                <a:latin typeface="+mn-lt"/>
              </a:rPr>
              <a:t>set-ups</a:t>
            </a:r>
            <a:r>
              <a:rPr lang="pt-BR" sz="1800" dirty="0">
                <a:solidFill>
                  <a:schemeClr val="tx1"/>
                </a:solidFill>
                <a:latin typeface="+mn-lt"/>
              </a:rPr>
              <a:t> para alterações no mix de produtos; 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Manutenções preventivas periódicas; 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Tempos perdidos em trocas de turnos; 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Amostragens da qualidade etc.  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Falta de matéria-prima; 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 Falta de energia elétrica;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 Falta de funcionários; 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Paradas para manutenção corretiva; 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 Investigações de problemas da qualidade etc. </a:t>
            </a:r>
          </a:p>
          <a:p>
            <a:pPr marL="269875">
              <a:spcAft>
                <a:spcPts val="0"/>
              </a:spcAft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1777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Capacidade - Grau de Utilização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357195" y="3470744"/>
            <a:ext cx="9031384" cy="2363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800" b="1" u="sng" dirty="0">
                <a:solidFill>
                  <a:schemeClr val="accent2"/>
                </a:solidFill>
                <a:latin typeface="+mn-lt"/>
              </a:rPr>
              <a:t>Tipos de Capacidade:</a:t>
            </a:r>
          </a:p>
          <a:p>
            <a:pPr marL="269875">
              <a:spcAft>
                <a:spcPts val="0"/>
              </a:spcAft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800" b="1" dirty="0">
                <a:solidFill>
                  <a:schemeClr val="tx1"/>
                </a:solidFill>
                <a:latin typeface="+mn-lt"/>
              </a:rPr>
              <a:t>Grau de utilização: </a:t>
            </a:r>
            <a:r>
              <a:rPr lang="pt-BR" sz="1800" dirty="0">
                <a:solidFill>
                  <a:schemeClr val="tx1"/>
                </a:solidFill>
                <a:latin typeface="+mn-lt"/>
              </a:rPr>
              <a:t>a capacidade disponível e a capacidade efetiva permitem a formação de um índice, denominado grau de utilização. Que representa, em forma percentual, quanto uma unidade produtiva está utilizando sua capacidade disponível. </a:t>
            </a:r>
            <a:endParaRPr lang="pt-BR" sz="1800" dirty="0"/>
          </a:p>
          <a:p>
            <a:endParaRPr lang="pt-BR" sz="1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4FFF64-5BC1-9701-6DF0-641FA7ED5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9601" y="5834130"/>
            <a:ext cx="4201596" cy="510405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2381208-B47C-F06A-EBA8-3A9F7F66F970}"/>
              </a:ext>
            </a:extLst>
          </p:cNvPr>
          <p:cNvCxnSpPr/>
          <p:nvPr/>
        </p:nvCxnSpPr>
        <p:spPr>
          <a:xfrm>
            <a:off x="6353657" y="6025602"/>
            <a:ext cx="1517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D79B2B-D4B8-34CA-A25F-2B339E12196D}"/>
              </a:ext>
            </a:extLst>
          </p:cNvPr>
          <p:cNvSpPr txBox="1"/>
          <p:nvPr/>
        </p:nvSpPr>
        <p:spPr>
          <a:xfrm>
            <a:off x="6597457" y="57200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POSSÍVEL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C9EBD1-0B20-45FF-7C36-89CAF93B2643}"/>
              </a:ext>
            </a:extLst>
          </p:cNvPr>
          <p:cNvSpPr txBox="1"/>
          <p:nvPr/>
        </p:nvSpPr>
        <p:spPr>
          <a:xfrm>
            <a:off x="5828686" y="57597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=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D6C3CA-077C-E24F-E454-8788A9597F2B}"/>
              </a:ext>
            </a:extLst>
          </p:cNvPr>
          <p:cNvSpPr txBox="1"/>
          <p:nvPr/>
        </p:nvSpPr>
        <p:spPr>
          <a:xfrm>
            <a:off x="6218536" y="6059809"/>
            <a:ext cx="224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TEÓRICA da JORNADA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F8422D-0FF6-F6ED-BE6E-8D4DA5EAB584}"/>
              </a:ext>
            </a:extLst>
          </p:cNvPr>
          <p:cNvSpPr txBox="1"/>
          <p:nvPr/>
        </p:nvSpPr>
        <p:spPr>
          <a:xfrm>
            <a:off x="7949720" y="5809347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 100</a:t>
            </a:r>
          </a:p>
        </p:txBody>
      </p:sp>
    </p:spTree>
    <p:extLst>
      <p:ext uri="{BB962C8B-B14F-4D97-AF65-F5344CB8AC3E}">
        <p14:creationId xmlns:p14="http://schemas.microsoft.com/office/powerpoint/2010/main" val="391568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Capacidade - Grau de Utilização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357195" y="3470744"/>
            <a:ext cx="9031384" cy="2363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800" b="1" u="sng" dirty="0">
                <a:solidFill>
                  <a:schemeClr val="accent2"/>
                </a:solidFill>
                <a:latin typeface="+mn-lt"/>
              </a:rPr>
              <a:t>Tipos de Capacidade:</a:t>
            </a:r>
          </a:p>
          <a:p>
            <a:pPr>
              <a:spcAft>
                <a:spcPts val="0"/>
              </a:spcAft>
            </a:pPr>
            <a:endParaRPr lang="pt-BR" sz="1800" b="1" u="sng" dirty="0">
              <a:solidFill>
                <a:schemeClr val="accent2"/>
              </a:solidFill>
              <a:latin typeface="+mn-lt"/>
            </a:endParaRP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latin typeface="+mn-lt"/>
              </a:rPr>
              <a:t>Capacidade realizada ou operacional - </a:t>
            </a:r>
            <a:r>
              <a:rPr lang="pt-BR" sz="1800" dirty="0">
                <a:latin typeface="+mn-lt"/>
              </a:rPr>
              <a:t>A capacidade realizada é obtida subtraindo-se as perdas não planejadas da capacidade efetiva, em outras palavras, é a capacidade que realmente aconteceu em determinado período. 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dirty="0">
              <a:latin typeface="+mn-lt"/>
            </a:endParaRPr>
          </a:p>
          <a:p>
            <a:pPr marL="269875">
              <a:spcAft>
                <a:spcPts val="0"/>
              </a:spcAft>
            </a:pPr>
            <a:r>
              <a:rPr lang="pt-BR" sz="1800" dirty="0">
                <a:latin typeface="+mn-lt"/>
              </a:rPr>
              <a:t>Perdas não planejadas são perdas não previstas: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Falta de matéria-prima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Falta de energia elétrica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Falta de funcionários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Paradas para manutenção corretiva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Reuniões</a:t>
            </a: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dirty="0">
              <a:latin typeface="+mn-lt"/>
            </a:endParaRPr>
          </a:p>
          <a:p>
            <a:pPr>
              <a:spcAft>
                <a:spcPts val="0"/>
              </a:spcAft>
            </a:pPr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344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Capacidade - Grau de Utilização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357195" y="3470744"/>
            <a:ext cx="9031384" cy="23633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800" b="1" u="sng" dirty="0">
                <a:solidFill>
                  <a:schemeClr val="accent2"/>
                </a:solidFill>
                <a:latin typeface="+mn-lt"/>
              </a:rPr>
              <a:t>Tipos de Capacidade:</a:t>
            </a:r>
          </a:p>
          <a:p>
            <a:pPr>
              <a:spcAft>
                <a:spcPts val="0"/>
              </a:spcAft>
            </a:pPr>
            <a:endParaRPr lang="pt-BR" sz="1800" b="1" u="sng" dirty="0">
              <a:solidFill>
                <a:schemeClr val="accent2"/>
              </a:solidFill>
              <a:latin typeface="+mn-lt"/>
            </a:endParaRP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dirty="0">
              <a:latin typeface="+mn-lt"/>
            </a:endParaRPr>
          </a:p>
          <a:p>
            <a:pPr marL="541338" indent="-271463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latin typeface="+mn-lt"/>
              </a:rPr>
              <a:t>Grau de eficiência: </a:t>
            </a:r>
            <a:r>
              <a:rPr lang="pt-BR" sz="1800" dirty="0">
                <a:latin typeface="+mn-lt"/>
              </a:rPr>
              <a:t>a capacidade realizada, quando comparada à capacidade efetiva, fornece a porcentagem de eficiência da unidade produtora em realizar o trabalho programado. </a:t>
            </a:r>
          </a:p>
          <a:p>
            <a:pPr>
              <a:spcAft>
                <a:spcPts val="0"/>
              </a:spcAft>
            </a:pPr>
            <a:endParaRPr lang="pt-BR" sz="1800" dirty="0"/>
          </a:p>
          <a:p>
            <a:endParaRPr lang="pt-BR" sz="1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77ADCA-CFD5-EBBF-91F3-A184F8D7E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190" y="5834130"/>
            <a:ext cx="4346388" cy="54577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5C2F1EE-0408-C04F-7C9A-5080F65C3E63}"/>
              </a:ext>
            </a:extLst>
          </p:cNvPr>
          <p:cNvSpPr txBox="1"/>
          <p:nvPr/>
        </p:nvSpPr>
        <p:spPr>
          <a:xfrm>
            <a:off x="5301578" y="583413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 100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54AC460-5483-0695-7B5F-8941536300C5}"/>
              </a:ext>
            </a:extLst>
          </p:cNvPr>
          <p:cNvCxnSpPr/>
          <p:nvPr/>
        </p:nvCxnSpPr>
        <p:spPr>
          <a:xfrm>
            <a:off x="6535397" y="6020704"/>
            <a:ext cx="15170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C97CBE-F97D-E025-6DAD-FB8141CC051E}"/>
              </a:ext>
            </a:extLst>
          </p:cNvPr>
          <p:cNvSpPr txBox="1"/>
          <p:nvPr/>
        </p:nvSpPr>
        <p:spPr>
          <a:xfrm>
            <a:off x="6968811" y="5715102"/>
            <a:ext cx="65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6607E3-286D-243D-D9B0-9DA236F91375}"/>
              </a:ext>
            </a:extLst>
          </p:cNvPr>
          <p:cNvSpPr txBox="1"/>
          <p:nvPr/>
        </p:nvSpPr>
        <p:spPr>
          <a:xfrm>
            <a:off x="6010426" y="57548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=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584324-7E51-0E7E-69B3-6F76029096CB}"/>
              </a:ext>
            </a:extLst>
          </p:cNvPr>
          <p:cNvSpPr txBox="1"/>
          <p:nvPr/>
        </p:nvSpPr>
        <p:spPr>
          <a:xfrm>
            <a:off x="6782362" y="6047249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POSSÍVEL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8DFEB7E-BD4F-E6D9-3443-AB7CB9F5B967}"/>
              </a:ext>
            </a:extLst>
          </p:cNvPr>
          <p:cNvSpPr txBox="1"/>
          <p:nvPr/>
        </p:nvSpPr>
        <p:spPr>
          <a:xfrm>
            <a:off x="8131460" y="580444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 100</a:t>
            </a:r>
          </a:p>
        </p:txBody>
      </p:sp>
    </p:spTree>
    <p:extLst>
      <p:ext uri="{BB962C8B-B14F-4D97-AF65-F5344CB8AC3E}">
        <p14:creationId xmlns:p14="http://schemas.microsoft.com/office/powerpoint/2010/main" val="39044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Estratégias para expandir a capacidade: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1BE83878-E653-7859-B665-4972CB738F0D}"/>
              </a:ext>
            </a:extLst>
          </p:cNvPr>
          <p:cNvSpPr txBox="1">
            <a:spLocks/>
          </p:cNvSpPr>
          <p:nvPr/>
        </p:nvSpPr>
        <p:spPr>
          <a:xfrm>
            <a:off x="524620" y="3960141"/>
            <a:ext cx="9031384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344316" y="3335062"/>
            <a:ext cx="9031384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800" b="1" u="sng" dirty="0">
                <a:solidFill>
                  <a:schemeClr val="accent2"/>
                </a:solidFill>
                <a:latin typeface="+mn-lt"/>
              </a:rPr>
              <a:t>Expansão da Capacidade:</a:t>
            </a:r>
          </a:p>
          <a:p>
            <a:pPr>
              <a:spcAft>
                <a:spcPts val="0"/>
              </a:spcAft>
            </a:pPr>
            <a:endParaRPr lang="pt-BR" sz="1800" b="1" u="sng" dirty="0">
              <a:solidFill>
                <a:schemeClr val="accent2"/>
              </a:solidFill>
              <a:latin typeface="+mn-lt"/>
            </a:endParaRPr>
          </a:p>
          <a:p>
            <a:pPr marL="514350" indent="-514350">
              <a:spcAft>
                <a:spcPts val="0"/>
              </a:spcAft>
              <a:buFontTx/>
              <a:buAutoNum type="arabicParenR"/>
            </a:pPr>
            <a:r>
              <a:rPr lang="pt-BR" sz="1800" b="1" dirty="0">
                <a:latin typeface="+mn-lt"/>
              </a:rPr>
              <a:t>Aumento da capacidade instalada: </a:t>
            </a:r>
          </a:p>
          <a:p>
            <a:pPr marL="514350" indent="-514350">
              <a:spcAft>
                <a:spcPts val="0"/>
              </a:spcAft>
              <a:buFontTx/>
              <a:buAutoNum type="arabicParenR"/>
            </a:pPr>
            <a:endParaRPr lang="pt-BR" sz="1800" b="1" dirty="0">
              <a:latin typeface="+mn-lt"/>
            </a:endParaRPr>
          </a:p>
          <a:p>
            <a:pPr marL="6318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Utilizar a capacidade ociosa dos equipamentos, ou substituí-los por outros modernos e de maior capacidade, embora sem ocupar proporcionalmente maior espaço;</a:t>
            </a:r>
          </a:p>
          <a:p>
            <a:pPr marL="631825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 Utilizar técnicas de programação e controle da produção, sem grandes alterações nos equipamentos e no arranjo físico, aumentar a produção;</a:t>
            </a:r>
          </a:p>
          <a:p>
            <a:pPr marL="631825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Aproveitar melhor os espaços por meio da redução de estoques de produtos, matéria prima ou materiais </a:t>
            </a:r>
            <a:r>
              <a:rPr lang="pt-BR" sz="1800" dirty="0" err="1">
                <a:latin typeface="+mn-lt"/>
              </a:rPr>
              <a:t>semi-processados</a:t>
            </a:r>
            <a:r>
              <a:rPr lang="pt-BR" sz="1800" dirty="0">
                <a:latin typeface="+mn-lt"/>
              </a:rPr>
              <a:t>; </a:t>
            </a:r>
          </a:p>
          <a:p>
            <a:pPr marL="631825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+mn-lt"/>
              </a:rPr>
              <a:t>Tempo de preparação (</a:t>
            </a:r>
            <a:r>
              <a:rPr lang="pt-BR" sz="1800" dirty="0" err="1">
                <a:latin typeface="+mn-lt"/>
              </a:rPr>
              <a:t>set-up</a:t>
            </a:r>
            <a:r>
              <a:rPr lang="pt-BR" sz="1800" dirty="0">
                <a:latin typeface="+mn-lt"/>
              </a:rPr>
              <a:t>): A influência da sequência de produção no tempo de </a:t>
            </a:r>
            <a:r>
              <a:rPr lang="pt-BR" sz="1800" dirty="0" err="1">
                <a:latin typeface="+mn-lt"/>
              </a:rPr>
              <a:t>set-up</a:t>
            </a:r>
            <a:r>
              <a:rPr lang="pt-BR" sz="1800" dirty="0">
                <a:latin typeface="+mn-lt"/>
              </a:rPr>
              <a:t>;</a:t>
            </a:r>
          </a:p>
          <a:p>
            <a:pPr>
              <a:spcAft>
                <a:spcPts val="0"/>
              </a:spcAft>
            </a:pPr>
            <a:endParaRPr lang="pt-B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1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Estratégias para expandir a capacidade: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1BE83878-E653-7859-B665-4972CB738F0D}"/>
              </a:ext>
            </a:extLst>
          </p:cNvPr>
          <p:cNvSpPr txBox="1">
            <a:spLocks/>
          </p:cNvSpPr>
          <p:nvPr/>
        </p:nvSpPr>
        <p:spPr>
          <a:xfrm>
            <a:off x="524620" y="3960141"/>
            <a:ext cx="9031384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344316" y="3335062"/>
            <a:ext cx="9031384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800" b="1" u="sng" dirty="0">
                <a:solidFill>
                  <a:schemeClr val="accent2"/>
                </a:solidFill>
                <a:latin typeface="+mn-lt"/>
              </a:rPr>
              <a:t>Expansão da Capacidade:</a:t>
            </a:r>
          </a:p>
          <a:p>
            <a:pPr>
              <a:spcAft>
                <a:spcPts val="0"/>
              </a:spcAft>
            </a:pPr>
            <a:endParaRPr lang="pt-BR" sz="1800" b="1" u="sng" dirty="0">
              <a:solidFill>
                <a:schemeClr val="accent2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800" b="1" dirty="0"/>
              <a:t>2) Mão de Obra Disponível</a:t>
            </a:r>
          </a:p>
          <a:p>
            <a:pPr marL="720725" indent="-269875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 Aumento de turnos de trabalho;</a:t>
            </a:r>
          </a:p>
          <a:p>
            <a:pPr marL="720725" indent="-269875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 Incluir a possibilidade de horas extras de trabalho; </a:t>
            </a:r>
          </a:p>
          <a:p>
            <a:pPr marL="720725" indent="-269875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/>
              <a:t> Usar pessoal em tempo parcial - Contratar funcionários em regime de meio período para complementar a equipe atual ou Contratar funcionários temporários para períodos de pico de produção.</a:t>
            </a:r>
          </a:p>
          <a:p>
            <a:pPr>
              <a:spcAft>
                <a:spcPts val="0"/>
              </a:spcAft>
            </a:pPr>
            <a:endParaRPr lang="pt-BR" sz="1800" dirty="0">
              <a:latin typeface="+mn-lt"/>
            </a:endParaRP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1DE906B2-6D47-2108-6235-4224DD13F8CC}"/>
              </a:ext>
            </a:extLst>
          </p:cNvPr>
          <p:cNvSpPr txBox="1">
            <a:spLocks/>
          </p:cNvSpPr>
          <p:nvPr/>
        </p:nvSpPr>
        <p:spPr>
          <a:xfrm>
            <a:off x="1519601" y="6178109"/>
            <a:ext cx="9031384" cy="1448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78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Estratégias para expandir a capacidade: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1BE83878-E653-7859-B665-4972CB738F0D}"/>
              </a:ext>
            </a:extLst>
          </p:cNvPr>
          <p:cNvSpPr txBox="1">
            <a:spLocks/>
          </p:cNvSpPr>
          <p:nvPr/>
        </p:nvSpPr>
        <p:spPr>
          <a:xfrm>
            <a:off x="524620" y="3960141"/>
            <a:ext cx="9031384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344316" y="3580102"/>
            <a:ext cx="9031384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2000" b="1" u="sng" dirty="0">
                <a:solidFill>
                  <a:schemeClr val="accent2"/>
                </a:solidFill>
                <a:latin typeface="+mn-lt"/>
              </a:rPr>
              <a:t>Expansão da Capacidade:</a:t>
            </a:r>
          </a:p>
          <a:p>
            <a:pPr>
              <a:spcAft>
                <a:spcPts val="0"/>
              </a:spcAft>
            </a:pPr>
            <a:endParaRPr lang="pt-BR" sz="2000" b="1" u="sng" dirty="0">
              <a:solidFill>
                <a:schemeClr val="accent2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latin typeface="+mn-lt"/>
              </a:rPr>
              <a:t>3) Adicionar uma nova fábrica ou aumentar;</a:t>
            </a:r>
          </a:p>
          <a:p>
            <a:pPr>
              <a:spcAft>
                <a:spcPts val="0"/>
              </a:spcAft>
            </a:pPr>
            <a:endParaRPr lang="pt-BR" sz="2000" b="1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latin typeface="+mn-lt"/>
              </a:rPr>
              <a:t>4) Vender a fábrica e se mudar para uma maior.</a:t>
            </a:r>
          </a:p>
          <a:p>
            <a:pPr>
              <a:spcAft>
                <a:spcPts val="0"/>
              </a:spcAft>
            </a:pPr>
            <a:endParaRPr lang="pt-BR" sz="2000" b="1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2000" b="1" dirty="0">
                <a:latin typeface="+mn-lt"/>
              </a:rPr>
              <a:t>5) Terceirizar a produção.</a:t>
            </a:r>
          </a:p>
          <a:p>
            <a:pPr>
              <a:spcAft>
                <a:spcPts val="0"/>
              </a:spcAft>
            </a:pPr>
            <a:endParaRPr lang="pt-BR" sz="2000" b="1" dirty="0">
              <a:latin typeface="+mn-lt"/>
            </a:endParaRPr>
          </a:p>
          <a:p>
            <a:pPr>
              <a:spcAft>
                <a:spcPts val="0"/>
              </a:spcAft>
            </a:pPr>
            <a:endParaRPr lang="pt-BR" sz="2000" b="1" dirty="0"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pt-BR" sz="2000" i="1" dirty="0">
                <a:latin typeface="+mn-lt"/>
              </a:rPr>
              <a:t>A empresa que vocês trabalham ou trabalharam precisou expandir a capacidade? Se sim, o que ela fez? Vocês fariam o mesmo ou utilizaria outra estratégia?</a:t>
            </a:r>
          </a:p>
        </p:txBody>
      </p:sp>
    </p:spTree>
    <p:extLst>
      <p:ext uri="{BB962C8B-B14F-4D97-AF65-F5344CB8AC3E}">
        <p14:creationId xmlns:p14="http://schemas.microsoft.com/office/powerpoint/2010/main" val="4818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22443-914C-48C4-BF74-467A8E92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A70EC5-4B7B-45B5-B922-DB575B82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Políticas de Capacidade</a:t>
            </a:r>
          </a:p>
          <a:p>
            <a:r>
              <a:rPr lang="pt-BR" sz="1654" dirty="0"/>
              <a:t>• </a:t>
            </a:r>
            <a:r>
              <a:rPr lang="pt-BR" sz="1654" b="1" dirty="0"/>
              <a:t>Ignorar as flutuações </a:t>
            </a:r>
            <a:r>
              <a:rPr lang="pt-BR" sz="1654" dirty="0"/>
              <a:t>e manter os níveis das atividades constantes (políticas de capacidade constante).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C01E63-2235-4B2A-BBF6-0765466C8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849"/>
            <a:ext cx="5081488" cy="17569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01622D-2581-4552-9D74-0B68C69017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7"/>
          <a:stretch/>
        </p:blipFill>
        <p:spPr>
          <a:xfrm>
            <a:off x="5263764" y="4614567"/>
            <a:ext cx="4672237" cy="158972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BFFDD0D-EC3A-4DC3-B4D1-299805A2BD56}"/>
              </a:ext>
            </a:extLst>
          </p:cNvPr>
          <p:cNvSpPr txBox="1"/>
          <p:nvPr/>
        </p:nvSpPr>
        <p:spPr>
          <a:xfrm>
            <a:off x="9094387" y="6411432"/>
            <a:ext cx="994183" cy="219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27" dirty="0"/>
              <a:t>SLACK et al. (2009)</a:t>
            </a:r>
          </a:p>
        </p:txBody>
      </p:sp>
    </p:spTree>
    <p:extLst>
      <p:ext uri="{BB962C8B-B14F-4D97-AF65-F5344CB8AC3E}">
        <p14:creationId xmlns:p14="http://schemas.microsoft.com/office/powerpoint/2010/main" val="10553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22443-914C-48C4-BF74-467A8E92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A70EC5-4B7B-45B5-B922-DB575B82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Políticas de Capacidade</a:t>
            </a:r>
          </a:p>
          <a:p>
            <a:r>
              <a:rPr lang="pt-BR" sz="1654" dirty="0"/>
              <a:t>• </a:t>
            </a:r>
            <a:r>
              <a:rPr lang="pt-BR" sz="1654" b="1" dirty="0"/>
              <a:t>Ignorar as flutuações </a:t>
            </a:r>
            <a:r>
              <a:rPr lang="pt-BR" sz="1654" dirty="0"/>
              <a:t>e manter os níveis das atividades constantes (políticas de capacidade constante).</a:t>
            </a:r>
          </a:p>
          <a:p>
            <a:r>
              <a:rPr lang="pt-BR" sz="1654" dirty="0"/>
              <a:t>• </a:t>
            </a:r>
            <a:r>
              <a:rPr lang="pt-BR" sz="1654" b="1" dirty="0"/>
              <a:t>Ajustar a capacidade </a:t>
            </a:r>
            <a:r>
              <a:rPr lang="pt-BR" sz="1654" dirty="0"/>
              <a:t>para refletir as flutuações da demanda (política de acompanhamento da demanda).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2E6D30-FA01-4042-B585-BB8BBA906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" t="6151" r="3134" b="6203"/>
          <a:stretch/>
        </p:blipFill>
        <p:spPr>
          <a:xfrm>
            <a:off x="1832214" y="4597227"/>
            <a:ext cx="3313698" cy="18639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4E586F-60BE-413B-B4DD-FF799E06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4" t="4584" r="3461" b="4640"/>
          <a:stretch/>
        </p:blipFill>
        <p:spPr>
          <a:xfrm>
            <a:off x="5649350" y="4500920"/>
            <a:ext cx="3423212" cy="18639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635075-CF34-49EF-9F48-595DE80ADA84}"/>
              </a:ext>
            </a:extLst>
          </p:cNvPr>
          <p:cNvSpPr txBox="1"/>
          <p:nvPr/>
        </p:nvSpPr>
        <p:spPr>
          <a:xfrm>
            <a:off x="9094387" y="6411432"/>
            <a:ext cx="994183" cy="219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27" dirty="0"/>
              <a:t>SLACK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701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22443-914C-48C4-BF74-467A8E92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A70EC5-4B7B-45B5-B922-DB575B82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Políticas de Capacidade</a:t>
            </a:r>
          </a:p>
          <a:p>
            <a:r>
              <a:rPr lang="pt-BR" sz="1654" dirty="0"/>
              <a:t>• </a:t>
            </a:r>
            <a:r>
              <a:rPr lang="pt-BR" sz="1654" b="1" dirty="0"/>
              <a:t>Ignorar as flutuações </a:t>
            </a:r>
            <a:r>
              <a:rPr lang="pt-BR" sz="1654" dirty="0"/>
              <a:t>e manter os níveis das atividades constantes (políticas de capacidade constante).</a:t>
            </a:r>
          </a:p>
          <a:p>
            <a:r>
              <a:rPr lang="pt-BR" sz="1654" dirty="0"/>
              <a:t>• </a:t>
            </a:r>
            <a:r>
              <a:rPr lang="pt-BR" sz="1654" b="1" dirty="0"/>
              <a:t>Ajustar a capacidade </a:t>
            </a:r>
            <a:r>
              <a:rPr lang="pt-BR" sz="1654" dirty="0"/>
              <a:t>para refletir as flutuações da demanda (política de acompanhamento da demanda).</a:t>
            </a:r>
          </a:p>
          <a:p>
            <a:r>
              <a:rPr lang="pt-BR" sz="1654" dirty="0"/>
              <a:t>• </a:t>
            </a:r>
            <a:r>
              <a:rPr lang="pt-BR" sz="1654" b="1" dirty="0"/>
              <a:t>Mudar a demanda </a:t>
            </a:r>
            <a:r>
              <a:rPr lang="pt-BR" sz="1654" dirty="0"/>
              <a:t>para ajustá-la à disponibilidade da capacidade (gestão da demanda).</a:t>
            </a:r>
          </a:p>
          <a:p>
            <a:r>
              <a:rPr lang="pt-BR" sz="1654" dirty="0"/>
              <a:t>- Ajuste do preço</a:t>
            </a:r>
          </a:p>
          <a:p>
            <a:r>
              <a:rPr lang="pt-BR" sz="1654" dirty="0"/>
              <a:t>- Promoção</a:t>
            </a:r>
          </a:p>
          <a:p>
            <a:r>
              <a:rPr lang="pt-BR" sz="1654" dirty="0"/>
              <a:t>- Atraso na Entrega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F9B148-60C7-4235-BE4F-41579DAC1538}"/>
              </a:ext>
            </a:extLst>
          </p:cNvPr>
          <p:cNvSpPr txBox="1"/>
          <p:nvPr/>
        </p:nvSpPr>
        <p:spPr>
          <a:xfrm>
            <a:off x="9094387" y="6411432"/>
            <a:ext cx="994183" cy="219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27" dirty="0"/>
              <a:t>SLACK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64345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FDB87-26DA-4240-9D02-35E43F1C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42B53-8846-4241-962F-C545EC3C7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Definição de Capacidade Produtiva</a:t>
            </a:r>
            <a:endParaRPr lang="pt-BR" sz="1654" dirty="0"/>
          </a:p>
          <a:p>
            <a:r>
              <a:rPr lang="pt-BR" sz="1654" dirty="0"/>
              <a:t>O termo capacidade, mencionado isoladamente, está associado a ideia de competência, volume máximo ou quantidade máxima de “alguma coisa”. No seu aspecto dinâmico deve ser adicionada a dimensão  tempo.</a:t>
            </a:r>
          </a:p>
        </p:txBody>
      </p:sp>
      <p:pic>
        <p:nvPicPr>
          <p:cNvPr id="4" name="Picture 2" descr="Reator em batelada - Wikiwand">
            <a:extLst>
              <a:ext uri="{FF2B5EF4-FFF2-40B4-BE49-F238E27FC236}">
                <a16:creationId xmlns:a16="http://schemas.microsoft.com/office/drawing/2014/main" id="{A9AE6594-2A6D-4FAA-A1E8-E164F3D6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26" y="3787236"/>
            <a:ext cx="1556278" cy="25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F8818D8-DF46-44CE-9C21-D4535F7A9CB4}"/>
              </a:ext>
            </a:extLst>
          </p:cNvPr>
          <p:cNvSpPr txBox="1"/>
          <p:nvPr/>
        </p:nvSpPr>
        <p:spPr>
          <a:xfrm>
            <a:off x="2994731" y="4024659"/>
            <a:ext cx="6580909" cy="187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54" dirty="0"/>
              <a:t>“Capacidade” do tanque 1000L</a:t>
            </a:r>
          </a:p>
          <a:p>
            <a:endParaRPr lang="pt-BR" sz="1654" dirty="0"/>
          </a:p>
          <a:p>
            <a:r>
              <a:rPr lang="pt-BR" sz="1654" dirty="0"/>
              <a:t>Transforma 1000 litros por hora</a:t>
            </a:r>
          </a:p>
          <a:p>
            <a:r>
              <a:rPr lang="pt-BR" sz="1654" dirty="0"/>
              <a:t>“Capacidade” 24000 litros por dia</a:t>
            </a:r>
          </a:p>
          <a:p>
            <a:endParaRPr lang="pt-BR" sz="1654" dirty="0"/>
          </a:p>
          <a:p>
            <a:r>
              <a:rPr lang="pt-BR" sz="1654" dirty="0"/>
              <a:t>Transforma 1000 litros a cada 4 horas e necessita 2 horas de limpeza</a:t>
            </a:r>
          </a:p>
          <a:p>
            <a:r>
              <a:rPr lang="pt-BR" sz="1654" dirty="0"/>
              <a:t>“Capacidade” 4000 litros por dia</a:t>
            </a:r>
          </a:p>
        </p:txBody>
      </p:sp>
    </p:spTree>
    <p:extLst>
      <p:ext uri="{BB962C8B-B14F-4D97-AF65-F5344CB8AC3E}">
        <p14:creationId xmlns:p14="http://schemas.microsoft.com/office/powerpoint/2010/main" val="39125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33CEB-E9CA-4EB9-B3CF-EBC2A21E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271A1-5F45-43E0-B045-22504633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Definição</a:t>
            </a:r>
          </a:p>
          <a:p>
            <a:r>
              <a:rPr lang="pt-BR" sz="1654" dirty="0"/>
              <a:t>Quantidade de trabalho alocado para um centro de trabalho.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Finito</a:t>
            </a:r>
          </a:p>
          <a:p>
            <a:r>
              <a:rPr lang="pt-BR" sz="1654" dirty="0"/>
              <a:t>Abordagem aloca trabalho a um centro de trabalho (uma pessoa, uma máquina, linha) até um limite pré estabelecido. Este limite é a capacidade de trabalho estimada.</a:t>
            </a:r>
          </a:p>
          <a:p>
            <a:r>
              <a:rPr lang="pt-BR" sz="1654" dirty="0"/>
              <a:t>- É possível limitar a carga – marcar hora em um serviço</a:t>
            </a:r>
          </a:p>
          <a:p>
            <a:endParaRPr lang="pt-BR" sz="1654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A6783B-47CE-47A0-BF7D-43E7CB77E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479" y="5166009"/>
            <a:ext cx="2907666" cy="1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33CEB-E9CA-4EB9-B3CF-EBC2A21E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271A1-5F45-43E0-B045-22504633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Definição</a:t>
            </a:r>
          </a:p>
          <a:p>
            <a:r>
              <a:rPr lang="pt-BR" sz="1654" dirty="0"/>
              <a:t>Quantidade de trabalho alocado para um centro de trabalho.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Finito</a:t>
            </a:r>
          </a:p>
          <a:p>
            <a:r>
              <a:rPr lang="pt-BR" sz="1654" dirty="0"/>
              <a:t>Abordagem aloca trabalho a um centro de trabalho (uma pessoa, uma máquina, linha) até um limite pré estabelecido. Este limite é a capacidade de trabalho estimada.</a:t>
            </a:r>
          </a:p>
          <a:p>
            <a:r>
              <a:rPr lang="pt-BR" sz="1654" dirty="0"/>
              <a:t>- É possível limitar a carga – marcar hora em um serviço</a:t>
            </a:r>
          </a:p>
          <a:p>
            <a:r>
              <a:rPr lang="pt-BR" sz="1654" dirty="0"/>
              <a:t>- É necessário limitar a carga – quantidade máxima em um ônibus</a:t>
            </a:r>
          </a:p>
          <a:p>
            <a:endParaRPr lang="pt-BR" sz="1654" dirty="0"/>
          </a:p>
        </p:txBody>
      </p:sp>
      <p:pic>
        <p:nvPicPr>
          <p:cNvPr id="1026" name="Picture 2" descr="REVISTA DO ÔNIBUS - A sua parada obrigatóriaSC: Grupo Reunidas terá leilão  de imóveis avaliados em R$ 83,3 milhões no mês de março">
            <a:extLst>
              <a:ext uri="{FF2B5EF4-FFF2-40B4-BE49-F238E27FC236}">
                <a16:creationId xmlns:a16="http://schemas.microsoft.com/office/drawing/2014/main" id="{7D92707A-0025-46A7-9A3F-3B1B5DBCB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5" b="5924"/>
          <a:stretch/>
        </p:blipFill>
        <p:spPr bwMode="auto">
          <a:xfrm>
            <a:off x="3126035" y="5532733"/>
            <a:ext cx="3683925" cy="151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33CEB-E9CA-4EB9-B3CF-EBC2A21E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271A1-5F45-43E0-B045-22504633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2256289"/>
            <a:ext cx="9072563" cy="3742170"/>
          </a:xfrm>
        </p:spPr>
        <p:txBody>
          <a:bodyPr/>
          <a:lstStyle/>
          <a:p>
            <a:r>
              <a:rPr lang="pt-BR" sz="1984" dirty="0"/>
              <a:t>Definição</a:t>
            </a:r>
          </a:p>
          <a:p>
            <a:r>
              <a:rPr lang="pt-BR" sz="1654" dirty="0"/>
              <a:t>Quantidade de trabalho alocado para um centro de trabalho.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Finito</a:t>
            </a:r>
          </a:p>
          <a:p>
            <a:r>
              <a:rPr lang="pt-BR" sz="1654" dirty="0"/>
              <a:t>Abordagem aloca trabalho a um centro de trabalho (uma pessoa, uma máquina, linha) até um limite pré estabelecido. Este limite é a capacidade de trabalho estimada.</a:t>
            </a:r>
          </a:p>
          <a:p>
            <a:r>
              <a:rPr lang="pt-BR" sz="1654" dirty="0"/>
              <a:t>- É possível limitar a carga – marcar hora em um serviço</a:t>
            </a:r>
          </a:p>
          <a:p>
            <a:r>
              <a:rPr lang="pt-BR" sz="1654" dirty="0"/>
              <a:t>- É necessário limitar a carga – quantidade máxima em um ônibus</a:t>
            </a:r>
          </a:p>
          <a:p>
            <a:r>
              <a:rPr lang="pt-BR" sz="1654" dirty="0"/>
              <a:t>- Custo da limitação da carga não é proibitivo – não há problemas em se manter uma grande fila de espera por um pedido</a:t>
            </a:r>
          </a:p>
          <a:p>
            <a:endParaRPr lang="pt-BR" sz="1654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E2B40B2-FF55-4ACF-9576-C2FAEB47D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74" y="5752929"/>
            <a:ext cx="988012" cy="10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33CEB-E9CA-4EB9-B3CF-EBC2A21E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271A1-5F45-43E0-B045-22504633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Definição</a:t>
            </a:r>
          </a:p>
          <a:p>
            <a:r>
              <a:rPr lang="pt-BR" sz="1654" dirty="0"/>
              <a:t>Quantidade de trabalho alocado para um centro de trabalho.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Finito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Infinito</a:t>
            </a:r>
          </a:p>
          <a:p>
            <a:r>
              <a:rPr lang="pt-BR" sz="1654" dirty="0"/>
              <a:t>Não limita a aceitação de trabalho, por outro lado, tenta responder a esta demanda.</a:t>
            </a:r>
          </a:p>
          <a:p>
            <a:r>
              <a:rPr lang="pt-BR" sz="1654" dirty="0"/>
              <a:t>- Não é possível limiar o carregamento – emergência do hospital</a:t>
            </a:r>
          </a:p>
        </p:txBody>
      </p:sp>
      <p:pic>
        <p:nvPicPr>
          <p:cNvPr id="2050" name="Picture 2" descr="Hospital Universitário de Florianópolis alerta para tentativa de extorsão a  pacientes | NSC Total">
            <a:extLst>
              <a:ext uri="{FF2B5EF4-FFF2-40B4-BE49-F238E27FC236}">
                <a16:creationId xmlns:a16="http://schemas.microsoft.com/office/drawing/2014/main" id="{EE155B63-1172-42A0-96B4-27F6B0DA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48" y="5268084"/>
            <a:ext cx="2625507" cy="17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33CEB-E9CA-4EB9-B3CF-EBC2A21E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271A1-5F45-43E0-B045-22504633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Definição</a:t>
            </a:r>
          </a:p>
          <a:p>
            <a:r>
              <a:rPr lang="pt-BR" sz="1654" dirty="0"/>
              <a:t>Quantidade de trabalho alocado para um centro de trabalho.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Finito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Infinito</a:t>
            </a:r>
          </a:p>
          <a:p>
            <a:r>
              <a:rPr lang="pt-BR" sz="1654" dirty="0"/>
              <a:t>Não limita a aceitação de trabalho, por outro lado, tenta responder a esta demanda.</a:t>
            </a:r>
          </a:p>
          <a:p>
            <a:r>
              <a:rPr lang="pt-BR" sz="1654" dirty="0"/>
              <a:t>- Não é possível limiar o carregamento – emergência do hospital</a:t>
            </a:r>
          </a:p>
          <a:p>
            <a:r>
              <a:rPr lang="pt-BR" sz="1654" dirty="0"/>
              <a:t>- Não é necessário limitar o carregamento – fast food, minimercados</a:t>
            </a:r>
          </a:p>
        </p:txBody>
      </p:sp>
      <p:pic>
        <p:nvPicPr>
          <p:cNvPr id="5" name="Picture 2" descr="Minimercado do Centro entrega na sua casa no mesmo dia – Nosso leitor ganha  desconto e entrega grátis! - Floripa Centro">
            <a:extLst>
              <a:ext uri="{FF2B5EF4-FFF2-40B4-BE49-F238E27FC236}">
                <a16:creationId xmlns:a16="http://schemas.microsoft.com/office/drawing/2014/main" id="{BA5D9475-788B-4776-B941-30513B51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99" y="5811499"/>
            <a:ext cx="3362735" cy="16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E1EBD5-347E-4205-BFB4-337B6046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67" y="5811499"/>
            <a:ext cx="2676050" cy="16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33CEB-E9CA-4EB9-B3CF-EBC2A21E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271A1-5F45-43E0-B045-22504633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2267744"/>
            <a:ext cx="9072563" cy="3742170"/>
          </a:xfrm>
        </p:spPr>
        <p:txBody>
          <a:bodyPr/>
          <a:lstStyle/>
          <a:p>
            <a:r>
              <a:rPr lang="pt-BR" sz="1984" dirty="0"/>
              <a:t>Definição</a:t>
            </a:r>
          </a:p>
          <a:p>
            <a:r>
              <a:rPr lang="pt-BR" sz="1654" dirty="0"/>
              <a:t>Quantidade de trabalho alocado para um centro de trabalho.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Finito</a:t>
            </a:r>
          </a:p>
          <a:p>
            <a:pPr marL="283510" indent="-283510">
              <a:buFont typeface="Arial" panose="020B0604020202020204" pitchFamily="34" charset="0"/>
              <a:buChar char="•"/>
            </a:pPr>
            <a:r>
              <a:rPr lang="pt-BR" sz="1654" u="sng" dirty="0"/>
              <a:t>Carregamento Infinito</a:t>
            </a:r>
          </a:p>
          <a:p>
            <a:r>
              <a:rPr lang="pt-BR" sz="1654" dirty="0"/>
              <a:t>Não limita a aceitação de trabalho, por outro lado, tenta responder a esta demanda.</a:t>
            </a:r>
          </a:p>
          <a:p>
            <a:r>
              <a:rPr lang="pt-BR" sz="1654" dirty="0"/>
              <a:t>- Não é possível limiar o carregamento – emergência do hospital</a:t>
            </a:r>
          </a:p>
          <a:p>
            <a:r>
              <a:rPr lang="pt-BR" sz="1654" dirty="0"/>
              <a:t>- Não é necessário limitar o carregamento – fast food, </a:t>
            </a:r>
          </a:p>
          <a:p>
            <a:r>
              <a:rPr lang="pt-BR" sz="1654" dirty="0"/>
              <a:t>- O custo de limitação é proibitiva – um banco recusar receber pessoas na fila</a:t>
            </a:r>
          </a:p>
        </p:txBody>
      </p:sp>
      <p:pic>
        <p:nvPicPr>
          <p:cNvPr id="5122" name="Picture 2" descr="Justiça determina medidas para reduzir filas do auxílio emergencial na  Região dos Lagos – Clique Diário">
            <a:extLst>
              <a:ext uri="{FF2B5EF4-FFF2-40B4-BE49-F238E27FC236}">
                <a16:creationId xmlns:a16="http://schemas.microsoft.com/office/drawing/2014/main" id="{5F410F76-E1B5-4611-953A-C6AFA136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14" y="5691059"/>
            <a:ext cx="2331432" cy="1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C5C95F8-C8A0-4216-9E6C-C91B3970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69"/>
          <a:stretch/>
        </p:blipFill>
        <p:spPr>
          <a:xfrm>
            <a:off x="2065764" y="5805238"/>
            <a:ext cx="3285749" cy="12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89F1F-9E08-4021-998C-7A596C43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6C731-ACE8-43B7-8036-3ACC0A8E3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Como será minha demanda?</a:t>
            </a:r>
          </a:p>
          <a:p>
            <a:r>
              <a:rPr lang="pt-BR" sz="1654" b="1" u="sng" dirty="0"/>
              <a:t>Empurrada</a:t>
            </a:r>
          </a:p>
          <a:p>
            <a:r>
              <a:rPr lang="pt-BR" sz="1654" dirty="0"/>
              <a:t>Ordens de produção geradas por meio de previsões</a:t>
            </a:r>
          </a:p>
          <a:p>
            <a:r>
              <a:rPr lang="pt-BR" sz="1654" dirty="0"/>
              <a:t>Ordens de fabricação para cada posto de trabalho</a:t>
            </a:r>
          </a:p>
          <a:p>
            <a:r>
              <a:rPr lang="pt-BR" sz="1654" dirty="0"/>
              <a:t>Possíveis estoques intermediários</a:t>
            </a:r>
          </a:p>
          <a:p>
            <a:r>
              <a:rPr lang="pt-BR" sz="1654" dirty="0"/>
              <a:t>Estoque final (até “surgir” a demanda)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561144-A051-45CF-8ACC-39C4E1CDC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" t="-911" r="785" b="911"/>
          <a:stretch/>
        </p:blipFill>
        <p:spPr>
          <a:xfrm>
            <a:off x="5778090" y="4971729"/>
            <a:ext cx="4301837" cy="16432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5ADA5E9-B6CB-4FBE-87A6-19FCF32D2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6" y="5038235"/>
            <a:ext cx="5675884" cy="1436614"/>
          </a:xfrm>
          <a:prstGeom prst="rect">
            <a:avLst/>
          </a:prstGeom>
        </p:spPr>
      </p:pic>
      <p:pic>
        <p:nvPicPr>
          <p:cNvPr id="6146" name="Picture 2" descr="Eliminating Waste Through Our Operations | AB InBev">
            <a:extLst>
              <a:ext uri="{FF2B5EF4-FFF2-40B4-BE49-F238E27FC236}">
                <a16:creationId xmlns:a16="http://schemas.microsoft.com/office/drawing/2014/main" id="{0C353C7E-E40C-45FE-9A9A-43BB8622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2" y="2886407"/>
            <a:ext cx="2941495" cy="19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89F1F-9E08-4021-998C-7A596C43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6C731-ACE8-43B7-8036-3ACC0A8E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40" y="2489757"/>
            <a:ext cx="9216000" cy="3598282"/>
          </a:xfrm>
        </p:spPr>
        <p:txBody>
          <a:bodyPr/>
          <a:lstStyle/>
          <a:p>
            <a:r>
              <a:rPr lang="pt-BR" sz="1984" dirty="0"/>
              <a:t>Como será minha demanda?</a:t>
            </a:r>
          </a:p>
          <a:p>
            <a:r>
              <a:rPr lang="pt-BR" sz="1654" b="1" u="sng" dirty="0"/>
              <a:t>Puxada</a:t>
            </a:r>
          </a:p>
          <a:p>
            <a:r>
              <a:rPr lang="pt-BR" sz="1654" dirty="0"/>
              <a:t>Ordem de produção gerada por meio de demanda</a:t>
            </a:r>
          </a:p>
          <a:p>
            <a:r>
              <a:rPr lang="pt-BR" sz="1654" dirty="0"/>
              <a:t>Evita estoques intermediários</a:t>
            </a:r>
          </a:p>
          <a:p>
            <a:r>
              <a:rPr lang="pt-BR" sz="1654" dirty="0"/>
              <a:t>Não há estoque de produto acabado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DEC8E-20C5-45C3-A9CD-AB30A1C23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1"/>
          <a:stretch/>
        </p:blipFill>
        <p:spPr>
          <a:xfrm>
            <a:off x="5697688" y="4674493"/>
            <a:ext cx="4301837" cy="16483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D6BF476-A63E-4309-8E74-873641C7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51" y="4966688"/>
            <a:ext cx="5809838" cy="16483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56650B1-9020-4395-A048-C5A68761A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911" y="2603968"/>
            <a:ext cx="2342327" cy="18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7654A-1E0D-4252-97E8-98F47225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2FE862-3975-4E7F-998E-99BD21B78D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9647" y="2510571"/>
            <a:ext cx="9216946" cy="340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Resposta à demanda</a:t>
            </a:r>
          </a:p>
          <a:p>
            <a:pPr algn="just"/>
            <a:r>
              <a:rPr lang="pt-BR" sz="1984" b="1" dirty="0"/>
              <a:t>MTS:</a:t>
            </a:r>
            <a:r>
              <a:rPr lang="pt-BR" sz="1984" dirty="0"/>
              <a:t> Fabricação para Estoque (Make to Stock)</a:t>
            </a:r>
          </a:p>
          <a:p>
            <a:pPr algn="just"/>
            <a:r>
              <a:rPr lang="pt-BR" sz="1984" dirty="0"/>
              <a:t>Os produtos são produzidos, sem customização (produto padrão) e estocado.</a:t>
            </a:r>
          </a:p>
          <a:p>
            <a:pPr algn="just"/>
            <a:endParaRPr lang="pt-BR" sz="1984" b="1" dirty="0"/>
          </a:p>
          <a:p>
            <a:pPr algn="just"/>
            <a:endParaRPr lang="pt-BR" sz="1984" b="1" dirty="0"/>
          </a:p>
          <a:p>
            <a:pPr algn="just"/>
            <a:r>
              <a:rPr lang="pt-BR" sz="1984" b="1" dirty="0"/>
              <a:t>ATO: </a:t>
            </a:r>
            <a:r>
              <a:rPr lang="pt-BR" sz="1984" dirty="0"/>
              <a:t>Montagem sob Encomenda (Assemble to Order)</a:t>
            </a:r>
          </a:p>
          <a:p>
            <a:pPr algn="just"/>
            <a:r>
              <a:rPr lang="pt-BR" sz="1984" dirty="0"/>
              <a:t>A empresa conhece os subconjuntos mas o produto é configurado pelo cliente.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5724C99-8D0C-4313-8AD4-00EC51FB0575}"/>
              </a:ext>
            </a:extLst>
          </p:cNvPr>
          <p:cNvSpPr/>
          <p:nvPr/>
        </p:nvSpPr>
        <p:spPr>
          <a:xfrm>
            <a:off x="594458" y="4012925"/>
            <a:ext cx="3546638" cy="595313"/>
          </a:xfrm>
          <a:prstGeom prst="roundRect">
            <a:avLst/>
          </a:prstGeom>
          <a:solidFill>
            <a:srgbClr val="00B050">
              <a:alpha val="3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BR" sz="1488" b="1" dirty="0">
                <a:latin typeface="Arial" panose="020B0604020202020204" pitchFamily="34" charset="0"/>
                <a:cs typeface="Arial" panose="020B0604020202020204" pitchFamily="34" charset="0"/>
              </a:rPr>
              <a:t>Vantagens: </a:t>
            </a:r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Entrega imediata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880CF4-5EBA-4DBB-9097-000E042E47C4}"/>
              </a:ext>
            </a:extLst>
          </p:cNvPr>
          <p:cNvSpPr txBox="1"/>
          <p:nvPr/>
        </p:nvSpPr>
        <p:spPr>
          <a:xfrm>
            <a:off x="4375906" y="4048389"/>
            <a:ext cx="3546638" cy="595313"/>
          </a:xfrm>
          <a:prstGeom prst="roundRect">
            <a:avLst/>
          </a:prstGeom>
          <a:solidFill>
            <a:srgbClr val="FF00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BR" sz="1488" b="1" dirty="0">
                <a:latin typeface="Arial" panose="020B0604020202020204" pitchFamily="34" charset="0"/>
                <a:cs typeface="Arial" panose="020B0604020202020204" pitchFamily="34" charset="0"/>
              </a:rPr>
              <a:t>Desvantagens: </a:t>
            </a:r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Alto nível de estoque</a:t>
            </a:r>
          </a:p>
          <a:p>
            <a:pPr algn="ctr"/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Não há customização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38A3B4F-AB22-42EB-A232-1EF48BE9D27C}"/>
              </a:ext>
            </a:extLst>
          </p:cNvPr>
          <p:cNvSpPr/>
          <p:nvPr/>
        </p:nvSpPr>
        <p:spPr>
          <a:xfrm>
            <a:off x="594458" y="6065324"/>
            <a:ext cx="3546638" cy="595313"/>
          </a:xfrm>
          <a:prstGeom prst="roundRect">
            <a:avLst/>
          </a:prstGeom>
          <a:solidFill>
            <a:srgbClr val="00B050">
              <a:alpha val="3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BR" sz="1488" b="1" dirty="0">
                <a:latin typeface="Arial" panose="020B0604020202020204" pitchFamily="34" charset="0"/>
                <a:cs typeface="Arial" panose="020B0604020202020204" pitchFamily="34" charset="0"/>
              </a:rPr>
              <a:t>Vantagens: </a:t>
            </a:r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Entrega quase imediata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157221-7912-4ACA-961A-B47BFF3B0CA6}"/>
              </a:ext>
            </a:extLst>
          </p:cNvPr>
          <p:cNvSpPr txBox="1"/>
          <p:nvPr/>
        </p:nvSpPr>
        <p:spPr>
          <a:xfrm>
            <a:off x="4392956" y="6052986"/>
            <a:ext cx="3546638" cy="595313"/>
          </a:xfrm>
          <a:prstGeom prst="roundRect">
            <a:avLst/>
          </a:prstGeom>
          <a:solidFill>
            <a:srgbClr val="FF00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sz="1488" b="1" dirty="0">
                <a:latin typeface="Arial" panose="020B0604020202020204" pitchFamily="34" charset="0"/>
                <a:cs typeface="Arial" panose="020B0604020202020204" pitchFamily="34" charset="0"/>
              </a:rPr>
              <a:t>Desvantagens: </a:t>
            </a:r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Elevado nível de estoque de subconjuntos</a:t>
            </a:r>
          </a:p>
        </p:txBody>
      </p:sp>
    </p:spTree>
    <p:extLst>
      <p:ext uri="{BB962C8B-B14F-4D97-AF65-F5344CB8AC3E}">
        <p14:creationId xmlns:p14="http://schemas.microsoft.com/office/powerpoint/2010/main" val="33449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7654A-1E0D-4252-97E8-98F47225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2FE862-3975-4E7F-998E-99BD21B78D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9647" y="2510571"/>
            <a:ext cx="9216946" cy="370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Resposta à demanda</a:t>
            </a:r>
          </a:p>
          <a:p>
            <a:pPr algn="just"/>
            <a:r>
              <a:rPr lang="pt-BR" sz="1984" b="1" dirty="0"/>
              <a:t>MTO:</a:t>
            </a:r>
            <a:r>
              <a:rPr lang="pt-BR" sz="1984" dirty="0"/>
              <a:t> Fabricação sob Encomenda (Make to Order)</a:t>
            </a:r>
          </a:p>
          <a:p>
            <a:pPr algn="just"/>
            <a:r>
              <a:rPr lang="pt-BR" sz="1984" dirty="0"/>
              <a:t>Produto feito sob encomenda</a:t>
            </a:r>
          </a:p>
          <a:p>
            <a:pPr algn="just"/>
            <a:endParaRPr lang="pt-BR" sz="1984" dirty="0"/>
          </a:p>
          <a:p>
            <a:pPr algn="just"/>
            <a:endParaRPr lang="pt-BR" sz="1984" dirty="0"/>
          </a:p>
          <a:p>
            <a:pPr algn="just"/>
            <a:r>
              <a:rPr lang="pt-BR" sz="1984" b="1" dirty="0"/>
              <a:t>ETO: </a:t>
            </a:r>
            <a:r>
              <a:rPr lang="pt-BR" sz="1984" dirty="0"/>
              <a:t>Engenharia sob Encomenda (Engineering to Order)</a:t>
            </a:r>
          </a:p>
          <a:p>
            <a:pPr algn="just"/>
            <a:r>
              <a:rPr lang="pt-BR" sz="1984" dirty="0"/>
              <a:t>Um produto em que o projeto, a produção de componentes e a montagem final são feitos a partir de decisões do cliente.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5724C99-8D0C-4313-8AD4-00EC51FB0575}"/>
              </a:ext>
            </a:extLst>
          </p:cNvPr>
          <p:cNvSpPr/>
          <p:nvPr/>
        </p:nvSpPr>
        <p:spPr>
          <a:xfrm>
            <a:off x="751310" y="6288286"/>
            <a:ext cx="3886746" cy="595313"/>
          </a:xfrm>
          <a:prstGeom prst="roundRect">
            <a:avLst/>
          </a:prstGeom>
          <a:solidFill>
            <a:srgbClr val="00B050">
              <a:alpha val="3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BR" sz="1488" b="1" dirty="0">
                <a:latin typeface="Arial" panose="020B0604020202020204" pitchFamily="34" charset="0"/>
                <a:cs typeface="Arial" panose="020B0604020202020204" pitchFamily="34" charset="0"/>
              </a:rPr>
              <a:t>Vantagens: </a:t>
            </a:r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Máxima customização</a:t>
            </a:r>
          </a:p>
          <a:p>
            <a:pPr algn="ctr"/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Estoque quase inexistente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880CF4-5EBA-4DBB-9097-000E042E47C4}"/>
              </a:ext>
            </a:extLst>
          </p:cNvPr>
          <p:cNvSpPr txBox="1"/>
          <p:nvPr/>
        </p:nvSpPr>
        <p:spPr>
          <a:xfrm>
            <a:off x="4968118" y="6232422"/>
            <a:ext cx="3886745" cy="595313"/>
          </a:xfrm>
          <a:prstGeom prst="roundRect">
            <a:avLst/>
          </a:prstGeom>
          <a:solidFill>
            <a:srgbClr val="FF00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sz="1488" b="1" dirty="0">
                <a:latin typeface="Arial" panose="020B0604020202020204" pitchFamily="34" charset="0"/>
                <a:cs typeface="Arial" panose="020B0604020202020204" pitchFamily="34" charset="0"/>
              </a:rPr>
              <a:t>Desvantagens: </a:t>
            </a:r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Elevado tempo de desenvolvimento e fabricação</a:t>
            </a:r>
          </a:p>
          <a:p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Elevado custo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2C75217-E4E6-477C-AFA4-43C41B88DFA6}"/>
              </a:ext>
            </a:extLst>
          </p:cNvPr>
          <p:cNvSpPr/>
          <p:nvPr/>
        </p:nvSpPr>
        <p:spPr>
          <a:xfrm>
            <a:off x="751310" y="4066434"/>
            <a:ext cx="3886746" cy="595313"/>
          </a:xfrm>
          <a:prstGeom prst="roundRect">
            <a:avLst/>
          </a:prstGeom>
          <a:solidFill>
            <a:srgbClr val="00B050">
              <a:alpha val="34902"/>
            </a:srgb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pt-BR" sz="1488" b="1" dirty="0">
                <a:latin typeface="Arial" panose="020B0604020202020204" pitchFamily="34" charset="0"/>
                <a:cs typeface="Arial" panose="020B0604020202020204" pitchFamily="34" charset="0"/>
              </a:rPr>
              <a:t>Vantagens: </a:t>
            </a:r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Alto nível de customização</a:t>
            </a:r>
          </a:p>
          <a:p>
            <a:pPr algn="ctr"/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Baixo estoque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B1B5F3-0AEA-4E88-B667-B649FBF7B225}"/>
              </a:ext>
            </a:extLst>
          </p:cNvPr>
          <p:cNvSpPr txBox="1"/>
          <p:nvPr/>
        </p:nvSpPr>
        <p:spPr>
          <a:xfrm>
            <a:off x="4968118" y="4073840"/>
            <a:ext cx="3886746" cy="595313"/>
          </a:xfrm>
          <a:prstGeom prst="roundRect">
            <a:avLst/>
          </a:prstGeom>
          <a:solidFill>
            <a:srgbClr val="FF00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defPPr>
              <a:defRPr lang="pt-BR"/>
            </a:defPPr>
            <a:lvl1pPr algn="ctr"/>
          </a:lstStyle>
          <a:p>
            <a:r>
              <a:rPr lang="pt-BR" sz="1488" b="1" dirty="0">
                <a:latin typeface="Arial" panose="020B0604020202020204" pitchFamily="34" charset="0"/>
                <a:cs typeface="Arial" panose="020B0604020202020204" pitchFamily="34" charset="0"/>
              </a:rPr>
              <a:t>Desvantagens: </a:t>
            </a:r>
            <a:r>
              <a:rPr lang="pt-BR" sz="1488" dirty="0">
                <a:latin typeface="Arial" panose="020B0604020202020204" pitchFamily="34" charset="0"/>
                <a:cs typeface="Arial" panose="020B0604020202020204" pitchFamily="34" charset="0"/>
              </a:rPr>
              <a:t>Elevado tempo de fabricação</a:t>
            </a:r>
          </a:p>
        </p:txBody>
      </p:sp>
    </p:spTree>
    <p:extLst>
      <p:ext uri="{BB962C8B-B14F-4D97-AF65-F5344CB8AC3E}">
        <p14:creationId xmlns:p14="http://schemas.microsoft.com/office/powerpoint/2010/main" val="138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FDB87-26DA-4240-9D02-35E43F1C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42B53-8846-4241-962F-C545EC3C7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84" dirty="0"/>
              <a:t>Definição de Capacidade Produtiva</a:t>
            </a:r>
          </a:p>
          <a:p>
            <a:r>
              <a:rPr lang="pt-BR" sz="1654" dirty="0"/>
              <a:t>O termo capacidade, mencionado isoladamente, está associado a ideia de competência, volume máximo ou quantidade máxima de “alguma coisa”. No seu aspecto dinâmico deve ser adicionada a dimensão  tempo.</a:t>
            </a:r>
          </a:p>
          <a:p>
            <a:r>
              <a:rPr lang="pt-BR" sz="1654" dirty="0"/>
              <a:t>A capacidade é a </a:t>
            </a:r>
            <a:r>
              <a:rPr lang="pt-BR" sz="1654" b="1" dirty="0"/>
              <a:t>máxima produção </a:t>
            </a:r>
            <a:r>
              <a:rPr lang="pt-BR" sz="1654" dirty="0"/>
              <a:t>(ou saída) de um empreendimento. Em outras palavras, capacidade pode ser explicada como o nível máximo de atividade de valor adicionado que podo ser conseguido, em condições normais de operação e por um determinado período de tempo </a:t>
            </a:r>
            <a:r>
              <a:rPr lang="pt-BR" sz="827" dirty="0"/>
              <a:t>(MARTINS; LAUGENI, 2005).</a:t>
            </a:r>
          </a:p>
          <a:p>
            <a:r>
              <a:rPr lang="pt-BR" sz="1654" dirty="0"/>
              <a:t>Capacidade de uma operação é o </a:t>
            </a:r>
            <a:r>
              <a:rPr lang="pt-BR" sz="1654" b="1" dirty="0"/>
              <a:t>máximo nível de atividade de valor adicionado </a:t>
            </a:r>
            <a:r>
              <a:rPr lang="pt-BR" sz="1654" dirty="0"/>
              <a:t>em determinado período de tempo que o processo pode realizar sob condições normais de operação</a:t>
            </a:r>
            <a:r>
              <a:rPr lang="pt-BR" sz="827" dirty="0"/>
              <a:t> (SLACK et al. 2009).</a:t>
            </a:r>
          </a:p>
        </p:txBody>
      </p:sp>
    </p:spTree>
    <p:extLst>
      <p:ext uri="{BB962C8B-B14F-4D97-AF65-F5344CB8AC3E}">
        <p14:creationId xmlns:p14="http://schemas.microsoft.com/office/powerpoint/2010/main" val="30022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2341F-2BAE-1E2C-9A53-62B55EC5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Case: Empresa de Produção de Peças Automotivas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8F9DF0-209A-1D23-40F4-CCDF08E5E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é uma empresa que produz peças automotivas para várias montadoras. Ela opera </a:t>
            </a:r>
            <a:r>
              <a:rPr lang="pt-BR" sz="1400" b="1" dirty="0">
                <a:latin typeface="+mn-lt"/>
              </a:rPr>
              <a:t>24 horas por dia </a:t>
            </a:r>
            <a:r>
              <a:rPr lang="pt-BR" sz="1400" dirty="0">
                <a:latin typeface="+mn-lt"/>
              </a:rPr>
              <a:t>e possui uma </a:t>
            </a:r>
            <a:r>
              <a:rPr lang="pt-BR" sz="1400" b="1" dirty="0">
                <a:latin typeface="+mn-lt"/>
              </a:rPr>
              <a:t>capacidade instalada de produção </a:t>
            </a:r>
            <a:r>
              <a:rPr lang="pt-BR" sz="1400" dirty="0">
                <a:latin typeface="+mn-lt"/>
              </a:rPr>
              <a:t>de </a:t>
            </a:r>
            <a:r>
              <a:rPr lang="pt-BR" sz="1400" b="1" dirty="0">
                <a:latin typeface="+mn-lt"/>
              </a:rPr>
              <a:t>10.000 peças por dia</a:t>
            </a:r>
            <a:r>
              <a:rPr lang="pt-BR" sz="1400" dirty="0">
                <a:latin typeface="+mn-lt"/>
              </a:rPr>
              <a:t>, considerando </a:t>
            </a:r>
            <a:r>
              <a:rPr lang="pt-BR" sz="1400" b="1" dirty="0">
                <a:latin typeface="+mn-lt"/>
              </a:rPr>
              <a:t>três turnos de trabalho</a:t>
            </a:r>
            <a:r>
              <a:rPr lang="pt-BR" sz="1400" dirty="0">
                <a:latin typeface="+mn-lt"/>
              </a:rPr>
              <a:t>. Durante o mês de março, 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registrou os seguintes dados: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Capacidade efetiva ou carga: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Necessidade de </a:t>
            </a:r>
            <a:r>
              <a:rPr lang="pt-BR" sz="1400" dirty="0" err="1">
                <a:latin typeface="+mn-lt"/>
              </a:rPr>
              <a:t>set-ups</a:t>
            </a:r>
            <a:r>
              <a:rPr lang="pt-BR" sz="1400" dirty="0">
                <a:latin typeface="+mn-lt"/>
              </a:rPr>
              <a:t> para alterações no mix de produtos: 200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Manutenções preventivas periódicas: 100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Tempos perdidos em trocas de turnos: 150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Amostragens da qualidade: 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matéria-prima: 300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energia elétrica: 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funcionários: 200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Paradas para manutenção corretiva: 80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Investigações de problemas da qualidade: 70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Com base nessas informações, vamos calcular e interpretar o grau de eficiência, grau de utilização e grau de disponibilidade da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no mês de março.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64E3BE-F3BF-6027-5D32-91DE6926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7" y="6434906"/>
            <a:ext cx="3268311" cy="3588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EA6B0B-58A7-D0A1-0F7A-7454A6AD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21" y="6687564"/>
            <a:ext cx="3268311" cy="3970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EB76AE-29FF-0E5A-774B-D6AE3878C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758" y="7000997"/>
            <a:ext cx="3161867" cy="3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9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2341F-2BAE-1E2C-9A53-62B55EC5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96" y="163352"/>
            <a:ext cx="7991636" cy="1262521"/>
          </a:xfrm>
        </p:spPr>
        <p:txBody>
          <a:bodyPr/>
          <a:lstStyle/>
          <a:p>
            <a:r>
              <a:rPr lang="pt-BR" sz="2800" dirty="0"/>
              <a:t>Case: Empresa de Produção de Peças Automotivas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8F9DF0-209A-1D23-40F4-CCDF08E5E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3" y="1425873"/>
            <a:ext cx="9215999" cy="55802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é uma empresa que produz peças automotivas para várias montadoras. Ela opera </a:t>
            </a:r>
            <a:r>
              <a:rPr lang="pt-BR" sz="1400" b="1" dirty="0">
                <a:latin typeface="+mn-lt"/>
              </a:rPr>
              <a:t>24 horas por dia </a:t>
            </a:r>
            <a:r>
              <a:rPr lang="pt-BR" sz="1400" dirty="0">
                <a:latin typeface="+mn-lt"/>
              </a:rPr>
              <a:t>e possui uma </a:t>
            </a:r>
            <a:r>
              <a:rPr lang="pt-BR" sz="1400" b="1" dirty="0">
                <a:latin typeface="+mn-lt"/>
              </a:rPr>
              <a:t>capacidade instalada de produção </a:t>
            </a:r>
            <a:r>
              <a:rPr lang="pt-BR" sz="1400" dirty="0">
                <a:latin typeface="+mn-lt"/>
              </a:rPr>
              <a:t>de </a:t>
            </a:r>
            <a:r>
              <a:rPr lang="pt-BR" sz="1400" b="1" dirty="0">
                <a:latin typeface="+mn-lt"/>
              </a:rPr>
              <a:t>10.000 peças por dia</a:t>
            </a:r>
            <a:r>
              <a:rPr lang="pt-BR" sz="1400" dirty="0">
                <a:latin typeface="+mn-lt"/>
              </a:rPr>
              <a:t>, considerando </a:t>
            </a:r>
            <a:r>
              <a:rPr lang="pt-BR" sz="1400" b="1" dirty="0">
                <a:latin typeface="+mn-lt"/>
              </a:rPr>
              <a:t>jornada de trabalho </a:t>
            </a:r>
            <a:r>
              <a:rPr lang="pt-BR" sz="1400" dirty="0">
                <a:latin typeface="+mn-lt"/>
              </a:rPr>
              <a:t>com </a:t>
            </a:r>
            <a:r>
              <a:rPr lang="pt-BR" sz="1400" b="1" dirty="0">
                <a:latin typeface="+mn-lt"/>
              </a:rPr>
              <a:t>três turnos de trabalho</a:t>
            </a:r>
            <a:r>
              <a:rPr lang="pt-BR" sz="1400" dirty="0">
                <a:latin typeface="+mn-lt"/>
              </a:rPr>
              <a:t>. Durante o mês de março, 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registrou os seguintes dados: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Necessidade de </a:t>
            </a:r>
            <a:r>
              <a:rPr lang="pt-BR" sz="1400" dirty="0" err="1">
                <a:latin typeface="+mn-lt"/>
              </a:rPr>
              <a:t>set-ups</a:t>
            </a:r>
            <a:r>
              <a:rPr lang="pt-BR" sz="1400" dirty="0">
                <a:latin typeface="+mn-lt"/>
              </a:rPr>
              <a:t> para alterações no mix de produtos: 200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Manutenções preventivas periódicas: 100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Tempos perdidos em trocas de turnos: 150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Amostragens da qualidade: 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matéria-prima: 300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energia elétrica: 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funcionários: 200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Paradas para manutenção corretiva: 80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Investigações de problemas da qualidade: 70 horas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Cálculos:</a:t>
            </a:r>
          </a:p>
          <a:p>
            <a:pPr>
              <a:spcAft>
                <a:spcPts val="0"/>
              </a:spcAft>
            </a:pPr>
            <a:r>
              <a:rPr lang="pt-BR" sz="1400" b="1" dirty="0">
                <a:latin typeface="+mn-lt"/>
              </a:rPr>
              <a:t>1. Capacidade disponível ou projetada = Capacidade instalada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Capacidade disponível = 10.000 peças/dia - = 10.000 peças/dia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b="1" dirty="0">
                <a:latin typeface="+mn-lt"/>
              </a:rPr>
              <a:t>2. Grau de disponibilidade: </a:t>
            </a:r>
          </a:p>
          <a:p>
            <a:pPr>
              <a:spcAft>
                <a:spcPts val="0"/>
              </a:spcAft>
            </a:pPr>
            <a:endParaRPr lang="pt-BR" sz="1400" b="1" dirty="0">
              <a:latin typeface="+mn-lt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Grau de disponibilidade = (10.000 peças/dia / 10.000 peças/dia) x 100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Grau de disponibilidade = 100%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64E3BE-F3BF-6027-5D32-91DE6926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19" y="5442480"/>
            <a:ext cx="3268311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2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2341F-2BAE-1E2C-9A53-62B55EC5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96" y="163352"/>
            <a:ext cx="7991636" cy="1262521"/>
          </a:xfrm>
        </p:spPr>
        <p:txBody>
          <a:bodyPr/>
          <a:lstStyle/>
          <a:p>
            <a:r>
              <a:rPr lang="pt-BR" sz="2800" dirty="0"/>
              <a:t>Case: Empresa de Produção de Peças Automotivas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8F9DF0-209A-1D23-40F4-CCDF08E5E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3" y="1425873"/>
            <a:ext cx="9215999" cy="55802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é uma empresa que produz peças automotivas para várias montadoras. Ela opera </a:t>
            </a:r>
            <a:r>
              <a:rPr lang="pt-BR" sz="1400" b="1" dirty="0">
                <a:latin typeface="+mn-lt"/>
              </a:rPr>
              <a:t>24 horas por dia </a:t>
            </a:r>
            <a:r>
              <a:rPr lang="pt-BR" sz="1400" dirty="0">
                <a:latin typeface="+mn-lt"/>
              </a:rPr>
              <a:t>e possui uma </a:t>
            </a:r>
            <a:r>
              <a:rPr lang="pt-BR" sz="1400" b="1" dirty="0">
                <a:latin typeface="+mn-lt"/>
              </a:rPr>
              <a:t>capacidade instalada de produção </a:t>
            </a:r>
            <a:r>
              <a:rPr lang="pt-BR" sz="1400" dirty="0">
                <a:latin typeface="+mn-lt"/>
              </a:rPr>
              <a:t>de </a:t>
            </a:r>
            <a:r>
              <a:rPr lang="pt-BR" sz="1400" b="1" dirty="0">
                <a:latin typeface="+mn-lt"/>
              </a:rPr>
              <a:t>10.000 peças por dia</a:t>
            </a:r>
            <a:r>
              <a:rPr lang="pt-BR" sz="1400" dirty="0">
                <a:latin typeface="+mn-lt"/>
              </a:rPr>
              <a:t>, considerando </a:t>
            </a:r>
            <a:r>
              <a:rPr lang="pt-BR" sz="1400" b="1" dirty="0">
                <a:latin typeface="+mn-lt"/>
              </a:rPr>
              <a:t>três turnos de trabalho</a:t>
            </a:r>
            <a:r>
              <a:rPr lang="pt-BR" sz="1400" dirty="0">
                <a:latin typeface="+mn-lt"/>
              </a:rPr>
              <a:t>. Durante o mês de março, 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registrou os seguintes dados: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Capacidade efetiva ou carga: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Necessidade de </a:t>
            </a:r>
            <a:r>
              <a:rPr lang="pt-BR" sz="1400" dirty="0" err="1">
                <a:highlight>
                  <a:srgbClr val="FFFF00"/>
                </a:highlight>
                <a:latin typeface="+mn-lt"/>
              </a:rPr>
              <a:t>set-ups</a:t>
            </a:r>
            <a:r>
              <a:rPr lang="pt-BR" sz="1400" dirty="0">
                <a:highlight>
                  <a:srgbClr val="FFFF00"/>
                </a:highlight>
                <a:latin typeface="+mn-lt"/>
              </a:rPr>
              <a:t> para alterações no mix de produtos: 200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Manutenções preventivas periódicas: 100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Tempos perdidos em trocas de turnos: 150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Amostragens da qualidade: 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matéria-prima: 300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energia elétrica: 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Falta de funcionários: 200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Paradas para manutenção corretiva: 80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Investigações de problemas da qualidade: 70 horas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Cálculos:</a:t>
            </a:r>
          </a:p>
          <a:p>
            <a:pPr>
              <a:spcAft>
                <a:spcPts val="0"/>
              </a:spcAft>
            </a:pPr>
            <a:r>
              <a:rPr lang="pt-BR" sz="1400" b="1" dirty="0">
                <a:latin typeface="+mn-lt"/>
              </a:rPr>
              <a:t>3. Capacidade efetiva: Capacidade projetada - Perdas </a:t>
            </a:r>
            <a:r>
              <a:rPr lang="pt-BR" sz="1400" b="1" dirty="0">
                <a:highlight>
                  <a:srgbClr val="FFFF00"/>
                </a:highlight>
                <a:latin typeface="+mn-lt"/>
              </a:rPr>
              <a:t>planejadas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Capacidade efetiva = 10.000 peças/dia - (200h + 100h + 150h + 50h)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                                           = 10.000 peças/dia - 500h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                                            = 9.500 peças/dia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b="1" dirty="0">
                <a:latin typeface="+mn-lt"/>
              </a:rPr>
              <a:t>4. Grau de utilização: </a:t>
            </a:r>
          </a:p>
          <a:p>
            <a:pPr>
              <a:spcAft>
                <a:spcPts val="0"/>
              </a:spcAft>
            </a:pPr>
            <a:endParaRPr lang="pt-BR" sz="1400" b="1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Grau de disponibilidade = (9.500 peças/dia / 10.000 peças/dia) x 100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Grau de disponibilidade = 95%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FB91AA-0267-6578-97A8-4EF58F8B7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76" y="5935286"/>
            <a:ext cx="3268311" cy="3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7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2341F-2BAE-1E2C-9A53-62B55EC5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96" y="163352"/>
            <a:ext cx="7991636" cy="1262521"/>
          </a:xfrm>
        </p:spPr>
        <p:txBody>
          <a:bodyPr/>
          <a:lstStyle/>
          <a:p>
            <a:r>
              <a:rPr lang="pt-BR" sz="2800" dirty="0"/>
              <a:t>Case: Empresa de Produção de Peças Automotivas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8F9DF0-209A-1D23-40F4-CCDF08E5E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3" y="1425873"/>
            <a:ext cx="9215999" cy="55802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é uma empresa que produz peças automotivas para várias montadoras. Ela opera </a:t>
            </a:r>
            <a:r>
              <a:rPr lang="pt-BR" sz="1400" b="1" dirty="0">
                <a:latin typeface="+mn-lt"/>
              </a:rPr>
              <a:t>24 horas por dia </a:t>
            </a:r>
            <a:r>
              <a:rPr lang="pt-BR" sz="1400" dirty="0">
                <a:latin typeface="+mn-lt"/>
              </a:rPr>
              <a:t>e possui uma </a:t>
            </a:r>
            <a:r>
              <a:rPr lang="pt-BR" sz="1400" b="1" dirty="0">
                <a:latin typeface="+mn-lt"/>
              </a:rPr>
              <a:t>capacidade instalada de produção </a:t>
            </a:r>
            <a:r>
              <a:rPr lang="pt-BR" sz="1400" dirty="0">
                <a:latin typeface="+mn-lt"/>
              </a:rPr>
              <a:t>de </a:t>
            </a:r>
            <a:r>
              <a:rPr lang="pt-BR" sz="1400" b="1" dirty="0">
                <a:latin typeface="+mn-lt"/>
              </a:rPr>
              <a:t>10.000 peças por dia</a:t>
            </a:r>
            <a:r>
              <a:rPr lang="pt-BR" sz="1400" dirty="0">
                <a:latin typeface="+mn-lt"/>
              </a:rPr>
              <a:t>, considerando </a:t>
            </a:r>
            <a:r>
              <a:rPr lang="pt-BR" sz="1400" b="1" dirty="0">
                <a:latin typeface="+mn-lt"/>
              </a:rPr>
              <a:t>três turnos de trabalho</a:t>
            </a:r>
            <a:r>
              <a:rPr lang="pt-BR" sz="1400" dirty="0">
                <a:latin typeface="+mn-lt"/>
              </a:rPr>
              <a:t>. Durante o mês de março, a </a:t>
            </a:r>
            <a:r>
              <a:rPr lang="pt-BR" sz="1400" dirty="0" err="1">
                <a:latin typeface="+mn-lt"/>
              </a:rPr>
              <a:t>MetalCar</a:t>
            </a:r>
            <a:r>
              <a:rPr lang="pt-BR" sz="1400" dirty="0">
                <a:latin typeface="+mn-lt"/>
              </a:rPr>
              <a:t> registrou os seguintes dados: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Capacidade efetiva ou carga: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Necessidade de </a:t>
            </a:r>
            <a:r>
              <a:rPr lang="pt-BR" sz="1400" dirty="0" err="1">
                <a:latin typeface="+mn-lt"/>
              </a:rPr>
              <a:t>set-ups</a:t>
            </a:r>
            <a:r>
              <a:rPr lang="pt-BR" sz="1400" dirty="0">
                <a:latin typeface="+mn-lt"/>
              </a:rPr>
              <a:t> para alterações no mix de produtos: 200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Manutenções preventivas periódicas: 100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Tempos perdidos em trocas de turnos: 150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latin typeface="+mn-lt"/>
              </a:rPr>
              <a:t>Amostragens da qualidade: 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Falta de matéria-prima: 300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Falta de energia elétrica: 50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Falta de funcionários: 200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Paradas para manutenção corretiva: 80 horas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Investigações de problemas da qualidade: 70 horas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Cálculos:</a:t>
            </a:r>
          </a:p>
          <a:p>
            <a:pPr>
              <a:spcAft>
                <a:spcPts val="0"/>
              </a:spcAft>
            </a:pPr>
            <a:r>
              <a:rPr lang="pt-BR" sz="1400" b="1" dirty="0">
                <a:latin typeface="+mn-lt"/>
              </a:rPr>
              <a:t>5. Capacidade realizada: Capacidade efetiva - Perdas </a:t>
            </a:r>
            <a:r>
              <a:rPr lang="pt-BR" sz="1400" b="1" dirty="0">
                <a:highlight>
                  <a:srgbClr val="FFFF00"/>
                </a:highlight>
                <a:latin typeface="+mn-lt"/>
              </a:rPr>
              <a:t>não planejadas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Capacidade efetiva = 8.800 peças/dia - (300h + 50h + 200h + 80h + 70h)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                                           = 10.000 peças/dia - 500h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ighlight>
                  <a:srgbClr val="FFFF00"/>
                </a:highlight>
                <a:latin typeface="+mn-lt"/>
              </a:rPr>
              <a:t>                                            = 9.500 peças/dia</a:t>
            </a: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b="1" dirty="0">
                <a:latin typeface="+mn-lt"/>
              </a:rPr>
              <a:t>4. Grau de utilização: </a:t>
            </a:r>
          </a:p>
          <a:p>
            <a:pPr>
              <a:spcAft>
                <a:spcPts val="0"/>
              </a:spcAft>
            </a:pPr>
            <a:endParaRPr lang="pt-BR" sz="1400" b="1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Grau de disponibilidade = (9.500 peças/dia / 10.000 peças/dia) x 100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Grau de disponibilidade = 95%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BEA2B9-A313-C1E3-E619-62BFED88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78" y="5935286"/>
            <a:ext cx="3161867" cy="3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205" y="621511"/>
            <a:ext cx="7991636" cy="1262521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>
                <a:solidFill>
                  <a:srgbClr val="DA0000"/>
                </a:solidFill>
              </a:rPr>
              <a:t>Quanto tempos que produzir para não ter prejuízo?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03E0A-CE90-4B3F-A84A-A5921FF5003A}" type="slidenum">
              <a:rPr lang="pt-BR" altLang="pt-BR" smtClean="0"/>
              <a:pPr/>
              <a:t>34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59997" y="1972785"/>
            <a:ext cx="9215999" cy="3321909"/>
          </a:xfrm>
        </p:spPr>
        <p:txBody>
          <a:bodyPr>
            <a:normAutofit/>
          </a:bodyPr>
          <a:lstStyle/>
          <a:p>
            <a:r>
              <a:rPr lang="pt-BR" sz="1600" b="1" u="sng" dirty="0">
                <a:solidFill>
                  <a:schemeClr val="accent2"/>
                </a:solidFill>
              </a:rPr>
              <a:t>Cálculo de Capacidade com base na Análise do Ponto de Equilíbrio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/>
              <a:t>Na análise do </a:t>
            </a:r>
            <a:r>
              <a:rPr lang="pt-BR" sz="1600" b="1" dirty="0"/>
              <a:t>Ponto de Equilíbrio</a:t>
            </a:r>
            <a:r>
              <a:rPr lang="pt-BR" sz="1600" dirty="0"/>
              <a:t>, calcula-se o nível de produção a partir do qual a Planta começa a dar lucro, ou seja, o ponto a partir do qual a receita supera os custos (de produção e fixos).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Estabelece uma relação entre receitas, custos e volume de produção.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 O objetivo fundamental da análise é </a:t>
            </a:r>
            <a:r>
              <a:rPr lang="pt-BR" sz="1600" i="1" dirty="0">
                <a:highlight>
                  <a:srgbClr val="FFFF00"/>
                </a:highlight>
              </a:rPr>
              <a:t>verificar como se comportam os custos e a receita sob diferentes alternativas de volume de produção.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Determinar o faturamento.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Calcular os custos de produção.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i="1" dirty="0"/>
          </a:p>
          <a:p>
            <a:endParaRPr lang="pt-BR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AEC6C8-9759-B6A3-3324-00EC81C68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390" y="5122864"/>
            <a:ext cx="3195843" cy="18153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9BCD62-FB1D-B48B-4547-148763118163}"/>
              </a:ext>
            </a:extLst>
          </p:cNvPr>
          <p:cNvSpPr txBox="1"/>
          <p:nvPr/>
        </p:nvSpPr>
        <p:spPr>
          <a:xfrm>
            <a:off x="1625965" y="6974996"/>
            <a:ext cx="7740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CT = Custo do Produto  = Custos de Fabricação + Despesas</a:t>
            </a:r>
            <a:endParaRPr lang="pt-BR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15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03E0A-CE90-4B3F-A84A-A5921FF5003A}" type="slidenum">
              <a:rPr lang="pt-BR" altLang="pt-BR" smtClean="0"/>
              <a:pPr/>
              <a:t>35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80" y="1422476"/>
            <a:ext cx="9131156" cy="5584223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62EE5DA4-3F70-63FB-7003-1EE3F9A4BF53}"/>
              </a:ext>
            </a:extLst>
          </p:cNvPr>
          <p:cNvSpPr/>
          <p:nvPr/>
        </p:nvSpPr>
        <p:spPr>
          <a:xfrm>
            <a:off x="5225143" y="4227616"/>
            <a:ext cx="213756" cy="2375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5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205" y="438784"/>
            <a:ext cx="7991636" cy="1262521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DA0000"/>
                </a:solidFill>
              </a:rPr>
              <a:t>CAPACIDADE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03E0A-CE90-4B3F-A84A-A5921FF5003A}" type="slidenum">
              <a:rPr lang="pt-BR" altLang="pt-BR" smtClean="0"/>
              <a:pPr/>
              <a:t>36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59999" y="1924050"/>
            <a:ext cx="9215999" cy="5635625"/>
          </a:xfrm>
        </p:spPr>
        <p:txBody>
          <a:bodyPr>
            <a:normAutofit/>
          </a:bodyPr>
          <a:lstStyle/>
          <a:p>
            <a:r>
              <a:rPr lang="pt-BR" sz="1600" b="1" u="sng" dirty="0">
                <a:solidFill>
                  <a:schemeClr val="accent2"/>
                </a:solidFill>
              </a:rPr>
              <a:t>Cálculo de Capacidade com base na Análise do Ponto de Equilíbrio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O </a:t>
            </a:r>
            <a:r>
              <a:rPr lang="pt-BR" sz="1600" b="1" dirty="0"/>
              <a:t>faturamento ou receita </a:t>
            </a:r>
            <a:r>
              <a:rPr lang="pt-BR" sz="1600" dirty="0"/>
              <a:t>está associado ao preço de venda e à quantidade de produtos vendida, conforme expressão:</a:t>
            </a:r>
          </a:p>
          <a:p>
            <a:pPr marL="342900" indent="-342900">
              <a:buFont typeface="+mj-lt"/>
              <a:buAutoNum type="arabicPeriod"/>
            </a:pPr>
            <a:endParaRPr lang="pt-BR" sz="1600" dirty="0"/>
          </a:p>
          <a:p>
            <a:pPr marL="342900" indent="-342900">
              <a:buFont typeface="+mj-lt"/>
              <a:buAutoNum type="arabicPeriod"/>
            </a:pPr>
            <a:endParaRPr lang="pt-BR" sz="1600" dirty="0"/>
          </a:p>
          <a:p>
            <a:pPr marL="342900" indent="-342900">
              <a:buFont typeface="+mj-lt"/>
              <a:buAutoNum type="arabicPeriod"/>
            </a:pPr>
            <a:endParaRPr lang="pt-BR" sz="1600" dirty="0"/>
          </a:p>
          <a:p>
            <a:pPr marL="342900" indent="-342900">
              <a:buFont typeface="+mj-lt"/>
              <a:buAutoNum type="arabicPeriod"/>
            </a:pPr>
            <a:endParaRPr lang="pt-BR" sz="1600" dirty="0"/>
          </a:p>
          <a:p>
            <a:pPr marL="342900" indent="-342900">
              <a:buFont typeface="+mj-lt"/>
              <a:buAutoNum type="arabicPeriod"/>
            </a:pPr>
            <a:endParaRPr lang="pt-BR" sz="1600" dirty="0"/>
          </a:p>
          <a:p>
            <a:pPr algn="l"/>
            <a:r>
              <a:rPr lang="pt-BR" sz="1600" i="1" dirty="0">
                <a:highlight>
                  <a:srgbClr val="FFFF00"/>
                </a:highlight>
              </a:rPr>
              <a:t>Ex. Considere uma empresa de móveis cujo portfólio é composto por 2 modelos de cadeira. Durante o mês de abril, ela vendeu 1500 cadeiras modelo A e 1850 cadeiras modelo B. O Preço de Venda (PV) é de R$ 290,00 para o modelo A e R$ 314,00 para o modelo B. Considerando essas vendas, qual a receita no mês de abril?</a:t>
            </a:r>
          </a:p>
          <a:p>
            <a:pPr algn="l"/>
            <a:r>
              <a:rPr lang="pt-BR" sz="1600" i="1" dirty="0">
                <a:highlight>
                  <a:srgbClr val="FFFF00"/>
                </a:highlight>
              </a:rPr>
              <a:t>= (290 x 1500) + (314 x 1850) </a:t>
            </a:r>
          </a:p>
          <a:p>
            <a:pPr algn="l"/>
            <a:r>
              <a:rPr lang="pt-BR" sz="1600" i="1" dirty="0">
                <a:highlight>
                  <a:srgbClr val="FFFF00"/>
                </a:highlight>
              </a:rPr>
              <a:t>= 435.000 + 580.900 </a:t>
            </a:r>
          </a:p>
          <a:p>
            <a:pPr algn="l"/>
            <a:r>
              <a:rPr lang="pt-BR" sz="1600" i="1" dirty="0">
                <a:highlight>
                  <a:srgbClr val="FFFF00"/>
                </a:highlight>
              </a:rPr>
              <a:t>= R$ 1.015.900,00 (faturamento, não lucro)</a:t>
            </a:r>
          </a:p>
          <a:p>
            <a:pPr algn="l"/>
            <a:endParaRPr lang="pt-BR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i="1" dirty="0"/>
          </a:p>
          <a:p>
            <a:endParaRPr lang="pt-BR" sz="1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35" y="3114681"/>
            <a:ext cx="3310413" cy="17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4207" y="281720"/>
            <a:ext cx="7991636" cy="1262521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DA0000"/>
                </a:solidFill>
              </a:rPr>
              <a:t>Custo total do produto: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03E0A-CE90-4B3F-A84A-A5921FF5003A}" type="slidenum">
              <a:rPr lang="pt-BR" altLang="pt-BR" smtClean="0"/>
              <a:pPr/>
              <a:t>37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73" y="2896249"/>
            <a:ext cx="3608275" cy="206920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9BB85D4-7644-6D50-FAEF-A25C80F395CD}"/>
              </a:ext>
            </a:extLst>
          </p:cNvPr>
          <p:cNvSpPr txBox="1"/>
          <p:nvPr/>
        </p:nvSpPr>
        <p:spPr>
          <a:xfrm>
            <a:off x="-254280" y="5573176"/>
            <a:ext cx="99752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Custos fixos: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São aqueles que permanecem constantes, qualquer que seja a quantidade produzida.  Exemplo: Aluguel, impostos prediais, custos de depreciação de máquinas e instalações, </a:t>
            </a:r>
            <a:r>
              <a:rPr lang="pt-BR" sz="1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despesas administrativas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MO indireta, manutenção das instalações, etc.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Custos variáveis: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São aqueles que variam diretamente com o volume de produção.  Exemplos: Matérias-primas, MO direta.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6D321F-13AE-B1E3-A0CB-D500277F77F0}"/>
              </a:ext>
            </a:extLst>
          </p:cNvPr>
          <p:cNvSpPr txBox="1"/>
          <p:nvPr/>
        </p:nvSpPr>
        <p:spPr>
          <a:xfrm>
            <a:off x="1354207" y="2075907"/>
            <a:ext cx="7740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baseline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CT = Custo TOTAL do Produto  = Custos de Fabricação + Despesas</a:t>
            </a:r>
            <a:endParaRPr lang="pt-BR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0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10">
            <a:extLst>
              <a:ext uri="{FF2B5EF4-FFF2-40B4-BE49-F238E27FC236}">
                <a16:creationId xmlns:a16="http://schemas.microsoft.com/office/drawing/2014/main" id="{DAFCF22F-7B6C-EF61-3666-DA4298D2F59F}"/>
              </a:ext>
            </a:extLst>
          </p:cNvPr>
          <p:cNvSpPr/>
          <p:nvPr/>
        </p:nvSpPr>
        <p:spPr>
          <a:xfrm>
            <a:off x="4316764" y="0"/>
            <a:ext cx="1660852" cy="8397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Custo</a:t>
            </a:r>
            <a:r>
              <a:rPr lang="pt-BR" sz="18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Total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Retângulo: Cantos Arredondados 10">
            <a:extLst>
              <a:ext uri="{FF2B5EF4-FFF2-40B4-BE49-F238E27FC236}">
                <a16:creationId xmlns:a16="http://schemas.microsoft.com/office/drawing/2014/main" id="{98FFBF21-6CE1-8DAE-DB66-2CF5AA70513D}"/>
              </a:ext>
            </a:extLst>
          </p:cNvPr>
          <p:cNvSpPr/>
          <p:nvPr/>
        </p:nvSpPr>
        <p:spPr>
          <a:xfrm>
            <a:off x="1604681" y="1829055"/>
            <a:ext cx="771817" cy="4994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Fixo</a:t>
            </a:r>
          </a:p>
        </p:txBody>
      </p:sp>
      <p:sp>
        <p:nvSpPr>
          <p:cNvPr id="14" name="Retângulo: Cantos Arredondados 10">
            <a:extLst>
              <a:ext uri="{FF2B5EF4-FFF2-40B4-BE49-F238E27FC236}">
                <a16:creationId xmlns:a16="http://schemas.microsoft.com/office/drawing/2014/main" id="{C14D70F2-9399-E33F-CE11-AD04E088D559}"/>
              </a:ext>
            </a:extLst>
          </p:cNvPr>
          <p:cNvSpPr/>
          <p:nvPr/>
        </p:nvSpPr>
        <p:spPr>
          <a:xfrm>
            <a:off x="5008224" y="1788008"/>
            <a:ext cx="1128214" cy="4994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Variável</a:t>
            </a:r>
          </a:p>
        </p:txBody>
      </p:sp>
      <p:sp>
        <p:nvSpPr>
          <p:cNvPr id="15" name="Retângulo: Cantos Arredondados 10">
            <a:extLst>
              <a:ext uri="{FF2B5EF4-FFF2-40B4-BE49-F238E27FC236}">
                <a16:creationId xmlns:a16="http://schemas.microsoft.com/office/drawing/2014/main" id="{ADF3FCF8-87A6-2F6F-22C1-FA0B8A868F0A}"/>
              </a:ext>
            </a:extLst>
          </p:cNvPr>
          <p:cNvSpPr/>
          <p:nvPr/>
        </p:nvSpPr>
        <p:spPr>
          <a:xfrm>
            <a:off x="2214037" y="2992062"/>
            <a:ext cx="1128214" cy="4994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Direto</a:t>
            </a:r>
          </a:p>
        </p:txBody>
      </p:sp>
      <p:sp>
        <p:nvSpPr>
          <p:cNvPr id="16" name="Retângulo: Cantos Arredondados 10">
            <a:extLst>
              <a:ext uri="{FF2B5EF4-FFF2-40B4-BE49-F238E27FC236}">
                <a16:creationId xmlns:a16="http://schemas.microsoft.com/office/drawing/2014/main" id="{AE10D28B-4E30-7B2F-5D1B-0E1A0E3F5B65}"/>
              </a:ext>
            </a:extLst>
          </p:cNvPr>
          <p:cNvSpPr/>
          <p:nvPr/>
        </p:nvSpPr>
        <p:spPr>
          <a:xfrm>
            <a:off x="497361" y="2992062"/>
            <a:ext cx="1128214" cy="4994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Indireto</a:t>
            </a:r>
          </a:p>
        </p:txBody>
      </p:sp>
      <p:sp>
        <p:nvSpPr>
          <p:cNvPr id="17" name="Retângulo: Cantos Arredondados 10">
            <a:extLst>
              <a:ext uri="{FF2B5EF4-FFF2-40B4-BE49-F238E27FC236}">
                <a16:creationId xmlns:a16="http://schemas.microsoft.com/office/drawing/2014/main" id="{34BA00DA-EF0E-B957-8488-896112ADAA7B}"/>
              </a:ext>
            </a:extLst>
          </p:cNvPr>
          <p:cNvSpPr/>
          <p:nvPr/>
        </p:nvSpPr>
        <p:spPr>
          <a:xfrm>
            <a:off x="5977616" y="2992062"/>
            <a:ext cx="1128214" cy="4994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Direto</a:t>
            </a:r>
          </a:p>
        </p:txBody>
      </p:sp>
      <p:sp>
        <p:nvSpPr>
          <p:cNvPr id="18" name="Retângulo: Cantos Arredondados 10">
            <a:extLst>
              <a:ext uri="{FF2B5EF4-FFF2-40B4-BE49-F238E27FC236}">
                <a16:creationId xmlns:a16="http://schemas.microsoft.com/office/drawing/2014/main" id="{23C45B8A-48B9-7818-B9BA-B3D9E57CFA8D}"/>
              </a:ext>
            </a:extLst>
          </p:cNvPr>
          <p:cNvSpPr/>
          <p:nvPr/>
        </p:nvSpPr>
        <p:spPr>
          <a:xfrm>
            <a:off x="4079696" y="2990993"/>
            <a:ext cx="1128214" cy="4994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Indireto</a:t>
            </a:r>
          </a:p>
        </p:txBody>
      </p:sp>
      <p:cxnSp>
        <p:nvCxnSpPr>
          <p:cNvPr id="19" name="Conector de Seta Reta 21">
            <a:extLst>
              <a:ext uri="{FF2B5EF4-FFF2-40B4-BE49-F238E27FC236}">
                <a16:creationId xmlns:a16="http://schemas.microsoft.com/office/drawing/2014/main" id="{50FA7F01-6074-BAD9-0A17-8A2A15CE10C2}"/>
              </a:ext>
            </a:extLst>
          </p:cNvPr>
          <p:cNvCxnSpPr>
            <a:stCxn id="7" idx="2"/>
            <a:endCxn id="13" idx="0"/>
          </p:cNvCxnSpPr>
          <p:nvPr/>
        </p:nvCxnSpPr>
        <p:spPr>
          <a:xfrm flipH="1">
            <a:off x="1990590" y="839757"/>
            <a:ext cx="3156600" cy="989298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20" name="Conector de Seta Reta 21">
            <a:extLst>
              <a:ext uri="{FF2B5EF4-FFF2-40B4-BE49-F238E27FC236}">
                <a16:creationId xmlns:a16="http://schemas.microsoft.com/office/drawing/2014/main" id="{B39EBFD1-8545-A47C-1EF7-47C03FD99ADA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5147190" y="839757"/>
            <a:ext cx="425141" cy="94825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21" name="Conector de Seta Reta 21">
            <a:extLst>
              <a:ext uri="{FF2B5EF4-FFF2-40B4-BE49-F238E27FC236}">
                <a16:creationId xmlns:a16="http://schemas.microsoft.com/office/drawing/2014/main" id="{5206D203-3797-68EB-2F0C-98FA3959DB81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 flipH="1">
            <a:off x="1061468" y="2328472"/>
            <a:ext cx="929122" cy="663590"/>
          </a:xfrm>
          <a:prstGeom prst="straightConnector1">
            <a:avLst/>
          </a:prstGeom>
          <a:noFill/>
          <a:ln w="28575" cap="flat">
            <a:solidFill>
              <a:srgbClr val="7030A0"/>
            </a:solidFill>
            <a:prstDash val="solid"/>
            <a:miter/>
            <a:tailEnd type="arrow"/>
          </a:ln>
        </p:spPr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116F54B-BC32-9427-D225-6EDEA627D50D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1990590" y="2328472"/>
            <a:ext cx="787554" cy="663590"/>
          </a:xfrm>
          <a:prstGeom prst="straightConnector1">
            <a:avLst/>
          </a:prstGeom>
          <a:noFill/>
          <a:ln w="28575" cap="flat">
            <a:solidFill>
              <a:srgbClr val="7030A0"/>
            </a:solidFill>
            <a:prstDash val="solid"/>
            <a:miter/>
            <a:tailEnd type="arrow"/>
          </a:ln>
        </p:spPr>
      </p:cxnSp>
      <p:cxnSp>
        <p:nvCxnSpPr>
          <p:cNvPr id="23" name="Conector de Seta Reta 21">
            <a:extLst>
              <a:ext uri="{FF2B5EF4-FFF2-40B4-BE49-F238E27FC236}">
                <a16:creationId xmlns:a16="http://schemas.microsoft.com/office/drawing/2014/main" id="{19794BF3-61CE-9907-E3EE-FF7E93032B09}"/>
              </a:ext>
            </a:extLst>
          </p:cNvPr>
          <p:cNvCxnSpPr>
            <a:stCxn id="14" idx="2"/>
            <a:endCxn id="18" idx="0"/>
          </p:cNvCxnSpPr>
          <p:nvPr/>
        </p:nvCxnSpPr>
        <p:spPr>
          <a:xfrm flipH="1">
            <a:off x="4643803" y="2287425"/>
            <a:ext cx="928528" cy="703568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24" name="Conector de Seta Reta 21">
            <a:extLst>
              <a:ext uri="{FF2B5EF4-FFF2-40B4-BE49-F238E27FC236}">
                <a16:creationId xmlns:a16="http://schemas.microsoft.com/office/drawing/2014/main" id="{7D309437-02CE-AD7D-0827-751C57FB3CE0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>
            <a:off x="5572331" y="2287425"/>
            <a:ext cx="969392" cy="704637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25" name="CaixaDeTexto 85">
            <a:extLst>
              <a:ext uri="{FF2B5EF4-FFF2-40B4-BE49-F238E27FC236}">
                <a16:creationId xmlns:a16="http://schemas.microsoft.com/office/drawing/2014/main" id="{AECD56E4-26AF-34B7-8113-A2979EA4592D}"/>
              </a:ext>
            </a:extLst>
          </p:cNvPr>
          <p:cNvSpPr txBox="1"/>
          <p:nvPr/>
        </p:nvSpPr>
        <p:spPr>
          <a:xfrm>
            <a:off x="6541728" y="3900994"/>
            <a:ext cx="165641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Matéria-Prima;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Embalagem</a:t>
            </a:r>
          </a:p>
        </p:txBody>
      </p:sp>
      <p:sp>
        <p:nvSpPr>
          <p:cNvPr id="26" name="CaixaDeTexto 86">
            <a:extLst>
              <a:ext uri="{FF2B5EF4-FFF2-40B4-BE49-F238E27FC236}">
                <a16:creationId xmlns:a16="http://schemas.microsoft.com/office/drawing/2014/main" id="{B870AEF4-0D73-BB8D-C10B-B2651A7EC78F}"/>
              </a:ext>
            </a:extLst>
          </p:cNvPr>
          <p:cNvSpPr txBox="1"/>
          <p:nvPr/>
        </p:nvSpPr>
        <p:spPr>
          <a:xfrm>
            <a:off x="54366" y="4211022"/>
            <a:ext cx="201420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 da Supervisão;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Aluguel da Fábrica</a:t>
            </a:r>
          </a:p>
        </p:txBody>
      </p:sp>
      <p:sp>
        <p:nvSpPr>
          <p:cNvPr id="27" name="CaixaDeTexto 87">
            <a:extLst>
              <a:ext uri="{FF2B5EF4-FFF2-40B4-BE49-F238E27FC236}">
                <a16:creationId xmlns:a16="http://schemas.microsoft.com/office/drawing/2014/main" id="{EE8166FE-FF43-557A-38C8-5C63C7460BF3}"/>
              </a:ext>
            </a:extLst>
          </p:cNvPr>
          <p:cNvSpPr txBox="1"/>
          <p:nvPr/>
        </p:nvSpPr>
        <p:spPr>
          <a:xfrm>
            <a:off x="3886557" y="4164799"/>
            <a:ext cx="321928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Depreciação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horas-máquina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Energia elétrica usada na fábrica</a:t>
            </a:r>
          </a:p>
        </p:txBody>
      </p:sp>
      <p:sp>
        <p:nvSpPr>
          <p:cNvPr id="28" name="CaixaDeTexto 88">
            <a:extLst>
              <a:ext uri="{FF2B5EF4-FFF2-40B4-BE49-F238E27FC236}">
                <a16:creationId xmlns:a16="http://schemas.microsoft.com/office/drawing/2014/main" id="{9D31A4E7-6D23-049F-BF78-A1D5FEBF2DCA}"/>
              </a:ext>
            </a:extLst>
          </p:cNvPr>
          <p:cNvSpPr txBox="1"/>
          <p:nvPr/>
        </p:nvSpPr>
        <p:spPr>
          <a:xfrm>
            <a:off x="1866016" y="4211022"/>
            <a:ext cx="113781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 direta</a:t>
            </a:r>
          </a:p>
        </p:txBody>
      </p:sp>
      <p:cxnSp>
        <p:nvCxnSpPr>
          <p:cNvPr id="29" name="Conector de Seta Reta 21">
            <a:extLst>
              <a:ext uri="{FF2B5EF4-FFF2-40B4-BE49-F238E27FC236}">
                <a16:creationId xmlns:a16="http://schemas.microsoft.com/office/drawing/2014/main" id="{27F1A5EF-D7DD-10C2-A0EB-2CEC6F697887}"/>
              </a:ext>
            </a:extLst>
          </p:cNvPr>
          <p:cNvCxnSpPr>
            <a:stCxn id="18" idx="2"/>
          </p:cNvCxnSpPr>
          <p:nvPr/>
        </p:nvCxnSpPr>
        <p:spPr>
          <a:xfrm flipH="1">
            <a:off x="4574908" y="3490410"/>
            <a:ext cx="68891" cy="733752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30" name="Conector de Seta Reta 21">
            <a:extLst>
              <a:ext uri="{FF2B5EF4-FFF2-40B4-BE49-F238E27FC236}">
                <a16:creationId xmlns:a16="http://schemas.microsoft.com/office/drawing/2014/main" id="{2D302199-CD39-E26A-9276-E693C5BD3BFD}"/>
              </a:ext>
            </a:extLst>
          </p:cNvPr>
          <p:cNvCxnSpPr>
            <a:stCxn id="17" idx="2"/>
            <a:endCxn id="25" idx="0"/>
          </p:cNvCxnSpPr>
          <p:nvPr/>
        </p:nvCxnSpPr>
        <p:spPr>
          <a:xfrm>
            <a:off x="6541723" y="3491479"/>
            <a:ext cx="828214" cy="409515"/>
          </a:xfrm>
          <a:prstGeom prst="straightConnector1">
            <a:avLst/>
          </a:prstGeom>
          <a:noFill/>
          <a:ln w="28575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31" name="Conector de Seta Reta 21">
            <a:extLst>
              <a:ext uri="{FF2B5EF4-FFF2-40B4-BE49-F238E27FC236}">
                <a16:creationId xmlns:a16="http://schemas.microsoft.com/office/drawing/2014/main" id="{C1CDE941-DCD4-589A-FE3E-D26A9B9BEEEC}"/>
              </a:ext>
            </a:extLst>
          </p:cNvPr>
          <p:cNvCxnSpPr/>
          <p:nvPr/>
        </p:nvCxnSpPr>
        <p:spPr>
          <a:xfrm flipH="1">
            <a:off x="2749290" y="3490410"/>
            <a:ext cx="68900" cy="733752"/>
          </a:xfrm>
          <a:prstGeom prst="straightConnector1">
            <a:avLst/>
          </a:prstGeom>
          <a:noFill/>
          <a:ln w="28575" cap="flat">
            <a:solidFill>
              <a:srgbClr val="7030A0"/>
            </a:solidFill>
            <a:prstDash val="solid"/>
            <a:miter/>
            <a:tailEnd type="arrow"/>
          </a:ln>
        </p:spPr>
      </p:cxnSp>
      <p:cxnSp>
        <p:nvCxnSpPr>
          <p:cNvPr id="32" name="Conector de Seta Reta 21">
            <a:extLst>
              <a:ext uri="{FF2B5EF4-FFF2-40B4-BE49-F238E27FC236}">
                <a16:creationId xmlns:a16="http://schemas.microsoft.com/office/drawing/2014/main" id="{C352475B-1148-D718-F01B-112218B92DE1}"/>
              </a:ext>
            </a:extLst>
          </p:cNvPr>
          <p:cNvCxnSpPr/>
          <p:nvPr/>
        </p:nvCxnSpPr>
        <p:spPr>
          <a:xfrm flipH="1">
            <a:off x="968917" y="3532500"/>
            <a:ext cx="68891" cy="733751"/>
          </a:xfrm>
          <a:prstGeom prst="straightConnector1">
            <a:avLst/>
          </a:prstGeom>
          <a:noFill/>
          <a:ln w="28575" cap="flat">
            <a:solidFill>
              <a:srgbClr val="7030A0"/>
            </a:solidFill>
            <a:prstDash val="solid"/>
            <a:miter/>
            <a:tailEnd type="arrow"/>
          </a:ln>
        </p:spPr>
      </p:cxnSp>
      <p:pic>
        <p:nvPicPr>
          <p:cNvPr id="33" name="Imagem 32">
            <a:extLst>
              <a:ext uri="{FF2B5EF4-FFF2-40B4-BE49-F238E27FC236}">
                <a16:creationId xmlns:a16="http://schemas.microsoft.com/office/drawing/2014/main" id="{00170C06-AA22-3311-E26D-853FF66C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00" y="5127892"/>
            <a:ext cx="4336946" cy="2439532"/>
          </a:xfrm>
          <a:prstGeom prst="rect">
            <a:avLst/>
          </a:prstGeom>
        </p:spPr>
      </p:pic>
      <p:sp>
        <p:nvSpPr>
          <p:cNvPr id="34" name="Retângulo: Cantos Arredondados 10">
            <a:extLst>
              <a:ext uri="{FF2B5EF4-FFF2-40B4-BE49-F238E27FC236}">
                <a16:creationId xmlns:a16="http://schemas.microsoft.com/office/drawing/2014/main" id="{FDA9EAED-EFBB-F501-8EE4-AC98D94BF199}"/>
              </a:ext>
            </a:extLst>
          </p:cNvPr>
          <p:cNvSpPr/>
          <p:nvPr/>
        </p:nvSpPr>
        <p:spPr>
          <a:xfrm>
            <a:off x="8238781" y="1746960"/>
            <a:ext cx="1470062" cy="4994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Despesas</a:t>
            </a:r>
          </a:p>
        </p:txBody>
      </p:sp>
      <p:cxnSp>
        <p:nvCxnSpPr>
          <p:cNvPr id="35" name="Conector de Seta Reta 21">
            <a:extLst>
              <a:ext uri="{FF2B5EF4-FFF2-40B4-BE49-F238E27FC236}">
                <a16:creationId xmlns:a16="http://schemas.microsoft.com/office/drawing/2014/main" id="{F1A0D250-15E6-9A69-42AB-A673A953F252}"/>
              </a:ext>
            </a:extLst>
          </p:cNvPr>
          <p:cNvCxnSpPr>
            <a:cxnSpLocks/>
            <a:stCxn id="7" idx="2"/>
            <a:endCxn id="34" idx="3"/>
          </p:cNvCxnSpPr>
          <p:nvPr/>
        </p:nvCxnSpPr>
        <p:spPr>
          <a:xfrm>
            <a:off x="5147190" y="839757"/>
            <a:ext cx="3091591" cy="1156912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5463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8205-0A8E-9DAA-0D9B-65828F30A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35AC0-33CC-5AC6-16CF-A3B0A31C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59" y="588522"/>
            <a:ext cx="7991636" cy="1262521"/>
          </a:xfrm>
        </p:spPr>
        <p:txBody>
          <a:bodyPr/>
          <a:lstStyle/>
          <a:p>
            <a:r>
              <a:rPr lang="pt-BR" sz="3600" dirty="0"/>
              <a:t>Custo Total de Produção e Custo Total do Produto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2968FE-71B6-632A-6A41-15D120C6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33" y="1632798"/>
            <a:ext cx="9215999" cy="4294077"/>
          </a:xfrm>
        </p:spPr>
        <p:txBody>
          <a:bodyPr/>
          <a:lstStyle/>
          <a:p>
            <a:pPr algn="l"/>
            <a:br>
              <a:rPr lang="pt-BR" sz="20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 Total de Produção (CT):</a:t>
            </a:r>
            <a:endParaRPr lang="pt-BR" sz="20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0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 Total do Produto (CP):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custo total do produto vai além e inclui todos os custos associados à criação e venda de um produto específico, desde a produção até a entrega ao cliente.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0A461A-D477-75EC-827D-D81A098D11B5}"/>
              </a:ext>
            </a:extLst>
          </p:cNvPr>
          <p:cNvSpPr txBox="1"/>
          <p:nvPr/>
        </p:nvSpPr>
        <p:spPr>
          <a:xfrm>
            <a:off x="2725102" y="6550626"/>
            <a:ext cx="5040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400" dirty="0">
                <a:highlight>
                  <a:srgbClr val="FFFF00"/>
                </a:highlight>
              </a:rPr>
              <a:t>CP = CT + D + tributos</a:t>
            </a:r>
          </a:p>
        </p:txBody>
      </p:sp>
      <p:sp>
        <p:nvSpPr>
          <p:cNvPr id="12" name="Retângulo: Cantos Arredondados 6">
            <a:extLst>
              <a:ext uri="{FF2B5EF4-FFF2-40B4-BE49-F238E27FC236}">
                <a16:creationId xmlns:a16="http://schemas.microsoft.com/office/drawing/2014/main" id="{4294FC82-B522-3620-83D7-39CECF695F32}"/>
              </a:ext>
            </a:extLst>
          </p:cNvPr>
          <p:cNvSpPr/>
          <p:nvPr/>
        </p:nvSpPr>
        <p:spPr>
          <a:xfrm>
            <a:off x="2305051" y="3244286"/>
            <a:ext cx="2025876" cy="8397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 dirty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/>
              </a:rPr>
              <a:t>CUSTO TOTAL PRODUÇÃO</a:t>
            </a:r>
          </a:p>
        </p:txBody>
      </p:sp>
      <p:cxnSp>
        <p:nvCxnSpPr>
          <p:cNvPr id="13" name="Conector de Seta Reta 14">
            <a:extLst>
              <a:ext uri="{FF2B5EF4-FFF2-40B4-BE49-F238E27FC236}">
                <a16:creationId xmlns:a16="http://schemas.microsoft.com/office/drawing/2014/main" id="{AD9B68D0-4042-C00B-FAEE-907415B359FB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V="1">
            <a:off x="4330927" y="2585406"/>
            <a:ext cx="1143485" cy="1078759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  <a:tailEnd type="arrow"/>
          </a:ln>
        </p:spPr>
      </p:cxnSp>
      <p:sp>
        <p:nvSpPr>
          <p:cNvPr id="14" name="Retângulo: Cantos Arredondados 7">
            <a:extLst>
              <a:ext uri="{FF2B5EF4-FFF2-40B4-BE49-F238E27FC236}">
                <a16:creationId xmlns:a16="http://schemas.microsoft.com/office/drawing/2014/main" id="{FED77B08-9C59-3D7C-2B14-BAB5756643C5}"/>
              </a:ext>
            </a:extLst>
          </p:cNvPr>
          <p:cNvSpPr/>
          <p:nvPr/>
        </p:nvSpPr>
        <p:spPr>
          <a:xfrm>
            <a:off x="5474412" y="2212358"/>
            <a:ext cx="2774949" cy="7460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/>
              </a:rPr>
              <a:t>CT = CF + CV</a:t>
            </a:r>
            <a:endParaRPr lang="pt-BR" sz="2400" b="1" i="0" u="none" strike="noStrike" kern="1200" cap="none" spc="0" baseline="0">
              <a:solidFill>
                <a:srgbClr val="000000"/>
              </a:solidFill>
              <a:highlight>
                <a:srgbClr val="FFFF00"/>
              </a:highlight>
              <a:uFillTx/>
              <a:latin typeface="Calibri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DC29D7B7-EDEB-AAF6-234A-93EB4883CACD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4330927" y="3615707"/>
            <a:ext cx="1143485" cy="46826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  <a:tailEnd type="arrow"/>
          </a:ln>
        </p:spPr>
      </p:cxnSp>
      <p:sp>
        <p:nvSpPr>
          <p:cNvPr id="16" name="Retângulo: Cantos Arredondados 7">
            <a:extLst>
              <a:ext uri="{FF2B5EF4-FFF2-40B4-BE49-F238E27FC236}">
                <a16:creationId xmlns:a16="http://schemas.microsoft.com/office/drawing/2014/main" id="{C96E5362-D515-879A-6846-06A056C0D9CC}"/>
              </a:ext>
            </a:extLst>
          </p:cNvPr>
          <p:cNvSpPr/>
          <p:nvPr/>
        </p:nvSpPr>
        <p:spPr>
          <a:xfrm>
            <a:off x="5474412" y="3242659"/>
            <a:ext cx="2774949" cy="7460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/>
              </a:rPr>
              <a:t>CT = CD + CIF</a:t>
            </a:r>
            <a:endParaRPr lang="pt-BR" sz="2400" b="1" i="0" u="none" strike="noStrike" kern="1200" cap="none" spc="0" baseline="0">
              <a:solidFill>
                <a:srgbClr val="000000"/>
              </a:solidFill>
              <a:highlight>
                <a:srgbClr val="FFFF00"/>
              </a:highlight>
              <a:uFillTx/>
              <a:latin typeface="Calibri"/>
            </a:endParaRPr>
          </a:p>
        </p:txBody>
      </p:sp>
      <p:cxnSp>
        <p:nvCxnSpPr>
          <p:cNvPr id="17" name="Conector de Seta Reta 14">
            <a:extLst>
              <a:ext uri="{FF2B5EF4-FFF2-40B4-BE49-F238E27FC236}">
                <a16:creationId xmlns:a16="http://schemas.microsoft.com/office/drawing/2014/main" id="{20998624-B3F8-8D31-8EDC-73D1DCA4E5D7}"/>
              </a:ext>
            </a:extLst>
          </p:cNvPr>
          <p:cNvCxnSpPr>
            <a:cxnSpLocks/>
            <a:stCxn id="12" idx="1"/>
            <a:endCxn id="18" idx="3"/>
          </p:cNvCxnSpPr>
          <p:nvPr/>
        </p:nvCxnSpPr>
        <p:spPr>
          <a:xfrm>
            <a:off x="4330927" y="3664165"/>
            <a:ext cx="1143485" cy="916471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  <a:tailEnd type="arrow"/>
          </a:ln>
        </p:spPr>
      </p:cxnSp>
      <p:sp>
        <p:nvSpPr>
          <p:cNvPr id="18" name="Retângulo: Cantos Arredondados 7">
            <a:extLst>
              <a:ext uri="{FF2B5EF4-FFF2-40B4-BE49-F238E27FC236}">
                <a16:creationId xmlns:a16="http://schemas.microsoft.com/office/drawing/2014/main" id="{A1516095-D183-DBB6-CDB5-D555159BB945}"/>
              </a:ext>
            </a:extLst>
          </p:cNvPr>
          <p:cNvSpPr/>
          <p:nvPr/>
        </p:nvSpPr>
        <p:spPr>
          <a:xfrm>
            <a:off x="5474412" y="4207588"/>
            <a:ext cx="2774949" cy="7460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Calibri"/>
              </a:rPr>
              <a:t>CT = CF + (Cvu x Q)</a:t>
            </a:r>
            <a:endParaRPr lang="pt-BR" sz="2400" b="0" i="0" u="none" strike="noStrike" kern="1200" cap="none" spc="0" baseline="0">
              <a:solidFill>
                <a:srgbClr val="000000"/>
              </a:solidFill>
              <a:highlight>
                <a:srgbClr val="FFFF00"/>
              </a:highlight>
              <a:uFillTx/>
              <a:latin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D76206-1ADA-4418-0AF0-230CA71612B3}"/>
              </a:ext>
            </a:extLst>
          </p:cNvPr>
          <p:cNvSpPr/>
          <p:nvPr/>
        </p:nvSpPr>
        <p:spPr>
          <a:xfrm>
            <a:off x="154379" y="5213268"/>
            <a:ext cx="9714016" cy="210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F23214-E438-304B-573F-88A57F584B9F}"/>
              </a:ext>
            </a:extLst>
          </p:cNvPr>
          <p:cNvSpPr txBox="1"/>
          <p:nvPr/>
        </p:nvSpPr>
        <p:spPr>
          <a:xfrm>
            <a:off x="6720558" y="5298565"/>
            <a:ext cx="5041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Análise do Ponto de Equilíbrio </a:t>
            </a:r>
          </a:p>
        </p:txBody>
      </p:sp>
    </p:spTree>
    <p:extLst>
      <p:ext uri="{BB962C8B-B14F-4D97-AF65-F5344CB8AC3E}">
        <p14:creationId xmlns:p14="http://schemas.microsoft.com/office/powerpoint/2010/main" val="233198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sz="3600" dirty="0"/>
              <a:t>A localização é correlacionada com a capacidade: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890233"/>
              </p:ext>
            </p:extLst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6219126D-A475-7F30-4033-1B22281B8E07}"/>
              </a:ext>
            </a:extLst>
          </p:cNvPr>
          <p:cNvSpPr txBox="1">
            <a:spLocks/>
          </p:cNvSpPr>
          <p:nvPr/>
        </p:nvSpPr>
        <p:spPr>
          <a:xfrm>
            <a:off x="549092" y="3690419"/>
            <a:ext cx="9187336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b="1" dirty="0">
                <a:latin typeface="+mn-lt"/>
              </a:rPr>
              <a:t>– Capacidade </a:t>
            </a:r>
            <a:r>
              <a:rPr lang="pt-BR" sz="1600" dirty="0">
                <a:latin typeface="+mn-lt"/>
              </a:rPr>
              <a:t>– Quantidade máxima de </a:t>
            </a:r>
            <a:r>
              <a:rPr lang="pt-BR" sz="1600" b="1" dirty="0">
                <a:latin typeface="+mn-lt"/>
              </a:rPr>
              <a:t>produtos e serviços </a:t>
            </a:r>
            <a:r>
              <a:rPr lang="pt-BR" sz="1600" dirty="0">
                <a:latin typeface="+mn-lt"/>
              </a:rPr>
              <a:t>que podem ser produzidos numa </a:t>
            </a:r>
            <a:r>
              <a:rPr lang="pt-BR" sz="1600" b="1" dirty="0">
                <a:latin typeface="+mn-lt"/>
              </a:rPr>
              <a:t>unidade produtiva</a:t>
            </a:r>
            <a:r>
              <a:rPr lang="pt-BR" sz="1600" dirty="0">
                <a:latin typeface="+mn-lt"/>
              </a:rPr>
              <a:t>, num dado </a:t>
            </a:r>
            <a:r>
              <a:rPr lang="pt-BR" sz="1600" b="1" dirty="0">
                <a:latin typeface="+mn-lt"/>
              </a:rPr>
              <a:t>intervalo de tempo</a:t>
            </a:r>
            <a:r>
              <a:rPr lang="pt-BR" sz="1600" dirty="0">
                <a:latin typeface="+mn-lt"/>
              </a:rPr>
              <a:t>.</a:t>
            </a:r>
          </a:p>
          <a:p>
            <a:pPr marL="352780" lvl="1" indent="0">
              <a:buFont typeface="Arial" pitchFamily="34"/>
              <a:buNone/>
            </a:pPr>
            <a:r>
              <a:rPr lang="pt-BR" sz="1400" b="1" dirty="0">
                <a:latin typeface="+mn-lt"/>
              </a:rPr>
              <a:t>Exemplos: </a:t>
            </a:r>
            <a:r>
              <a:rPr lang="pt-BR" sz="1400" dirty="0">
                <a:solidFill>
                  <a:srgbClr val="FF0000"/>
                </a:solidFill>
                <a:latin typeface="+mn-lt"/>
              </a:rPr>
              <a:t>Departamento com 5 empregados </a:t>
            </a:r>
            <a:r>
              <a:rPr lang="pt-BR" sz="1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t-BR" sz="1400" dirty="0">
                <a:solidFill>
                  <a:srgbClr val="FF0000"/>
                </a:solidFill>
                <a:latin typeface="+mn-lt"/>
              </a:rPr>
              <a:t> em 8 horas diárias, realizando a montagem de um componente a razão de 20 montagens p/hora, por empregado. A capacidade do departamento será: </a:t>
            </a:r>
          </a:p>
          <a:p>
            <a:pPr marL="655163" lvl="2" indent="0">
              <a:buFont typeface="Arial" pitchFamily="34"/>
              <a:buNone/>
            </a:pPr>
            <a:r>
              <a:rPr lang="pt-BR" sz="1400" i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t-BR" sz="1400" i="1" dirty="0">
                <a:solidFill>
                  <a:srgbClr val="FF0000"/>
                </a:solidFill>
                <a:latin typeface="+mn-lt"/>
              </a:rPr>
              <a:t> Cap (N) = 5 e x 8 h/dia x 20 m/hora = 800 m/dia 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774A7CF5-D401-3696-C181-DD05B0FBE432}"/>
              </a:ext>
            </a:extLst>
          </p:cNvPr>
          <p:cNvSpPr txBox="1">
            <a:spLocks/>
          </p:cNvSpPr>
          <p:nvPr/>
        </p:nvSpPr>
        <p:spPr>
          <a:xfrm>
            <a:off x="677053" y="5397715"/>
            <a:ext cx="11591806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400" u="sng" dirty="0">
                <a:latin typeface="+mn-lt"/>
              </a:rPr>
              <a:t>Fatores influenciam na Capacidade: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I  –   Instalações – espaço, maquinário, equipamentos, tecnologia. 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II  –  Composição dos Produtos ou Serviços – Maior flexibilidade Menor a capacidade.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III  – Projeto do Processo – Organização do trabalho, do fluxo produtivo e layout.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IV  – Fatores Humanos – habilidade, treinamento, motivação e envolvimento dos colaboradores.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V  –  Fatores Operacionais – programação da produção, manutenção preventiva, gestão de estoques e gestão da qualidade.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VI  – Fatores Externos – demanda de mercado, escassez MP, regulamentações governamentais, etc.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n-lt"/>
              </a:rPr>
              <a:t>VII – Turnos.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D9BC4F-AD09-EBA9-4C21-48E07730FDEA}"/>
              </a:ext>
            </a:extLst>
          </p:cNvPr>
          <p:cNvSpPr txBox="1"/>
          <p:nvPr/>
        </p:nvSpPr>
        <p:spPr>
          <a:xfrm>
            <a:off x="677053" y="4363272"/>
            <a:ext cx="8518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95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03E0A-CE90-4B3F-A84A-A5921FF5003A}" type="slidenum">
              <a:rPr lang="pt-BR" altLang="pt-BR" smtClean="0"/>
              <a:pPr/>
              <a:t>40</a:t>
            </a:fld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59633" y="1562341"/>
            <a:ext cx="9215999" cy="4294077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Análise do Ponto de Equilíbrio: </a:t>
            </a:r>
          </a:p>
          <a:p>
            <a:pPr algn="just"/>
            <a:r>
              <a:rPr lang="pt-BR" sz="1600" b="1" dirty="0"/>
              <a:t>Exemplo) </a:t>
            </a:r>
            <a:r>
              <a:rPr lang="pt-BR" sz="1600" dirty="0"/>
              <a:t>Uma planta industrial apresenta custos fixos de R$ </a:t>
            </a:r>
            <a:r>
              <a:rPr lang="pt-BR" sz="1600" dirty="0">
                <a:highlight>
                  <a:srgbClr val="FFFF00"/>
                </a:highlight>
              </a:rPr>
              <a:t>100.000 mensais </a:t>
            </a:r>
            <a:r>
              <a:rPr lang="pt-BR" sz="1600" dirty="0"/>
              <a:t>e custos variáveis médios de produção da ordem de R$</a:t>
            </a:r>
            <a:r>
              <a:rPr lang="pt-BR" sz="1600" dirty="0">
                <a:highlight>
                  <a:srgbClr val="FFFF00"/>
                </a:highlight>
              </a:rPr>
              <a:t> 1.500,00 por unidade </a:t>
            </a:r>
            <a:r>
              <a:rPr lang="pt-BR" sz="1600" dirty="0"/>
              <a:t>produzida. O preço médio de venda do produto pode ser assumido como R$ </a:t>
            </a:r>
            <a:r>
              <a:rPr lang="pt-BR" sz="1600" dirty="0">
                <a:highlight>
                  <a:srgbClr val="FFFF00"/>
                </a:highlight>
              </a:rPr>
              <a:t>1.900,00 a unidade</a:t>
            </a:r>
            <a:r>
              <a:rPr lang="pt-BR" sz="1600" dirty="0"/>
              <a:t>. Determinar: </a:t>
            </a:r>
          </a:p>
          <a:p>
            <a:pPr marL="607520" lvl="1" indent="-342900" algn="just">
              <a:buAutoNum type="alphaLcParenR"/>
            </a:pPr>
            <a:r>
              <a:rPr lang="pt-BR" sz="1600" dirty="0"/>
              <a:t>O ponto de equilíbrio para a planta; </a:t>
            </a:r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607520" lvl="1" indent="-342900" algn="just">
              <a:buAutoNum type="alphaLcParenR"/>
            </a:pPr>
            <a:endParaRPr lang="pt-BR" sz="1400" dirty="0"/>
          </a:p>
          <a:p>
            <a:pPr marL="264620" lvl="1" indent="0" algn="just">
              <a:buNone/>
            </a:pPr>
            <a:r>
              <a:rPr lang="pt-BR" sz="1400" dirty="0"/>
              <a:t>b) </a:t>
            </a:r>
            <a:r>
              <a:rPr lang="pt-BR" sz="1600" dirty="0"/>
              <a:t>A produção necessária para proporcionar um lucro mensal de R$ 16.000,00; </a:t>
            </a:r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34D576-AFC0-1C42-C1AB-6685705AA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3" y="3502017"/>
            <a:ext cx="3084211" cy="1751891"/>
          </a:xfrm>
          <a:prstGeom prst="rect">
            <a:avLst/>
          </a:prstGeom>
        </p:spPr>
      </p:pic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1CD6D6F-A801-B05F-1E9F-701466685570}"/>
              </a:ext>
            </a:extLst>
          </p:cNvPr>
          <p:cNvSpPr txBox="1">
            <a:spLocks/>
          </p:cNvSpPr>
          <p:nvPr/>
        </p:nvSpPr>
        <p:spPr>
          <a:xfrm>
            <a:off x="4169870" y="2927987"/>
            <a:ext cx="9710859" cy="35976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1400" dirty="0">
                <a:highlight>
                  <a:srgbClr val="FFFF00"/>
                </a:highlight>
              </a:rPr>
              <a:t>Solução:</a:t>
            </a:r>
          </a:p>
          <a:p>
            <a:pPr marL="425283" indent="-425283">
              <a:spcAft>
                <a:spcPts val="600"/>
              </a:spcAft>
              <a:buFontTx/>
              <a:buAutoNum type="alphaLcParenR"/>
            </a:pPr>
            <a:r>
              <a:rPr lang="pt-BR" sz="1400" dirty="0" err="1">
                <a:highlight>
                  <a:srgbClr val="FFFF00"/>
                </a:highlight>
              </a:rPr>
              <a:t>q</a:t>
            </a:r>
            <a:r>
              <a:rPr lang="pt-BR" sz="1400" baseline="-25000" dirty="0" err="1">
                <a:highlight>
                  <a:srgbClr val="FFFF00"/>
                </a:highlight>
              </a:rPr>
              <a:t>e</a:t>
            </a:r>
            <a:r>
              <a:rPr lang="pt-BR" sz="1400" baseline="-25000" dirty="0">
                <a:highlight>
                  <a:srgbClr val="FFFF00"/>
                </a:highlight>
              </a:rPr>
              <a:t> </a:t>
            </a:r>
            <a:r>
              <a:rPr lang="pt-BR" sz="1400" dirty="0">
                <a:highlight>
                  <a:srgbClr val="FFFF00"/>
                </a:highlight>
              </a:rPr>
              <a:t>?</a:t>
            </a:r>
          </a:p>
          <a:p>
            <a:pPr>
              <a:spcAft>
                <a:spcPts val="600"/>
              </a:spcAft>
            </a:pPr>
            <a:r>
              <a:rPr lang="pt-BR" sz="1400" dirty="0">
                <a:highlight>
                  <a:srgbClr val="FFFF00"/>
                </a:highlight>
              </a:rPr>
              <a:t>CF=  R$100.000,00</a:t>
            </a:r>
          </a:p>
          <a:p>
            <a:pPr>
              <a:spcAft>
                <a:spcPts val="600"/>
              </a:spcAft>
            </a:pPr>
            <a:r>
              <a:rPr lang="pt-BR" sz="1400" dirty="0">
                <a:highlight>
                  <a:srgbClr val="FFFF00"/>
                </a:highlight>
              </a:rPr>
              <a:t>CV</a:t>
            </a:r>
            <a:r>
              <a:rPr lang="pt-BR" sz="1400" baseline="-25000" dirty="0">
                <a:highlight>
                  <a:srgbClr val="FFFF00"/>
                </a:highlight>
              </a:rPr>
              <a:t>U</a:t>
            </a:r>
            <a:r>
              <a:rPr lang="pt-BR" sz="1400" dirty="0">
                <a:highlight>
                  <a:srgbClr val="FFFF00"/>
                </a:highlight>
              </a:rPr>
              <a:t>=R$ 1.500,00</a:t>
            </a:r>
          </a:p>
          <a:p>
            <a:pPr>
              <a:spcAft>
                <a:spcPts val="600"/>
              </a:spcAft>
            </a:pPr>
            <a:r>
              <a:rPr lang="pt-BR" sz="1400" dirty="0">
                <a:highlight>
                  <a:srgbClr val="FFFF00"/>
                </a:highlight>
              </a:rPr>
              <a:t>PV =R$ 1.900,00</a:t>
            </a:r>
          </a:p>
          <a:p>
            <a:pPr>
              <a:spcAft>
                <a:spcPts val="600"/>
              </a:spcAft>
            </a:pPr>
            <a:endParaRPr lang="pt-BR" sz="1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025912" y="4462080"/>
                <a:ext cx="4467954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sz="20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100.000</m:t>
                        </m:r>
                      </m:num>
                      <m:den>
                        <m:r>
                          <a:rPr lang="pt-BR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1900−1500</m:t>
                        </m:r>
                      </m:den>
                    </m:f>
                    <m:r>
                      <a:rPr lang="pt-BR" sz="20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100.000</m:t>
                        </m:r>
                      </m:num>
                      <m:den>
                        <m:r>
                          <a:rPr lang="pt-BR" sz="20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pt-BR" sz="20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000" dirty="0">
                    <a:highlight>
                      <a:srgbClr val="FFFF00"/>
                    </a:highlight>
                  </a:rPr>
                  <a:t>250 unidades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12" y="4462080"/>
                <a:ext cx="4467954" cy="529504"/>
              </a:xfrm>
              <a:prstGeom prst="rect">
                <a:avLst/>
              </a:prstGeom>
              <a:blipFill>
                <a:blip r:embed="rId4"/>
                <a:stretch>
                  <a:fillRect r="-682" b="-80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71B07A-64A3-1A87-CBBB-5BC7B97721F4}"/>
              </a:ext>
            </a:extLst>
          </p:cNvPr>
          <p:cNvSpPr txBox="1"/>
          <p:nvPr/>
        </p:nvSpPr>
        <p:spPr>
          <a:xfrm>
            <a:off x="504993" y="5842859"/>
            <a:ext cx="69411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highlight>
                  <a:srgbClr val="FFFF00"/>
                </a:highlight>
              </a:rPr>
              <a:t>Solução:</a:t>
            </a:r>
          </a:p>
          <a:p>
            <a:pPr marL="425283" indent="-425283">
              <a:buAutoNum type="alphaLcParenR"/>
            </a:pPr>
            <a:r>
              <a:rPr lang="pt-BR" sz="1600" dirty="0" err="1">
                <a:highlight>
                  <a:srgbClr val="FFFF00"/>
                </a:highlight>
              </a:rPr>
              <a:t>q</a:t>
            </a:r>
            <a:r>
              <a:rPr lang="pt-BR" sz="1600" baseline="-25000" dirty="0" err="1">
                <a:highlight>
                  <a:srgbClr val="FFFF00"/>
                </a:highlight>
              </a:rPr>
              <a:t>l</a:t>
            </a:r>
            <a:r>
              <a:rPr lang="pt-BR" sz="1600" baseline="-25000" dirty="0">
                <a:highlight>
                  <a:srgbClr val="FFFF00"/>
                </a:highlight>
              </a:rPr>
              <a:t> </a:t>
            </a:r>
            <a:r>
              <a:rPr lang="pt-BR" sz="1600" dirty="0">
                <a:highlight>
                  <a:srgbClr val="FFFF00"/>
                </a:highlight>
              </a:rPr>
              <a:t>?</a:t>
            </a:r>
          </a:p>
          <a:p>
            <a:r>
              <a:rPr lang="pt-BR" sz="1600" dirty="0">
                <a:highlight>
                  <a:srgbClr val="FFFF00"/>
                </a:highlight>
              </a:rPr>
              <a:t>L=R$ 16.000,00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8C948C7-9647-486D-6058-ED507C6F4D2F}"/>
                  </a:ext>
                </a:extLst>
              </p:cNvPr>
              <p:cNvSpPr/>
              <p:nvPr/>
            </p:nvSpPr>
            <p:spPr>
              <a:xfrm>
                <a:off x="2047098" y="6063002"/>
                <a:ext cx="6550766" cy="6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16000+100.000</m:t>
                        </m:r>
                      </m:num>
                      <m:den>
                        <m:r>
                          <a:rPr lang="pt-BR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1900−1500</m:t>
                        </m:r>
                      </m:den>
                    </m:f>
                    <m:r>
                      <a:rPr lang="pt-BR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116.000</m:t>
                        </m:r>
                      </m:num>
                      <m:den>
                        <m:r>
                          <a:rPr lang="pt-BR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pt-BR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400" dirty="0">
                    <a:highlight>
                      <a:srgbClr val="FFFF00"/>
                    </a:highlight>
                  </a:rPr>
                  <a:t>290 unidades</a:t>
                </a:r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8C948C7-9647-486D-6058-ED507C6F4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098" y="6063002"/>
                <a:ext cx="6550766" cy="616964"/>
              </a:xfrm>
              <a:prstGeom prst="rect">
                <a:avLst/>
              </a:prstGeom>
              <a:blipFill>
                <a:blip r:embed="rId5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1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494" y="390735"/>
            <a:ext cx="7991636" cy="1262521"/>
          </a:xfrm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rgbClr val="DA0000"/>
                </a:solidFill>
              </a:rPr>
              <a:t>Atividade de Fixação 2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03E0A-CE90-4B3F-A84A-A5921FF5003A}" type="slidenum">
              <a:rPr lang="pt-BR" altLang="pt-BR" smtClean="0"/>
              <a:pPr/>
              <a:t>41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195467-3B11-B5B4-F826-A262AA7D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15" y="4724589"/>
            <a:ext cx="2476933" cy="14204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F8E6301-BE70-1A43-69A2-E34BB1D93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857" y="4561518"/>
            <a:ext cx="2732176" cy="17465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b="76614"/>
          <a:stretch/>
        </p:blipFill>
        <p:spPr>
          <a:xfrm>
            <a:off x="5040312" y="3235762"/>
            <a:ext cx="4195459" cy="627203"/>
          </a:xfrm>
          <a:prstGeom prst="rect">
            <a:avLst/>
          </a:prstGeom>
        </p:spPr>
      </p:pic>
      <p:sp>
        <p:nvSpPr>
          <p:cNvPr id="12" name="Espaço Reservado para Conteúdo 8">
            <a:extLst>
              <a:ext uri="{FF2B5EF4-FFF2-40B4-BE49-F238E27FC236}">
                <a16:creationId xmlns:a16="http://schemas.microsoft.com/office/drawing/2014/main" id="{65B9E16C-52E4-1A79-9EC4-5487C4C3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12" y="1653256"/>
            <a:ext cx="9215999" cy="5754276"/>
          </a:xfrm>
        </p:spPr>
        <p:txBody>
          <a:bodyPr/>
          <a:lstStyle/>
          <a:p>
            <a:pPr algn="l"/>
            <a:r>
              <a:rPr lang="pt-BR" sz="1400" i="1" dirty="0">
                <a:highlight>
                  <a:srgbClr val="FFFF00"/>
                </a:highlight>
              </a:rPr>
              <a:t>Case 2 - Considere uma empresa de móveis cujo portfólio é composto por um modelo de cadeira. Durante o mês de abril, ela vendeu 1500 cadeiras modelo A, cujo Preço de Venda (PV) é de R$ 290,00. Com isso, faturou R$  435.000,00. Neste mesmo período, para fabricar as cadeiras que foram vendidas, estima-se que os custos totais foram de R$ 400.200,00. Qual o lucro do mês de abril?</a:t>
            </a:r>
          </a:p>
          <a:p>
            <a:pPr algn="l"/>
            <a:endParaRPr lang="pt-BR" sz="1400" i="1" dirty="0">
              <a:highlight>
                <a:srgbClr val="FFFF00"/>
              </a:highlight>
            </a:endParaRPr>
          </a:p>
          <a:p>
            <a:pPr algn="l"/>
            <a:r>
              <a:rPr lang="pt-BR" sz="1400" i="1" dirty="0">
                <a:highlight>
                  <a:srgbClr val="FFFF00"/>
                </a:highlight>
              </a:rPr>
              <a:t>L = 435.000,00 – 400.200,00 = 34.800,00</a:t>
            </a:r>
          </a:p>
          <a:p>
            <a:pPr algn="l"/>
            <a:endParaRPr lang="pt-BR" sz="1400" i="1" dirty="0">
              <a:highlight>
                <a:srgbClr val="FFFF00"/>
              </a:highlight>
            </a:endParaRPr>
          </a:p>
          <a:p>
            <a:pPr algn="l"/>
            <a:r>
              <a:rPr lang="pt-BR" sz="1400" i="1" dirty="0">
                <a:highlight>
                  <a:srgbClr val="FFFF00"/>
                </a:highlight>
              </a:rPr>
              <a:t>Se a empresa almeja alcançar lucro mensal de 50.000,00 reais com a venda da cadeira modelo A, considerando que os custos fixos, incluindo despesas, são de R$ 80.200,00 e custo unitário variável de 213,33.</a:t>
            </a:r>
          </a:p>
          <a:p>
            <a:pPr algn="l"/>
            <a:endParaRPr lang="pt-BR" sz="1400" i="1" dirty="0">
              <a:highlight>
                <a:srgbClr val="FFFF00"/>
              </a:highlight>
            </a:endParaRPr>
          </a:p>
          <a:p>
            <a:pPr algn="l"/>
            <a:endParaRPr lang="pt-BR" sz="1400" i="1" dirty="0">
              <a:highlight>
                <a:srgbClr val="FFFF00"/>
              </a:highlight>
            </a:endParaRPr>
          </a:p>
          <a:p>
            <a:pPr algn="l"/>
            <a:endParaRPr lang="pt-BR" sz="1400" i="1" dirty="0">
              <a:highlight>
                <a:srgbClr val="FFFF00"/>
              </a:highlight>
            </a:endParaRPr>
          </a:p>
          <a:p>
            <a:pPr algn="l"/>
            <a:endParaRPr lang="pt-BR" sz="1400" i="1" dirty="0">
              <a:highlight>
                <a:srgbClr val="FFFF00"/>
              </a:highlight>
            </a:endParaRPr>
          </a:p>
          <a:p>
            <a:pPr algn="l"/>
            <a:endParaRPr lang="pt-BR" sz="1400" i="1" dirty="0">
              <a:highlight>
                <a:srgbClr val="FFFF00"/>
              </a:highlight>
            </a:endParaRPr>
          </a:p>
          <a:p>
            <a:pPr algn="l">
              <a:spcAft>
                <a:spcPts val="0"/>
              </a:spcAft>
            </a:pPr>
            <a:r>
              <a:rPr lang="pt-BR" sz="1400" i="1" dirty="0">
                <a:highlight>
                  <a:srgbClr val="FFFF00"/>
                </a:highlight>
              </a:rPr>
              <a:t>Q = </a:t>
            </a:r>
            <a:r>
              <a:rPr lang="pt-BR" sz="1400" i="1" u="sng" dirty="0">
                <a:highlight>
                  <a:srgbClr val="FFFF00"/>
                </a:highlight>
              </a:rPr>
              <a:t>(50.000 + 80.200</a:t>
            </a:r>
            <a:r>
              <a:rPr lang="pt-BR" sz="1400" i="1" dirty="0">
                <a:highlight>
                  <a:srgbClr val="FFFF00"/>
                </a:highlight>
              </a:rPr>
              <a:t>) =  </a:t>
            </a:r>
            <a:r>
              <a:rPr lang="pt-BR" sz="1400" i="1" u="sng" dirty="0">
                <a:highlight>
                  <a:srgbClr val="FFFF00"/>
                </a:highlight>
              </a:rPr>
              <a:t>130.200 </a:t>
            </a:r>
            <a:r>
              <a:rPr lang="pt-BR" sz="1400" i="1" dirty="0">
                <a:highlight>
                  <a:srgbClr val="FFFF00"/>
                </a:highlight>
              </a:rPr>
              <a:t>= 1.698,18 = 1699 cadeiras</a:t>
            </a:r>
          </a:p>
          <a:p>
            <a:pPr algn="l">
              <a:spcAft>
                <a:spcPts val="0"/>
              </a:spcAft>
            </a:pPr>
            <a:r>
              <a:rPr lang="pt-BR" sz="1400" i="1" dirty="0">
                <a:highlight>
                  <a:srgbClr val="FFFF00"/>
                </a:highlight>
              </a:rPr>
              <a:t>           (290-213,33)            76,67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0C67EAF-4B0F-D1EC-4DB8-EE9E673C5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668" y="5302702"/>
            <a:ext cx="1489484" cy="16846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522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2899C-9303-F623-72B6-D94C3B063E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9696" y="439177"/>
            <a:ext cx="7991636" cy="1262521"/>
          </a:xfrm>
        </p:spPr>
        <p:txBody>
          <a:bodyPr/>
          <a:lstStyle/>
          <a:p>
            <a:pPr lvl="0"/>
            <a:r>
              <a:rPr lang="pt-BR" dirty="0"/>
              <a:t>CLASSIFICAÇÃO DE GASTOS</a:t>
            </a:r>
          </a:p>
        </p:txBody>
      </p:sp>
      <p:sp>
        <p:nvSpPr>
          <p:cNvPr id="3" name="Elipse 5">
            <a:extLst>
              <a:ext uri="{FF2B5EF4-FFF2-40B4-BE49-F238E27FC236}">
                <a16:creationId xmlns:a16="http://schemas.microsoft.com/office/drawing/2014/main" id="{5B68E4F3-5DF7-6E06-97B9-AAB0C49B23B8}"/>
              </a:ext>
            </a:extLst>
          </p:cNvPr>
          <p:cNvSpPr/>
          <p:nvPr/>
        </p:nvSpPr>
        <p:spPr>
          <a:xfrm>
            <a:off x="3806894" y="2656332"/>
            <a:ext cx="2519263" cy="93306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2D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GASTOS</a:t>
            </a:r>
          </a:p>
        </p:txBody>
      </p:sp>
      <p:sp>
        <p:nvSpPr>
          <p:cNvPr id="4" name="Retângulo: Cantos Arredondados 6">
            <a:extLst>
              <a:ext uri="{FF2B5EF4-FFF2-40B4-BE49-F238E27FC236}">
                <a16:creationId xmlns:a16="http://schemas.microsoft.com/office/drawing/2014/main" id="{10F977AD-E844-6F6B-E1F9-8D1A994CB75E}"/>
              </a:ext>
            </a:extLst>
          </p:cNvPr>
          <p:cNvSpPr/>
          <p:nvPr/>
        </p:nvSpPr>
        <p:spPr>
          <a:xfrm>
            <a:off x="447873" y="4553337"/>
            <a:ext cx="1660852" cy="8397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Investimentos (benefício futuro)</a:t>
            </a:r>
          </a:p>
        </p:txBody>
      </p:sp>
      <p:sp>
        <p:nvSpPr>
          <p:cNvPr id="5" name="Retângulo: Cantos Arredondados 7">
            <a:extLst>
              <a:ext uri="{FF2B5EF4-FFF2-40B4-BE49-F238E27FC236}">
                <a16:creationId xmlns:a16="http://schemas.microsoft.com/office/drawing/2014/main" id="{CEB6C009-664D-3436-4210-54728AC21EC4}"/>
              </a:ext>
            </a:extLst>
          </p:cNvPr>
          <p:cNvSpPr/>
          <p:nvPr/>
        </p:nvSpPr>
        <p:spPr>
          <a:xfrm>
            <a:off x="2335761" y="4567437"/>
            <a:ext cx="1660852" cy="8397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Perdas (gasto involuntário)</a:t>
            </a:r>
          </a:p>
        </p:txBody>
      </p:sp>
      <p:sp>
        <p:nvSpPr>
          <p:cNvPr id="6" name="Retângulo: Cantos Arredondados 8">
            <a:extLst>
              <a:ext uri="{FF2B5EF4-FFF2-40B4-BE49-F238E27FC236}">
                <a16:creationId xmlns:a16="http://schemas.microsoft.com/office/drawing/2014/main" id="{DCBCEA65-187B-AE1C-B97B-C143D724DA74}"/>
              </a:ext>
            </a:extLst>
          </p:cNvPr>
          <p:cNvSpPr/>
          <p:nvPr/>
        </p:nvSpPr>
        <p:spPr>
          <a:xfrm>
            <a:off x="4236095" y="4567437"/>
            <a:ext cx="1660852" cy="8397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Despesas (ADM)</a:t>
            </a:r>
          </a:p>
        </p:txBody>
      </p:sp>
      <p:sp>
        <p:nvSpPr>
          <p:cNvPr id="7" name="Retângulo: Cantos Arredondados 9">
            <a:extLst>
              <a:ext uri="{FF2B5EF4-FFF2-40B4-BE49-F238E27FC236}">
                <a16:creationId xmlns:a16="http://schemas.microsoft.com/office/drawing/2014/main" id="{58B138A9-AF5E-F0AE-93DC-98465AB69B8C}"/>
              </a:ext>
            </a:extLst>
          </p:cNvPr>
          <p:cNvSpPr/>
          <p:nvPr/>
        </p:nvSpPr>
        <p:spPr>
          <a:xfrm>
            <a:off x="6136428" y="4553337"/>
            <a:ext cx="1660852" cy="8397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Desperdício (não agrega valor)</a:t>
            </a:r>
          </a:p>
        </p:txBody>
      </p:sp>
      <p:sp>
        <p:nvSpPr>
          <p:cNvPr id="8" name="Retângulo: Cantos Arredondados 10">
            <a:extLst>
              <a:ext uri="{FF2B5EF4-FFF2-40B4-BE49-F238E27FC236}">
                <a16:creationId xmlns:a16="http://schemas.microsoft.com/office/drawing/2014/main" id="{DE87A362-03CA-C1C1-B841-7DA0E86B7139}"/>
              </a:ext>
            </a:extLst>
          </p:cNvPr>
          <p:cNvSpPr/>
          <p:nvPr/>
        </p:nvSpPr>
        <p:spPr>
          <a:xfrm>
            <a:off x="8024326" y="4567437"/>
            <a:ext cx="1660852" cy="83975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Custos (Fábrica)</a:t>
            </a:r>
          </a:p>
        </p:txBody>
      </p:sp>
      <p:cxnSp>
        <p:nvCxnSpPr>
          <p:cNvPr id="9" name="Conector de Seta Reta 12">
            <a:extLst>
              <a:ext uri="{FF2B5EF4-FFF2-40B4-BE49-F238E27FC236}">
                <a16:creationId xmlns:a16="http://schemas.microsoft.com/office/drawing/2014/main" id="{A14BC182-F7E8-FC2A-ED28-D3F94B4FB388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1278299" y="3589394"/>
            <a:ext cx="3788227" cy="963943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  <a:tailEnd type="arrow"/>
          </a:ln>
        </p:spPr>
      </p:cxnSp>
      <p:cxnSp>
        <p:nvCxnSpPr>
          <p:cNvPr id="10" name="Conector de Seta Reta 14">
            <a:extLst>
              <a:ext uri="{FF2B5EF4-FFF2-40B4-BE49-F238E27FC236}">
                <a16:creationId xmlns:a16="http://schemas.microsoft.com/office/drawing/2014/main" id="{69E6BDDC-1C3D-EB33-D0C9-41CF2504F06C}"/>
              </a:ext>
            </a:extLst>
          </p:cNvPr>
          <p:cNvCxnSpPr>
            <a:stCxn id="3" idx="2"/>
            <a:endCxn id="5" idx="0"/>
          </p:cNvCxnSpPr>
          <p:nvPr/>
        </p:nvCxnSpPr>
        <p:spPr>
          <a:xfrm flipH="1">
            <a:off x="3166187" y="3589394"/>
            <a:ext cx="1900339" cy="978043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  <a:tailEnd type="arrow"/>
          </a:ln>
        </p:spPr>
      </p:cxnSp>
      <p:cxnSp>
        <p:nvCxnSpPr>
          <p:cNvPr id="11" name="Conector de Seta Reta 16">
            <a:extLst>
              <a:ext uri="{FF2B5EF4-FFF2-40B4-BE49-F238E27FC236}">
                <a16:creationId xmlns:a16="http://schemas.microsoft.com/office/drawing/2014/main" id="{8BDC3AC5-E8AE-2787-42B1-EA3A3DF44E19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5066521" y="3589394"/>
            <a:ext cx="5" cy="978043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  <a:tailEnd type="arrow"/>
          </a:ln>
        </p:spPr>
      </p:cxnSp>
      <p:cxnSp>
        <p:nvCxnSpPr>
          <p:cNvPr id="12" name="Conector reto 19">
            <a:extLst>
              <a:ext uri="{FF2B5EF4-FFF2-40B4-BE49-F238E27FC236}">
                <a16:creationId xmlns:a16="http://schemas.microsoft.com/office/drawing/2014/main" id="{A032742F-3D83-AF90-BF39-7B7DFFC79B89}"/>
              </a:ext>
            </a:extLst>
          </p:cNvPr>
          <p:cNvCxnSpPr>
            <a:stCxn id="3" idx="2"/>
            <a:endCxn id="7" idx="0"/>
          </p:cNvCxnSpPr>
          <p:nvPr/>
        </p:nvCxnSpPr>
        <p:spPr>
          <a:xfrm>
            <a:off x="5066526" y="3589394"/>
            <a:ext cx="1900328" cy="963943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  <a:tailEnd type="arrow"/>
          </a:ln>
        </p:spPr>
      </p:cxnSp>
      <p:cxnSp>
        <p:nvCxnSpPr>
          <p:cNvPr id="13" name="Conector de Seta Reta 21">
            <a:extLst>
              <a:ext uri="{FF2B5EF4-FFF2-40B4-BE49-F238E27FC236}">
                <a16:creationId xmlns:a16="http://schemas.microsoft.com/office/drawing/2014/main" id="{DE366E77-3FB2-3A68-1670-D791B8537EC8}"/>
              </a:ext>
            </a:extLst>
          </p:cNvPr>
          <p:cNvCxnSpPr>
            <a:stCxn id="3" idx="2"/>
          </p:cNvCxnSpPr>
          <p:nvPr/>
        </p:nvCxnSpPr>
        <p:spPr>
          <a:xfrm>
            <a:off x="5066525" y="3589394"/>
            <a:ext cx="3800667" cy="963943"/>
          </a:xfrm>
          <a:prstGeom prst="straightConnector1">
            <a:avLst/>
          </a:prstGeom>
          <a:noFill/>
          <a:ln w="28575" cap="flat">
            <a:solidFill>
              <a:srgbClr val="92D050"/>
            </a:solidFill>
            <a:prstDash val="solid"/>
            <a:miter/>
            <a:tailEnd type="arrow"/>
          </a:ln>
        </p:spPr>
      </p:cxnSp>
      <p:sp>
        <p:nvSpPr>
          <p:cNvPr id="14" name="CaixaDeTexto 14">
            <a:extLst>
              <a:ext uri="{FF2B5EF4-FFF2-40B4-BE49-F238E27FC236}">
                <a16:creationId xmlns:a16="http://schemas.microsoft.com/office/drawing/2014/main" id="{3BF5FB07-AA45-64E2-BB43-9C69668F4B53}"/>
              </a:ext>
            </a:extLst>
          </p:cNvPr>
          <p:cNvSpPr txBox="1"/>
          <p:nvPr/>
        </p:nvSpPr>
        <p:spPr>
          <a:xfrm>
            <a:off x="3498220" y="2243718"/>
            <a:ext cx="503694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Gasto gera sacrifício financeiro</a:t>
            </a:r>
          </a:p>
        </p:txBody>
      </p:sp>
      <p:pic>
        <p:nvPicPr>
          <p:cNvPr id="15" name="Imagem 15">
            <a:extLst>
              <a:ext uri="{FF2B5EF4-FFF2-40B4-BE49-F238E27FC236}">
                <a16:creationId xmlns:a16="http://schemas.microsoft.com/office/drawing/2014/main" id="{035B2E0C-5622-A6B8-830B-1C1C403DF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26" y="1905719"/>
            <a:ext cx="1874117" cy="18741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CaixaDeTexto 17">
            <a:extLst>
              <a:ext uri="{FF2B5EF4-FFF2-40B4-BE49-F238E27FC236}">
                <a16:creationId xmlns:a16="http://schemas.microsoft.com/office/drawing/2014/main" id="{6039F2E6-213C-2231-301F-CD75551B47D0}"/>
              </a:ext>
            </a:extLst>
          </p:cNvPr>
          <p:cNvSpPr txBox="1"/>
          <p:nvPr/>
        </p:nvSpPr>
        <p:spPr>
          <a:xfrm>
            <a:off x="8073667" y="5421294"/>
            <a:ext cx="1611511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São </a:t>
            </a:r>
            <a:r>
              <a:rPr lang="pt-B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gastos</a:t>
            </a:r>
            <a:r>
              <a:rPr lang="pt-B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lang="pt-B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decorrentes </a:t>
            </a:r>
            <a:r>
              <a:rPr lang="pt-B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da </a:t>
            </a:r>
            <a:r>
              <a:rPr lang="pt-B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produção</a:t>
            </a:r>
            <a:r>
              <a:rPr lang="pt-B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 de </a:t>
            </a:r>
            <a:r>
              <a:rPr lang="pt-B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bens</a:t>
            </a:r>
            <a:r>
              <a:rPr lang="pt-BR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 ou </a:t>
            </a:r>
            <a:r>
              <a:rPr lang="pt-BR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serviços</a:t>
            </a:r>
            <a:endParaRPr lang="pt-BR" sz="1800" b="0" i="0" u="none" strike="noStrike" kern="1200" cap="none" spc="0" baseline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17" name="CaixaDeTexto 20">
            <a:extLst>
              <a:ext uri="{FF2B5EF4-FFF2-40B4-BE49-F238E27FC236}">
                <a16:creationId xmlns:a16="http://schemas.microsoft.com/office/drawing/2014/main" id="{2F3DF4EE-DDCE-D3A5-3686-8A380AE9323F}"/>
              </a:ext>
            </a:extLst>
          </p:cNvPr>
          <p:cNvSpPr txBox="1"/>
          <p:nvPr/>
        </p:nvSpPr>
        <p:spPr>
          <a:xfrm>
            <a:off x="4089141" y="5439472"/>
            <a:ext cx="1902336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Gastos </a:t>
            </a:r>
            <a:r>
              <a:rPr lang="pt-BR" sz="18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não relacionados </a:t>
            </a:r>
            <a:r>
              <a:rPr lang="pt-BR" sz="1800" b="0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com a produção. Despesas Comerciais, Administrativas ou Financeiras.</a:t>
            </a:r>
          </a:p>
        </p:txBody>
      </p:sp>
      <p:pic>
        <p:nvPicPr>
          <p:cNvPr id="18" name="Imagem 4">
            <a:extLst>
              <a:ext uri="{FF2B5EF4-FFF2-40B4-BE49-F238E27FC236}">
                <a16:creationId xmlns:a16="http://schemas.microsoft.com/office/drawing/2014/main" id="{013BE667-05FB-8848-CC6F-40267E560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83" y="2025688"/>
            <a:ext cx="2705106" cy="16341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CaixaDeTexto 24">
            <a:extLst>
              <a:ext uri="{FF2B5EF4-FFF2-40B4-BE49-F238E27FC236}">
                <a16:creationId xmlns:a16="http://schemas.microsoft.com/office/drawing/2014/main" id="{053206F7-733D-AE24-2B31-CCDF0E95677C}"/>
              </a:ext>
            </a:extLst>
          </p:cNvPr>
          <p:cNvSpPr txBox="1"/>
          <p:nvPr/>
        </p:nvSpPr>
        <p:spPr>
          <a:xfrm>
            <a:off x="254285" y="5486400"/>
            <a:ext cx="1799877" cy="20313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/>
            <a:r>
              <a:rPr lang="pt-BR" dirty="0"/>
              <a:t>São gastos destinados à </a:t>
            </a:r>
            <a:r>
              <a:rPr lang="pt-BR" b="1" dirty="0"/>
              <a:t>aquisição de ativos </a:t>
            </a:r>
            <a:r>
              <a:rPr lang="pt-BR" dirty="0"/>
              <a:t>que contribuirão para a </a:t>
            </a:r>
            <a:r>
              <a:rPr lang="pt-BR" b="1" dirty="0"/>
              <a:t>capacidade produtiva.</a:t>
            </a:r>
            <a:endParaRPr lang="pt-BR" dirty="0"/>
          </a:p>
        </p:txBody>
      </p:sp>
      <p:sp>
        <p:nvSpPr>
          <p:cNvPr id="20" name="CaixaDeTexto 26">
            <a:extLst>
              <a:ext uri="{FF2B5EF4-FFF2-40B4-BE49-F238E27FC236}">
                <a16:creationId xmlns:a16="http://schemas.microsoft.com/office/drawing/2014/main" id="{C0696B14-34BD-7CC2-1EAC-5BEA13281BA6}"/>
              </a:ext>
            </a:extLst>
          </p:cNvPr>
          <p:cNvSpPr txBox="1"/>
          <p:nvPr/>
        </p:nvSpPr>
        <p:spPr>
          <a:xfrm>
            <a:off x="2290764" y="5543778"/>
            <a:ext cx="166085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Ocasional, indesejável e involuntário.</a:t>
            </a:r>
            <a:endParaRPr lang="pt-BR" sz="1800" b="0" i="0" u="none" strike="noStrike" kern="1200" cap="none" spc="0" baseline="0">
              <a:solidFill>
                <a:srgbClr val="0070C0"/>
              </a:solidFill>
              <a:uFillTx/>
              <a:latin typeface="Calibri"/>
            </a:endParaRPr>
          </a:p>
        </p:txBody>
      </p:sp>
      <p:pic>
        <p:nvPicPr>
          <p:cNvPr id="21" name="Imagem 27">
            <a:extLst>
              <a:ext uri="{FF2B5EF4-FFF2-40B4-BE49-F238E27FC236}">
                <a16:creationId xmlns:a16="http://schemas.microsoft.com/office/drawing/2014/main" id="{55677FA8-E35B-A8A0-4559-7A24D61F8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651" y="6534229"/>
            <a:ext cx="1387519" cy="9233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CaixaDeTexto 29">
            <a:extLst>
              <a:ext uri="{FF2B5EF4-FFF2-40B4-BE49-F238E27FC236}">
                <a16:creationId xmlns:a16="http://schemas.microsoft.com/office/drawing/2014/main" id="{4DD76E8F-F562-58B7-153B-83F665680009}"/>
              </a:ext>
            </a:extLst>
          </p:cNvPr>
          <p:cNvSpPr txBox="1"/>
          <p:nvPr/>
        </p:nvSpPr>
        <p:spPr>
          <a:xfrm>
            <a:off x="6106610" y="5502557"/>
            <a:ext cx="1799877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00B050"/>
                </a:solidFill>
                <a:uFillTx/>
                <a:latin typeface="Calibri"/>
              </a:rPr>
              <a:t>Atividades que não agregam valor e resultam em gastos com tempo, dinheiro, recursos sem lucro</a:t>
            </a:r>
          </a:p>
        </p:txBody>
      </p:sp>
    </p:spTree>
    <p:extLst>
      <p:ext uri="{BB962C8B-B14F-4D97-AF65-F5344CB8AC3E}">
        <p14:creationId xmlns:p14="http://schemas.microsoft.com/office/powerpoint/2010/main" val="9709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/>
      <p:bldP spid="17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Determinação da Capacidade: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398989"/>
              </p:ext>
            </p:extLst>
          </p:nvPr>
        </p:nvGraphicFramePr>
        <p:xfrm>
          <a:off x="2231944" y="1883578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6219126D-A475-7F30-4033-1B22281B8E07}"/>
              </a:ext>
            </a:extLst>
          </p:cNvPr>
          <p:cNvSpPr txBox="1">
            <a:spLocks/>
          </p:cNvSpPr>
          <p:nvPr/>
        </p:nvSpPr>
        <p:spPr>
          <a:xfrm>
            <a:off x="446644" y="3590874"/>
            <a:ext cx="9187336" cy="479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A capacidade de produção não é mensurada apenas com a análise do </a:t>
            </a:r>
            <a:r>
              <a:rPr lang="pt-BR" sz="1800" b="1" dirty="0">
                <a:solidFill>
                  <a:schemeClr val="tx1"/>
                </a:solidFill>
                <a:latin typeface="+mn-lt"/>
              </a:rPr>
              <a:t>histórico de vendas</a:t>
            </a:r>
            <a:r>
              <a:rPr lang="pt-BR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CAPACIDADE É DIFERENTE DE </a:t>
            </a:r>
            <a:r>
              <a:rPr lang="pt-BR" sz="1800" b="1" dirty="0">
                <a:solidFill>
                  <a:schemeClr val="tx1"/>
                </a:solidFill>
                <a:latin typeface="+mn-lt"/>
              </a:rPr>
              <a:t>VOLUME DE PRODUÇÃO</a:t>
            </a:r>
            <a:r>
              <a:rPr lang="pt-BR" sz="1800" dirty="0">
                <a:solidFill>
                  <a:schemeClr val="tx1"/>
                </a:solidFill>
                <a:latin typeface="+mn-lt"/>
              </a:rPr>
              <a:t>!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Para medir a capacidade, primeiro deve definir a forma de medi-la, cada SP pode demandar uma estratégia diferente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5DA95C-2AC5-4B74-0789-CA6CF25A4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1944" y="4733029"/>
            <a:ext cx="5506218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Capacidade Instalada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458738" y="3557449"/>
            <a:ext cx="9031384" cy="29698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600" b="1" u="sng" dirty="0">
                <a:solidFill>
                  <a:schemeClr val="accent2"/>
                </a:solidFill>
                <a:latin typeface="+mn-lt"/>
              </a:rPr>
              <a:t>Tipos de Capacidade: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latin typeface="+mn-lt"/>
              </a:rPr>
              <a:t>Capacidade Instalada  - </a:t>
            </a:r>
            <a:r>
              <a:rPr lang="pt-BR" sz="1600" dirty="0">
                <a:latin typeface="+mn-lt"/>
              </a:rPr>
              <a:t>É </a:t>
            </a:r>
            <a:r>
              <a:rPr lang="pt-BR" sz="1600" b="1" dirty="0">
                <a:latin typeface="+mn-lt"/>
              </a:rPr>
              <a:t>a capacidade máxima </a:t>
            </a:r>
            <a:r>
              <a:rPr lang="pt-BR" sz="1600" dirty="0">
                <a:latin typeface="+mn-lt"/>
              </a:rPr>
              <a:t>que uma </a:t>
            </a:r>
            <a:r>
              <a:rPr lang="pt-BR" sz="1600" b="1" dirty="0">
                <a:latin typeface="+mn-lt"/>
              </a:rPr>
              <a:t>unidade produtora </a:t>
            </a:r>
            <a:r>
              <a:rPr lang="pt-BR" sz="1600" dirty="0">
                <a:latin typeface="+mn-lt"/>
              </a:rPr>
              <a:t>pode produzir se trabalhar ininterruptamente, sem que seja </a:t>
            </a:r>
            <a:r>
              <a:rPr lang="pt-BR" sz="1600" b="1" dirty="0">
                <a:latin typeface="+mn-lt"/>
              </a:rPr>
              <a:t>considerada nenhuma perda. </a:t>
            </a:r>
            <a:r>
              <a:rPr lang="pt-BR" sz="1600" dirty="0">
                <a:latin typeface="+mn-lt"/>
              </a:rPr>
              <a:t>Em outras palavras, é a produção que poderia ser obtida em uma unidade fabril </a:t>
            </a:r>
            <a:r>
              <a:rPr lang="pt-BR" sz="1600" u="sng" dirty="0">
                <a:latin typeface="+mn-lt"/>
              </a:rPr>
              <a:t>trabalhando 24 horas por dia, todos os dias da semana e todos os dias do mês</a:t>
            </a:r>
            <a:r>
              <a:rPr lang="pt-BR" sz="1600" dirty="0">
                <a:latin typeface="+mn-lt"/>
              </a:rPr>
              <a:t>, sem necessidade de parada, de manutenções, sem perdas por dificuldades de programação, falta de material ou outros motivos que são comuns em uma unidade produtiva.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600" dirty="0">
              <a:latin typeface="+mn-lt"/>
            </a:endParaRPr>
          </a:p>
          <a:p>
            <a:pPr algn="just"/>
            <a:endParaRPr lang="pt-BR" sz="1600" dirty="0"/>
          </a:p>
          <a:p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A832B4-8504-0E40-6466-ECD92871B655}"/>
              </a:ext>
            </a:extLst>
          </p:cNvPr>
          <p:cNvSpPr txBox="1"/>
          <p:nvPr/>
        </p:nvSpPr>
        <p:spPr>
          <a:xfrm>
            <a:off x="569388" y="5272327"/>
            <a:ext cx="89207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>
                <a:highlight>
                  <a:srgbClr val="FFFF00"/>
                </a:highlight>
              </a:rPr>
              <a:t>Uma empresa do ramo alimentício tem capacidade de produzir, em um </a:t>
            </a:r>
            <a:r>
              <a:rPr lang="pt-BR" b="1" i="1" dirty="0">
                <a:highlight>
                  <a:srgbClr val="FFFF00"/>
                </a:highlight>
              </a:rPr>
              <a:t>forno contínuo</a:t>
            </a:r>
            <a:r>
              <a:rPr lang="pt-BR" i="1" dirty="0">
                <a:highlight>
                  <a:srgbClr val="FFFF00"/>
                </a:highlight>
              </a:rPr>
              <a:t>, duas toneladas de biscoito por hora. Qual é a capacidade mensal desta empresa ?</a:t>
            </a:r>
          </a:p>
          <a:p>
            <a:endParaRPr lang="pt-BR" i="1" dirty="0">
              <a:highlight>
                <a:srgbClr val="FFFF00"/>
              </a:highlight>
            </a:endParaRPr>
          </a:p>
          <a:p>
            <a:r>
              <a:rPr lang="pt-BR" i="1" dirty="0">
                <a:highlight>
                  <a:srgbClr val="FFFF00"/>
                </a:highlight>
              </a:rPr>
              <a:t>Capacidade mensal = 2ton x 24h x 30 d = </a:t>
            </a:r>
          </a:p>
          <a:p>
            <a:endParaRPr lang="pt-BR" i="1" dirty="0">
              <a:highlight>
                <a:srgbClr val="FFFF00"/>
              </a:highlight>
            </a:endParaRPr>
          </a:p>
          <a:p>
            <a:r>
              <a:rPr lang="pt-BR" i="1" dirty="0">
                <a:highlight>
                  <a:srgbClr val="FFFF00"/>
                </a:highlight>
              </a:rPr>
              <a:t>Capacidade mensal = capacidade instalada, porque o sistema produtivo é contínuo.</a:t>
            </a:r>
          </a:p>
        </p:txBody>
      </p:sp>
    </p:spTree>
    <p:extLst>
      <p:ext uri="{BB962C8B-B14F-4D97-AF65-F5344CB8AC3E}">
        <p14:creationId xmlns:p14="http://schemas.microsoft.com/office/powerpoint/2010/main" val="2003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94" y="481925"/>
            <a:ext cx="7991636" cy="1262521"/>
          </a:xfrm>
        </p:spPr>
        <p:txBody>
          <a:bodyPr/>
          <a:lstStyle/>
          <a:p>
            <a:r>
              <a:rPr lang="pt-BR" dirty="0"/>
              <a:t>Capacidade Disponível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69686"/>
              </p:ext>
            </p:extLst>
          </p:nvPr>
        </p:nvGraphicFramePr>
        <p:xfrm>
          <a:off x="2231944" y="1839040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479853" y="3290749"/>
            <a:ext cx="9031384" cy="29698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800" b="1" u="sng" dirty="0">
                <a:solidFill>
                  <a:schemeClr val="accent2"/>
                </a:solidFill>
                <a:latin typeface="+mn-lt"/>
              </a:rPr>
              <a:t>Tipos de Capacidade: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latin typeface="+mn-lt"/>
              </a:rPr>
              <a:t>Capacidade Disponível ou Projetada/de Projeto - </a:t>
            </a:r>
            <a:r>
              <a:rPr lang="pt-BR" sz="1800" dirty="0">
                <a:latin typeface="+mn-lt"/>
              </a:rPr>
              <a:t> É a quantidade máxima que uma unidade produtiva pode produzir durante a jornada de trabalho disponível, sob condições ideais de operação, sem levar em consideração qualquer tipo de perda.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dirty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pt-BR" sz="1800" dirty="0">
                <a:highlight>
                  <a:srgbClr val="FFFF00"/>
                </a:highlight>
                <a:latin typeface="+mn-lt"/>
              </a:rPr>
              <a:t>O fabricante de biscoitos do exemplo anterior, com 720 horas mensais de capacidade instalada, pode trabalhar: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highlight>
                  <a:srgbClr val="FFFF00"/>
                </a:highlight>
                <a:latin typeface="+mn-lt"/>
              </a:rPr>
              <a:t>a) um turno: um turno diário, com oito horas de duração, cinco dias por semana;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highlight>
                  <a:srgbClr val="FFFF00"/>
                </a:highlight>
                <a:latin typeface="+mn-lt"/>
              </a:rPr>
              <a:t>b) dois turnos: dois turnos diários, com oito horas de duração cada um, cinco dias por semana.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highlight>
                  <a:srgbClr val="FFFF00"/>
                </a:highlight>
                <a:latin typeface="+mn-lt"/>
              </a:rPr>
              <a:t>c) três turnos: três turnos diários, com oito horas de duração cada um, cinco dias por semana.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highlight>
                  <a:srgbClr val="FFFF00"/>
                </a:highlight>
                <a:latin typeface="+mn-lt"/>
              </a:rPr>
              <a:t>d) quatro turnos: três turnos diários, com oito horas de duração cada um, sete dias por semana (há quatro equipes que se intercalam para garantir o funcionamento ininterrupto, respeitando  o descanso semanal de todos os funcionários).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1800" dirty="0">
              <a:latin typeface="+mn-lt"/>
            </a:endParaRPr>
          </a:p>
          <a:p>
            <a:pPr algn="just"/>
            <a:endParaRPr lang="pt-BR" sz="1800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951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94393-EA68-4A2B-8861-0E6F727D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Capacidade Produtiva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F363B2-D48F-4B10-96F0-3C33DAFC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984" dirty="0"/>
              <a:t>Aumentar a capacidade disponível</a:t>
            </a:r>
          </a:p>
          <a:p>
            <a:pPr algn="just"/>
            <a:r>
              <a:rPr lang="pt-BR" sz="1654" dirty="0"/>
              <a:t>Existem duas formas:</a:t>
            </a:r>
          </a:p>
          <a:p>
            <a:pPr algn="just"/>
            <a:r>
              <a:rPr lang="pt-BR" sz="1654" dirty="0"/>
              <a:t>- Aumentando a capacidade instalada com a compra de máquinas</a:t>
            </a:r>
          </a:p>
          <a:p>
            <a:pPr algn="just"/>
            <a:r>
              <a:rPr lang="pt-BR" sz="1654" dirty="0"/>
              <a:t>- Aumentando os turnos/jornada de trabalho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4BABE3D-26FE-43F3-840E-A94EF6249E67}"/>
              </a:ext>
            </a:extLst>
          </p:cNvPr>
          <p:cNvSpPr/>
          <p:nvPr/>
        </p:nvSpPr>
        <p:spPr>
          <a:xfrm>
            <a:off x="504031" y="3857828"/>
            <a:ext cx="8846731" cy="21520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84" b="1" u="sng" dirty="0">
                <a:solidFill>
                  <a:schemeClr val="tx1"/>
                </a:solidFill>
              </a:rPr>
              <a:t>Legislação:</a:t>
            </a:r>
            <a:endParaRPr lang="pt-BR" sz="1654" b="1" u="sng" dirty="0">
              <a:solidFill>
                <a:schemeClr val="tx1"/>
              </a:solidFill>
            </a:endParaRPr>
          </a:p>
          <a:p>
            <a:pPr algn="ctr"/>
            <a:r>
              <a:rPr lang="pt-BR" sz="1654" dirty="0">
                <a:solidFill>
                  <a:schemeClr val="tx1"/>
                </a:solidFill>
              </a:rPr>
              <a:t>Leis referentes a hora extra: Art. 59 da CLT</a:t>
            </a:r>
          </a:p>
          <a:p>
            <a:pPr algn="ctr"/>
            <a:r>
              <a:rPr lang="pt-BR" sz="1654" dirty="0">
                <a:solidFill>
                  <a:schemeClr val="tx1"/>
                </a:solidFill>
              </a:rPr>
              <a:t>No máximo 2 horas por dia.</a:t>
            </a:r>
          </a:p>
          <a:p>
            <a:pPr algn="ctr"/>
            <a:r>
              <a:rPr lang="pt-BR" sz="1654" dirty="0">
                <a:solidFill>
                  <a:schemeClr val="tx1"/>
                </a:solidFill>
              </a:rPr>
              <a:t>A remuneração será de pelo menos 50% a mais (ver acordo coletivo)</a:t>
            </a:r>
          </a:p>
          <a:p>
            <a:pPr algn="ctr"/>
            <a:r>
              <a:rPr lang="pt-BR" sz="1654" dirty="0">
                <a:solidFill>
                  <a:schemeClr val="tx1"/>
                </a:solidFill>
              </a:rPr>
              <a:t>Domingos e feriados o adicional é de 100% (ver acordo coletivo)</a:t>
            </a:r>
          </a:p>
          <a:p>
            <a:pPr algn="ctr"/>
            <a:r>
              <a:rPr lang="pt-BR" sz="1654" dirty="0">
                <a:solidFill>
                  <a:schemeClr val="tx1"/>
                </a:solidFill>
              </a:rPr>
              <a:t>Art. 61 da CLT, sob condições específicas (serviços inadiáveis) pode ser realizado 4 horas</a:t>
            </a:r>
          </a:p>
          <a:p>
            <a:pPr algn="ctr"/>
            <a:r>
              <a:rPr lang="pt-BR" sz="1654" dirty="0">
                <a:solidFill>
                  <a:schemeClr val="tx1"/>
                </a:solidFill>
              </a:rPr>
              <a:t>Adicional noturno (22 às 5h) + 20%</a:t>
            </a:r>
          </a:p>
          <a:p>
            <a:pPr algn="ctr"/>
            <a:r>
              <a:rPr lang="pt-BR" sz="1654" dirty="0">
                <a:solidFill>
                  <a:schemeClr val="tx1"/>
                </a:solidFill>
              </a:rPr>
              <a:t>Trabalhos insalubres somente com licença prévia de Segurança do Trabalho</a:t>
            </a:r>
          </a:p>
        </p:txBody>
      </p:sp>
    </p:spTree>
    <p:extLst>
      <p:ext uri="{BB962C8B-B14F-4D97-AF65-F5344CB8AC3E}">
        <p14:creationId xmlns:p14="http://schemas.microsoft.com/office/powerpoint/2010/main" val="14678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F9AA20-4944-AD07-DE1A-844FE63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01" y="810020"/>
            <a:ext cx="7991636" cy="1262521"/>
          </a:xfrm>
        </p:spPr>
        <p:txBody>
          <a:bodyPr/>
          <a:lstStyle/>
          <a:p>
            <a:r>
              <a:rPr lang="pt-BR" dirty="0"/>
              <a:t>Capacidade: Grau de Disponibilidade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87D8B3-019A-4F09-E7E7-20E107964A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944" y="2072541"/>
          <a:ext cx="5616736" cy="170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80EA8-8618-AF4B-60E6-62EC4A043617}"/>
              </a:ext>
            </a:extLst>
          </p:cNvPr>
          <p:cNvSpPr txBox="1">
            <a:spLocks/>
          </p:cNvSpPr>
          <p:nvPr/>
        </p:nvSpPr>
        <p:spPr>
          <a:xfrm>
            <a:off x="357195" y="3554702"/>
            <a:ext cx="9031384" cy="29698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05"/>
              </a:spcAft>
              <a:buNone/>
              <a:tabLst/>
              <a:defRPr lang="pt-BR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n-lt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+mn-lt"/>
              </a:rPr>
              <a:t>Grau de disponibilidade: </a:t>
            </a:r>
            <a:r>
              <a:rPr lang="pt-BR" sz="2000" dirty="0">
                <a:latin typeface="+mn-lt"/>
              </a:rPr>
              <a:t>a capacidade instalada e a capacidade disponível permitem a formação de um índice, denominado grau de disponibilidade. Que indica, </a:t>
            </a:r>
            <a:r>
              <a:rPr lang="pt-BR" sz="2000" b="1" dirty="0">
                <a:latin typeface="+mn-lt"/>
              </a:rPr>
              <a:t>em forma percentual, quanto uma unidade produtiva está disponível.  </a:t>
            </a:r>
          </a:p>
          <a:p>
            <a:pPr algn="just"/>
            <a:endParaRPr lang="pt-BR" sz="2000" dirty="0"/>
          </a:p>
          <a:p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4392E1-587C-4BCC-2AAF-4CF4A90EE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046" y="5264746"/>
            <a:ext cx="4673466" cy="5130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3D82FF-8CA8-E5F5-2364-07E17D18B2F7}"/>
              </a:ext>
            </a:extLst>
          </p:cNvPr>
          <p:cNvSpPr txBox="1"/>
          <p:nvPr/>
        </p:nvSpPr>
        <p:spPr>
          <a:xfrm>
            <a:off x="5365512" y="526474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 100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C2B63D5-CB4E-6C10-85F0-BC3057F58CC2}"/>
              </a:ext>
            </a:extLst>
          </p:cNvPr>
          <p:cNvCxnSpPr>
            <a:cxnSpLocks/>
          </p:cNvCxnSpPr>
          <p:nvPr/>
        </p:nvCxnSpPr>
        <p:spPr>
          <a:xfrm>
            <a:off x="6599331" y="5423628"/>
            <a:ext cx="24444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5FE205-0785-54A3-D542-8F40B5DD574A}"/>
              </a:ext>
            </a:extLst>
          </p:cNvPr>
          <p:cNvSpPr txBox="1"/>
          <p:nvPr/>
        </p:nvSpPr>
        <p:spPr>
          <a:xfrm>
            <a:off x="6599331" y="5039611"/>
            <a:ext cx="23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TEÓRICA DE JORNADA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0D8B99-EF2C-9954-1E60-D7CBB4FA3DA4}"/>
              </a:ext>
            </a:extLst>
          </p:cNvPr>
          <p:cNvSpPr txBox="1"/>
          <p:nvPr/>
        </p:nvSpPr>
        <p:spPr>
          <a:xfrm>
            <a:off x="6074360" y="515778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=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0232FA-EFB4-90BB-A5E3-E23B995D183C}"/>
              </a:ext>
            </a:extLst>
          </p:cNvPr>
          <p:cNvSpPr txBox="1"/>
          <p:nvPr/>
        </p:nvSpPr>
        <p:spPr>
          <a:xfrm>
            <a:off x="7027105" y="5449412"/>
            <a:ext cx="142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TEÓRICA 24H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302A537-5792-296A-A351-A3846E0275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651" y="6094146"/>
            <a:ext cx="2606779" cy="11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6738</TotalTime>
  <Words>4668</Words>
  <Application>Microsoft Office PowerPoint</Application>
  <PresentationFormat>Personalizar</PresentationFormat>
  <Paragraphs>538</Paragraphs>
  <Slides>42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Times New Roman</vt:lpstr>
      <vt:lpstr>Wingdings</vt:lpstr>
      <vt:lpstr>Padrão</vt:lpstr>
      <vt:lpstr>Administração da Produção </vt:lpstr>
      <vt:lpstr>Capacidade Produtiva</vt:lpstr>
      <vt:lpstr>Capacidade Produtiva</vt:lpstr>
      <vt:lpstr>A localização é correlacionada com a capacidade:</vt:lpstr>
      <vt:lpstr>Determinação da Capacidade:</vt:lpstr>
      <vt:lpstr>Capacidade Instalada</vt:lpstr>
      <vt:lpstr>Capacidade Disponível</vt:lpstr>
      <vt:lpstr>Capacidade Produtiva</vt:lpstr>
      <vt:lpstr>Capacidade: Grau de Disponibilidade</vt:lpstr>
      <vt:lpstr>Capacidade - Grau de Utilização</vt:lpstr>
      <vt:lpstr>Capacidade - Grau de Utilização</vt:lpstr>
      <vt:lpstr>Capacidade - Grau de Utilização</vt:lpstr>
      <vt:lpstr>Capacidade - Grau de Utilização</vt:lpstr>
      <vt:lpstr>Estratégias para expandir a capacidade:</vt:lpstr>
      <vt:lpstr>Estratégias para expandir a capacidade:</vt:lpstr>
      <vt:lpstr>Estratégias para expandir a capacidade:</vt:lpstr>
      <vt:lpstr>Capacidade Produtiva</vt:lpstr>
      <vt:lpstr>Capacidade Produtiva</vt:lpstr>
      <vt:lpstr>Capacidade Produtiva</vt:lpstr>
      <vt:lpstr>Capacidade Produtiva</vt:lpstr>
      <vt:lpstr>Capacidade Produtiva</vt:lpstr>
      <vt:lpstr>Capacidade Produtiva</vt:lpstr>
      <vt:lpstr>Capacidade Produtiva</vt:lpstr>
      <vt:lpstr>Capacidade Produtiva</vt:lpstr>
      <vt:lpstr>Capacidade Produtiva</vt:lpstr>
      <vt:lpstr>Capacidade Produtiva</vt:lpstr>
      <vt:lpstr>Capacidade Produtiva</vt:lpstr>
      <vt:lpstr>Capacidade Produtiva</vt:lpstr>
      <vt:lpstr>Capacidade Produtiva</vt:lpstr>
      <vt:lpstr>Case: Empresa de Produção de Peças Automotivas</vt:lpstr>
      <vt:lpstr>Case: Empresa de Produção de Peças Automotivas</vt:lpstr>
      <vt:lpstr>Case: Empresa de Produção de Peças Automotivas</vt:lpstr>
      <vt:lpstr>Case: Empresa de Produção de Peças Automotivas</vt:lpstr>
      <vt:lpstr>Quanto tempos que produzir para não ter prejuízo?</vt:lpstr>
      <vt:lpstr>Apresentação do PowerPoint</vt:lpstr>
      <vt:lpstr>CAPACIDADE</vt:lpstr>
      <vt:lpstr>Custo total do produto:</vt:lpstr>
      <vt:lpstr>Apresentação do PowerPoint</vt:lpstr>
      <vt:lpstr>Custo Total de Produção e Custo Total do Produto</vt:lpstr>
      <vt:lpstr>Apresentação do PowerPoint</vt:lpstr>
      <vt:lpstr>Atividade de Fixação 2</vt:lpstr>
      <vt:lpstr>CLASSIFICAÇÃO DE GASTOS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Thaisa</dc:creator>
  <cp:lastModifiedBy>thaisa rodrigues</cp:lastModifiedBy>
  <cp:revision>150</cp:revision>
  <dcterms:created xsi:type="dcterms:W3CDTF">2017-07-04T15:55:48Z</dcterms:created>
  <dcterms:modified xsi:type="dcterms:W3CDTF">2025-06-26T19:37:04Z</dcterms:modified>
</cp:coreProperties>
</file>