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vnd.openxmlformats-officedocument.vmlDrawing" Extension="vml"/>
  <Default ContentType="application/x-fontdata" Extension="fntdata"/>
  <Default ContentType="image/gif" Extension="gif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oleObject" PartName="/ppt/embeddings/oleObject3.bin"/>
  <Override ContentType="application/vnd.openxmlformats-officedocument.oleObject" PartName="/ppt/embeddings/oleObject5.bin"/>
  <Override ContentType="application/vnd.openxmlformats-officedocument.oleObject" PartName="/ppt/embeddings/oleObject4.bin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12192000"/>
  <p:notesSz cx="6858000" cy="9144000"/>
  <p:embeddedFontLs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0" roundtripDataSignature="AMtx7miP6jO69jY9MLr3u+WW/K22Ej5P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ED1A94A-FCF5-4845-926A-122A1F4F22DA}">
  <a:tblStyle styleId="{0ED1A94A-FCF5-4845-926A-122A1F4F22DA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4E7"/>
          </a:solidFill>
        </a:fill>
      </a:tcStyle>
    </a:wholeTbl>
    <a:band1H>
      <a:tcTxStyle/>
      <a:tcStyle>
        <a:fill>
          <a:solidFill>
            <a:srgbClr val="DBE9CB"/>
          </a:solidFill>
        </a:fill>
      </a:tcStyle>
    </a:band1H>
    <a:band2H>
      <a:tcTxStyle/>
    </a:band2H>
    <a:band1V>
      <a:tcTxStyle/>
      <a:tcStyle>
        <a:fill>
          <a:solidFill>
            <a:srgbClr val="DBE9CB"/>
          </a:solidFill>
        </a:fill>
      </a:tcStyle>
    </a:band1V>
    <a:band2V>
      <a:tcTxStyle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penSans-regular.fntdata"/><Relationship Id="rId25" Type="http://schemas.openxmlformats.org/officeDocument/2006/relationships/slide" Target="slides/slide19.xml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799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FD-4CE2-8EAA-7CA7B69F5A83}"/>
              </c:ext>
            </c:extLst>
          </c:dPt>
          <c:dPt>
            <c:idx val="1"/>
            <c:bubble3D val="0"/>
            <c:spPr>
              <a:solidFill>
                <a:srgbClr val="2FA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FD-4CE2-8EAA-7CA7B69F5A83}"/>
              </c:ext>
            </c:extLst>
          </c:dPt>
          <c:dPt>
            <c:idx val="2"/>
            <c:bubble3D val="0"/>
            <c:spPr>
              <a:solidFill>
                <a:srgbClr val="94C11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FD-4CE2-8EAA-7CA7B69F5A83}"/>
              </c:ext>
            </c:extLst>
          </c:dPt>
          <c:dPt>
            <c:idx val="3"/>
            <c:bubble3D val="0"/>
            <c:spPr>
              <a:solidFill>
                <a:srgbClr val="07663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FD-4CE2-8EAA-7CA7B69F5A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FD-4CE2-8EAA-7CA7B69F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342476918218295"/>
          <c:y val="0.52356560603072699"/>
          <c:w val="0.19732620036169701"/>
          <c:h val="0.40682848255759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799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FD-4CE2-8EAA-7CA7B69F5A83}"/>
              </c:ext>
            </c:extLst>
          </c:dPt>
          <c:dPt>
            <c:idx val="1"/>
            <c:bubble3D val="0"/>
            <c:spPr>
              <a:solidFill>
                <a:srgbClr val="2FA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FD-4CE2-8EAA-7CA7B69F5A83}"/>
              </c:ext>
            </c:extLst>
          </c:dPt>
          <c:dPt>
            <c:idx val="2"/>
            <c:bubble3D val="0"/>
            <c:spPr>
              <a:solidFill>
                <a:srgbClr val="94C11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FD-4CE2-8EAA-7CA7B69F5A83}"/>
              </c:ext>
            </c:extLst>
          </c:dPt>
          <c:dPt>
            <c:idx val="3"/>
            <c:bubble3D val="0"/>
            <c:spPr>
              <a:solidFill>
                <a:srgbClr val="07663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FD-4CE2-8EAA-7CA7B69F5A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FD-4CE2-8EAA-7CA7B69F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342476918218295"/>
          <c:y val="0.52356560603072699"/>
          <c:w val="0.19732620036169701"/>
          <c:h val="0.40682848255759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936">
                <a:alpha val="7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02-4E71-8A2F-C9AA3344F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663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02-4E71-8A2F-C9AA3344F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4C11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02-4E71-8A2F-C9AA3344F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16105216"/>
        <c:axId val="-416098688"/>
      </c:barChart>
      <c:catAx>
        <c:axId val="-416105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416098688"/>
        <c:crosses val="autoZero"/>
        <c:auto val="1"/>
        <c:lblAlgn val="ctr"/>
        <c:lblOffset val="100"/>
        <c:noMultiLvlLbl val="0"/>
      </c:catAx>
      <c:valAx>
        <c:axId val="-41609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4161052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936">
                <a:alpha val="7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02-4E71-8A2F-C9AA3344F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663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02-4E71-8A2F-C9AA3344F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4C11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02-4E71-8A2F-C9AA3344F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16108480"/>
        <c:axId val="-416098144"/>
      </c:barChart>
      <c:catAx>
        <c:axId val="-416108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416098144"/>
        <c:crosses val="autoZero"/>
        <c:auto val="1"/>
        <c:lblAlgn val="ctr"/>
        <c:lblOffset val="100"/>
        <c:noMultiLvlLbl val="0"/>
      </c:catAx>
      <c:valAx>
        <c:axId val="-416098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4161084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1.png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showMasterSp="0">
  <p:cSld name="Slide de Título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50577" y="5196827"/>
            <a:ext cx="1180965" cy="1031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9390" y="-105699"/>
            <a:ext cx="12379907" cy="6963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1775" y="5109930"/>
            <a:ext cx="1094231" cy="955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7699" y="2351728"/>
            <a:ext cx="1644848" cy="164484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82745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a e texto">
  <p:cSld name="Tabela e texto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48" name="Google Shape;48;p30"/>
          <p:cNvGraphicFramePr/>
          <p:nvPr/>
        </p:nvGraphicFramePr>
        <p:xfrm>
          <a:off x="6444343" y="20743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{0ED1A94A-FCF5-4845-926A-122A1F4F22DA}</a:tableStyleId>
              </a:tblPr>
              <a:tblGrid>
                <a:gridCol w="1843325"/>
                <a:gridCol w="1843325"/>
                <a:gridCol w="1843325"/>
              </a:tblGrid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ayout Personalizado">
  <p:cSld name="1_Layout Personalizado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Google Shape;50;p31"/>
          <p:cNvGraphicFramePr/>
          <p:nvPr/>
        </p:nvGraphicFramePr>
        <p:xfrm>
          <a:off x="783770" y="14908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{0ED1A94A-FCF5-4845-926A-122A1F4F22DA}</a:tableStyleId>
              </a:tblPr>
              <a:tblGrid>
                <a:gridCol w="2076575"/>
                <a:gridCol w="351425"/>
                <a:gridCol w="1214000"/>
                <a:gridCol w="1214000"/>
                <a:gridCol w="1214000"/>
                <a:gridCol w="1214000"/>
                <a:gridCol w="1214000"/>
                <a:gridCol w="1214000"/>
              </a:tblGrid>
              <a:tr h="592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54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anograma">
  <p:cSld name="Organograma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">
  <p:cSld name="Layout Personalizado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3"/>
          <p:cNvSpPr txBox="1"/>
          <p:nvPr>
            <p:ph type="ctrTitle"/>
          </p:nvPr>
        </p:nvSpPr>
        <p:spPr>
          <a:xfrm>
            <a:off x="1680815" y="1072680"/>
            <a:ext cx="5681273" cy="537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" name="Google Shape;54;p33"/>
          <p:cNvSpPr txBox="1"/>
          <p:nvPr/>
        </p:nvSpPr>
        <p:spPr>
          <a:xfrm>
            <a:off x="796233" y="1732248"/>
            <a:ext cx="5390806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33"/>
          <p:cNvSpPr txBox="1"/>
          <p:nvPr/>
        </p:nvSpPr>
        <p:spPr>
          <a:xfrm>
            <a:off x="6187039" y="1732248"/>
            <a:ext cx="5390806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e conteúdo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/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" name="Google Shape;21;p22"/>
          <p:cNvSpPr txBox="1"/>
          <p:nvPr>
            <p:ph idx="1" type="body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" name="Google Shape;22;p22"/>
          <p:cNvSpPr txBox="1"/>
          <p:nvPr>
            <p:ph idx="10" type="dt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22"/>
          <p:cNvSpPr txBox="1"/>
          <p:nvPr>
            <p:ph idx="11" type="ftr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22"/>
          <p:cNvSpPr txBox="1"/>
          <p:nvPr>
            <p:ph idx="12" type="sldNum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idx="10" type="dt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7" name="Google Shape;27;p23"/>
          <p:cNvSpPr txBox="1"/>
          <p:nvPr>
            <p:ph idx="11" type="ftr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8" name="Google Shape;28;p23"/>
          <p:cNvSpPr txBox="1"/>
          <p:nvPr>
            <p:ph idx="12" type="sldNum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>
  <p:cSld name="Título e Conteúdo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1" name="Google Shape;31;p24"/>
          <p:cNvSpPr txBox="1"/>
          <p:nvPr>
            <p:ph idx="2" type="body"/>
          </p:nvPr>
        </p:nvSpPr>
        <p:spPr>
          <a:xfrm>
            <a:off x="6277970" y="1969033"/>
            <a:ext cx="5571693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">
  <p:cSld name="Imagem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34" name="Google Shape;3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46882" y="1900942"/>
            <a:ext cx="3062145" cy="366236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5"/>
          <p:cNvSpPr txBox="1"/>
          <p:nvPr>
            <p:ph idx="2" type="body"/>
          </p:nvPr>
        </p:nvSpPr>
        <p:spPr>
          <a:xfrm>
            <a:off x="7373918" y="5745871"/>
            <a:ext cx="3854528" cy="71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 e texto">
  <p:cSld name="Grafico e texto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38" name="Google Shape;38;p26"/>
          <p:cNvGraphicFramePr/>
          <p:nvPr/>
        </p:nvGraphicFramePr>
        <p:xfrm>
          <a:off x="6195159" y="1969033"/>
          <a:ext cx="5996841" cy="3585287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">
  <p:cSld name="Grafico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Google Shape;40;p27"/>
          <p:cNvGraphicFramePr/>
          <p:nvPr/>
        </p:nvGraphicFramePr>
        <p:xfrm>
          <a:off x="908173" y="1600199"/>
          <a:ext cx="8961384" cy="4682089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 e texto 2">
  <p:cSld name="Grafico e texto 2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43" name="Google Shape;43;p28"/>
          <p:cNvGraphicFramePr/>
          <p:nvPr/>
        </p:nvGraphicFramePr>
        <p:xfrm>
          <a:off x="6348273" y="2670629"/>
          <a:ext cx="5684070" cy="3179177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3">
  <p:cSld name="Grafico3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Google Shape;45;p29"/>
          <p:cNvGraphicFramePr/>
          <p:nvPr/>
        </p:nvGraphicFramePr>
        <p:xfrm>
          <a:off x="2908386" y="2150094"/>
          <a:ext cx="7387978" cy="4132196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>
            <a:off x="1285875" y="1"/>
            <a:ext cx="10906125" cy="1053548"/>
          </a:xfrm>
          <a:prstGeom prst="rect">
            <a:avLst/>
          </a:prstGeom>
          <a:solidFill>
            <a:srgbClr val="72B93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0"/>
          <p:cNvSpPr txBox="1"/>
          <p:nvPr/>
        </p:nvSpPr>
        <p:spPr>
          <a:xfrm>
            <a:off x="1769192" y="232735"/>
            <a:ext cx="9889407" cy="58808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Formações Complementares</a:t>
            </a:r>
            <a:endParaRPr b="1" i="0" sz="3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Google Shape;12;p20"/>
          <p:cNvSpPr/>
          <p:nvPr/>
        </p:nvSpPr>
        <p:spPr>
          <a:xfrm>
            <a:off x="0" y="-71718"/>
            <a:ext cx="1666726" cy="1473136"/>
          </a:xfrm>
          <a:prstGeom prst="rect">
            <a:avLst/>
          </a:prstGeom>
          <a:solidFill>
            <a:srgbClr val="39973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829" y="0"/>
            <a:ext cx="1259067" cy="125906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82745"/>
              </a:srgbClr>
            </a:outerShdw>
          </a:effectLst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oleObject" Target="../embeddings/oleObject3.bin"/><Relationship Id="rId10" Type="http://schemas.openxmlformats.org/officeDocument/2006/relationships/oleObject" Target="../embeddings/oleObject3.bin"/><Relationship Id="rId13" Type="http://schemas.openxmlformats.org/officeDocument/2006/relationships/oleObject" Target="../embeddings/oleObject4.bin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png"/><Relationship Id="rId15" Type="http://schemas.openxmlformats.org/officeDocument/2006/relationships/image" Target="../media/image19.png"/><Relationship Id="rId14" Type="http://schemas.openxmlformats.org/officeDocument/2006/relationships/oleObject" Target="../embeddings/oleObject4.bin"/><Relationship Id="rId17" Type="http://schemas.openxmlformats.org/officeDocument/2006/relationships/oleObject" Target="../embeddings/oleObject5.bin"/><Relationship Id="rId16" Type="http://schemas.openxmlformats.org/officeDocument/2006/relationships/oleObject" Target="../embeddings/oleObject5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24.png"/><Relationship Id="rId18" Type="http://schemas.openxmlformats.org/officeDocument/2006/relationships/image" Target="../media/image16.png"/><Relationship Id="rId7" Type="http://schemas.openxmlformats.org/officeDocument/2006/relationships/oleObject" Target="../embeddings/oleObject2.bin"/><Relationship Id="rId8" Type="http://schemas.openxmlformats.org/officeDocument/2006/relationships/oleObject" Target="../embeddings/oleObject2.bin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gif"/><Relationship Id="rId4" Type="http://schemas.openxmlformats.org/officeDocument/2006/relationships/image" Target="../media/image6.gif"/><Relationship Id="rId5" Type="http://schemas.openxmlformats.org/officeDocument/2006/relationships/image" Target="../media/image12.gif"/><Relationship Id="rId6" Type="http://schemas.openxmlformats.org/officeDocument/2006/relationships/hyperlink" Target="http://www.google.com.br/url?sa=i&amp;source=images&amp;cd=&amp;cad=rja&amp;uact=8&amp;ved=0CAgQjRw&amp;url=http://biographycolllection.blogspot.com/2012/06/charles-coulomb-famous-french.html&amp;ei=yVb2VO3iNYjBggTJtoIw&amp;psig=AFQjCNFYvCelHI5iJwuS10PN3RGdSyvq-w&amp;ust=1425516617959560" TargetMode="External"/><Relationship Id="rId7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/>
        </p:nvSpPr>
        <p:spPr>
          <a:xfrm>
            <a:off x="4534262" y="2629002"/>
            <a:ext cx="5851514" cy="1460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Forças elétricas</a:t>
            </a:r>
            <a:br>
              <a:rPr b="1" i="0" lang="pt-BR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pt-BR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Jean Espinoza</a:t>
            </a:r>
            <a:endParaRPr b="0" i="0" sz="3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/>
          <p:nvPr/>
        </p:nvSpPr>
        <p:spPr>
          <a:xfrm>
            <a:off x="2117725" y="1336675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0"/>
          <p:cNvSpPr txBox="1"/>
          <p:nvPr/>
        </p:nvSpPr>
        <p:spPr>
          <a:xfrm>
            <a:off x="341650" y="2358221"/>
            <a:ext cx="114492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Onde </a:t>
            </a:r>
            <a:r>
              <a:rPr b="1" lang="pt-BR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b="1" baseline="-25000" lang="pt-BR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lang="pt-BR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Q</a:t>
            </a:r>
            <a:r>
              <a:rPr b="1" baseline="-25000" lang="pt-BR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pt-BR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são as cargas elétricas dos corpos puntiformes </a:t>
            </a:r>
            <a:r>
              <a:rPr b="1"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pt-BR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b="1" lang="pt-BR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pt-BR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Consideremos que esses corpos estejam no vácuo, a uma distância  </a:t>
            </a:r>
            <a:r>
              <a:rPr b="1" lang="pt-BR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pt-BR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um do outro. Se Q</a:t>
            </a:r>
            <a:r>
              <a:rPr baseline="-25000" lang="pt-BR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pt-BR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Q</a:t>
            </a:r>
            <a:r>
              <a:rPr baseline="-25000" lang="pt-BR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pt-BR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tiverem o mesmo sinal, os corpos se repelirão; se tiverem sinais opostos, então eles se atrairão. O módulo dessa força é dada por:</a:t>
            </a:r>
            <a:endParaRPr/>
          </a:p>
        </p:txBody>
      </p:sp>
      <p:sp>
        <p:nvSpPr>
          <p:cNvPr id="141" name="Google Shape;141;p10"/>
          <p:cNvSpPr/>
          <p:nvPr/>
        </p:nvSpPr>
        <p:spPr>
          <a:xfrm>
            <a:off x="2135560" y="1217176"/>
            <a:ext cx="820891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 de Coulomb:</a:t>
            </a:r>
            <a:endParaRPr/>
          </a:p>
        </p:txBody>
      </p:sp>
      <p:sp>
        <p:nvSpPr>
          <p:cNvPr id="142" name="Google Shape;142;p10"/>
          <p:cNvSpPr/>
          <p:nvPr/>
        </p:nvSpPr>
        <p:spPr>
          <a:xfrm>
            <a:off x="4499241" y="5013176"/>
            <a:ext cx="3528392" cy="1152128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0"/>
          <p:cNvSpPr txBox="1"/>
          <p:nvPr/>
        </p:nvSpPr>
        <p:spPr>
          <a:xfrm>
            <a:off x="8328248" y="5179675"/>
            <a:ext cx="215315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 de Coulomb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(Força elétrica)</a:t>
            </a:r>
            <a:endParaRPr/>
          </a:p>
        </p:txBody>
      </p:sp>
      <p:sp>
        <p:nvSpPr>
          <p:cNvPr id="144" name="Google Shape;144;p10"/>
          <p:cNvSpPr/>
          <p:nvPr/>
        </p:nvSpPr>
        <p:spPr>
          <a:xfrm>
            <a:off x="4086067" y="5095742"/>
            <a:ext cx="3960439" cy="91493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199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"/>
          <p:cNvSpPr txBox="1"/>
          <p:nvPr/>
        </p:nvSpPr>
        <p:spPr>
          <a:xfrm>
            <a:off x="373589" y="2348880"/>
            <a:ext cx="58326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lphaLcParenR"/>
            </a:pPr>
            <a:r>
              <a:rPr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lei de Coulomb só é válida para corpos carregados eletricamente que sejam </a:t>
            </a:r>
            <a:r>
              <a:rPr b="1"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puntiformes</a:t>
            </a:r>
            <a:r>
              <a:rPr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lphaLcParenR"/>
            </a:pPr>
            <a:r>
              <a:rPr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força elétrica entre duas cargas puntiformes tem a mesma </a:t>
            </a:r>
            <a:r>
              <a:rPr b="1"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direção</a:t>
            </a:r>
            <a:r>
              <a:rPr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reta que as une.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36 AP1" id="150" name="Google Shape;15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2104" y="2348880"/>
            <a:ext cx="4575826" cy="3024336"/>
          </a:xfrm>
          <a:prstGeom prst="rect">
            <a:avLst/>
          </a:prstGeom>
          <a:noFill/>
          <a:ln cap="flat" cmpd="sng" w="9525">
            <a:solidFill>
              <a:srgbClr val="9966FF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51" name="Google Shape;151;p11"/>
          <p:cNvSpPr/>
          <p:nvPr/>
        </p:nvSpPr>
        <p:spPr>
          <a:xfrm>
            <a:off x="2135560" y="1217176"/>
            <a:ext cx="820891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Observações sobre a lei de Coulomb</a:t>
            </a:r>
            <a:endParaRPr/>
          </a:p>
        </p:txBody>
      </p:sp>
      <p:sp>
        <p:nvSpPr>
          <p:cNvPr id="152" name="Google Shape;152;p11"/>
          <p:cNvSpPr txBox="1"/>
          <p:nvPr/>
        </p:nvSpPr>
        <p:spPr>
          <a:xfrm>
            <a:off x="7798863" y="5594925"/>
            <a:ext cx="304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(2000).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/>
          <p:nvPr/>
        </p:nvSpPr>
        <p:spPr>
          <a:xfrm>
            <a:off x="407368" y="1909647"/>
            <a:ext cx="1127567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A constante eletrostática </a:t>
            </a:r>
            <a:r>
              <a:rPr lang="pt-BR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depende do meio onde se encontram as cargas elétricas.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 txBox="1"/>
          <p:nvPr/>
        </p:nvSpPr>
        <p:spPr>
          <a:xfrm>
            <a:off x="407368" y="3356992"/>
            <a:ext cx="11118947" cy="122450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3432" l="-1315" r="-125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/>
          </a:p>
        </p:txBody>
      </p:sp>
      <p:cxnSp>
        <p:nvCxnSpPr>
          <p:cNvPr id="159" name="Google Shape;159;p12"/>
          <p:cNvCxnSpPr/>
          <p:nvPr/>
        </p:nvCxnSpPr>
        <p:spPr>
          <a:xfrm>
            <a:off x="6891546" y="-2267556"/>
            <a:ext cx="79465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" name="Google Shape;160;p12"/>
          <p:cNvSpPr txBox="1"/>
          <p:nvPr/>
        </p:nvSpPr>
        <p:spPr>
          <a:xfrm>
            <a:off x="410178" y="5013176"/>
            <a:ext cx="1127567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A constante eletrostática</a:t>
            </a:r>
            <a:r>
              <a:rPr lang="pt-BR" sz="3000">
                <a:solidFill>
                  <a:srgbClr val="FF5050"/>
                </a:solidFill>
                <a:latin typeface="Calibri"/>
                <a:ea typeface="Calibri"/>
                <a:cs typeface="Calibri"/>
                <a:sym typeface="Calibri"/>
              </a:rPr>
              <a:t> K</a:t>
            </a:r>
            <a:r>
              <a:rPr baseline="-25000" lang="pt-BR" sz="3000">
                <a:solidFill>
                  <a:srgbClr val="FF505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pt-BR" sz="30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 para o vácuo vale aproximadamente 9×10</a:t>
            </a:r>
            <a:r>
              <a:rPr baseline="30000" lang="pt-BR" sz="30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pt-BR" sz="30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 Nm</a:t>
            </a:r>
            <a:r>
              <a:rPr baseline="30000" lang="pt-BR" sz="30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t-BR" sz="30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/C</a:t>
            </a:r>
            <a:r>
              <a:rPr baseline="30000" lang="pt-BR" sz="30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t-BR" sz="30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"/>
          <p:cNvSpPr txBox="1"/>
          <p:nvPr/>
        </p:nvSpPr>
        <p:spPr>
          <a:xfrm>
            <a:off x="263352" y="1700808"/>
            <a:ext cx="11593200" cy="42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Quando o meio material onde as cargas se encontram </a:t>
            </a:r>
            <a:r>
              <a:rPr b="1" lang="pt-BR" sz="3200">
                <a:solidFill>
                  <a:srgbClr val="399736"/>
                </a:solidFill>
                <a:latin typeface="Calibri"/>
                <a:ea typeface="Calibri"/>
                <a:cs typeface="Calibri"/>
                <a:sym typeface="Calibri"/>
              </a:rPr>
              <a:t>não for o vácuo</a:t>
            </a: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devemos usar o valor apropriado para a constante de permissividade ε do meio em questão, que será sempre maior que ε</a:t>
            </a:r>
            <a:r>
              <a:rPr baseline="-25000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pt-BR" sz="3200">
                <a:solidFill>
                  <a:srgbClr val="399736"/>
                </a:solidFill>
                <a:latin typeface="Calibri"/>
                <a:ea typeface="Calibri"/>
                <a:cs typeface="Calibri"/>
                <a:sym typeface="Calibri"/>
              </a:rPr>
              <a:t>Neste caso, as forças entre as cargas diminuem, devido ao efeito da indução de cargas no meio onde as cargas estão imersas.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"/>
          <p:cNvSpPr txBox="1"/>
          <p:nvPr/>
        </p:nvSpPr>
        <p:spPr>
          <a:xfrm>
            <a:off x="281100" y="1466825"/>
            <a:ext cx="11593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Por exemplo, se duas cargas elétricas no ar se repelem com uma certa força F, quando são mergulhadas na água a força de repulsão entre elas torna-se aproximadamente 81 vezes menor.</a:t>
            </a:r>
            <a:endParaRPr/>
          </a:p>
        </p:txBody>
      </p:sp>
      <p:sp>
        <p:nvSpPr>
          <p:cNvPr id="171" name="Google Shape;171;p14"/>
          <p:cNvSpPr txBox="1"/>
          <p:nvPr/>
        </p:nvSpPr>
        <p:spPr>
          <a:xfrm>
            <a:off x="2346326" y="2274739"/>
            <a:ext cx="184731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~AUT0008" id="172" name="Google Shape;172;p14"/>
          <p:cNvPicPr preferRelativeResize="0"/>
          <p:nvPr/>
        </p:nvPicPr>
        <p:blipFill rotWithShape="1">
          <a:blip r:embed="rId3">
            <a:alphaModFix/>
          </a:blip>
          <a:srcRect b="0" l="9160" r="3636" t="5869"/>
          <a:stretch/>
        </p:blipFill>
        <p:spPr>
          <a:xfrm>
            <a:off x="1195469" y="2852936"/>
            <a:ext cx="4343415" cy="303371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4"/>
          <p:cNvSpPr txBox="1"/>
          <p:nvPr/>
        </p:nvSpPr>
        <p:spPr>
          <a:xfrm>
            <a:off x="6528048" y="2653333"/>
            <a:ext cx="4355976" cy="3785652"/>
          </a:xfrm>
          <a:prstGeom prst="rect">
            <a:avLst/>
          </a:prstGeom>
          <a:gradFill>
            <a:gsLst>
              <a:gs pos="0">
                <a:srgbClr val="CFCBBE"/>
              </a:gs>
              <a:gs pos="88000">
                <a:srgbClr val="A09875"/>
              </a:gs>
              <a:gs pos="100000">
                <a:srgbClr val="A09875"/>
              </a:gs>
            </a:gsLst>
            <a:lin ang="5400000" scaled="0"/>
          </a:gradFill>
          <a:ln cap="rnd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Em um cristal de cloreto de sódio, são as forças elétricas entre os íons de Na</a:t>
            </a:r>
            <a:r>
              <a:rPr baseline="30000" lang="pt-BR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pt-BR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 Cl</a:t>
            </a:r>
            <a:r>
              <a:rPr baseline="30000" lang="pt-BR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pt-BR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que mantém a estrutura de sua rede cristalina. Quando mergulhamos este sal na água, a força elétrica entre os íons diminui (81 vezes menor) e por isso a rede cristalina se desfaz e o sal é dissolvido na água.</a:t>
            </a:r>
            <a:endParaRPr/>
          </a:p>
        </p:txBody>
      </p:sp>
      <p:sp>
        <p:nvSpPr>
          <p:cNvPr id="174" name="Google Shape;174;p14"/>
          <p:cNvSpPr txBox="1"/>
          <p:nvPr/>
        </p:nvSpPr>
        <p:spPr>
          <a:xfrm>
            <a:off x="1846025" y="6072150"/>
            <a:ext cx="304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(2000).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"/>
          <p:cNvSpPr txBox="1"/>
          <p:nvPr/>
        </p:nvSpPr>
        <p:spPr>
          <a:xfrm>
            <a:off x="407368" y="1947071"/>
            <a:ext cx="5303912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 constante dielétrica ou permissividade relativa (ԑ</a:t>
            </a:r>
            <a:r>
              <a:rPr baseline="-25000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de um meio é a razão entre a permissividade absoluta desse meio (ԑ) e a permissividade absoluta do vácuo (ԑ</a:t>
            </a:r>
            <a:r>
              <a:rPr baseline="-25000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/>
          </a:p>
        </p:txBody>
      </p:sp>
      <p:sp>
        <p:nvSpPr>
          <p:cNvPr id="180" name="Google Shape;180;p15"/>
          <p:cNvSpPr txBox="1"/>
          <p:nvPr/>
        </p:nvSpPr>
        <p:spPr>
          <a:xfrm>
            <a:off x="8256240" y="1434238"/>
            <a:ext cx="1822612" cy="102566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/>
          </a:p>
        </p:txBody>
      </p:sp>
      <p:graphicFrame>
        <p:nvGraphicFramePr>
          <p:cNvPr id="181" name="Google Shape;181;p15"/>
          <p:cNvGraphicFramePr/>
          <p:nvPr/>
        </p:nvGraphicFramePr>
        <p:xfrm>
          <a:off x="6888088" y="27809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{0ED1A94A-FCF5-4845-926A-122A1F4F22DA}</a:tableStyleId>
              </a:tblPr>
              <a:tblGrid>
                <a:gridCol w="1416675"/>
                <a:gridCol w="2903800"/>
              </a:tblGrid>
              <a:tr h="809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cap="none" strike="noStrike">
                          <a:solidFill>
                            <a:schemeClr val="dk1"/>
                          </a:solidFill>
                        </a:rPr>
                        <a:t>M</a:t>
                      </a:r>
                      <a:r>
                        <a:rPr lang="pt-BR" sz="2800">
                          <a:solidFill>
                            <a:schemeClr val="dk1"/>
                          </a:solidFill>
                        </a:rPr>
                        <a:t>eio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u="none" cap="none" strike="noStrike">
                          <a:solidFill>
                            <a:schemeClr val="dk1"/>
                          </a:solidFill>
                        </a:rPr>
                        <a:t>Const</a:t>
                      </a:r>
                      <a:r>
                        <a:rPr lang="pt-BR" sz="2800">
                          <a:solidFill>
                            <a:schemeClr val="dk1"/>
                          </a:solidFill>
                        </a:rPr>
                        <a:t>ante dielétrica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4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800" u="none" cap="none" strike="noStrike"/>
                        <a:t>Vácuo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8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809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800" u="none" cap="none" strike="noStrike"/>
                        <a:t>Ág</a:t>
                      </a:r>
                      <a:r>
                        <a:rPr b="1" lang="pt-BR" sz="2800"/>
                        <a:t>ua pura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800" u="none" cap="none" strike="noStrike"/>
                        <a:t>81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4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800" u="none" cap="none" strike="noStrike"/>
                        <a:t>P</a:t>
                      </a:r>
                      <a:r>
                        <a:rPr b="1" lang="pt-BR" sz="2800"/>
                        <a:t>apel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800" u="none" cap="none" strike="noStrike"/>
                        <a:t>de 1,8 a 2,5</a:t>
                      </a:r>
                      <a:endParaRPr b="1" sz="2800" u="none" cap="none" strike="noStrike"/>
                    </a:p>
                  </a:txBody>
                  <a:tcPr marT="45725" marB="45725" marR="91450" marL="91450"/>
                </a:tc>
              </a:tr>
              <a:tr h="44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800" u="none" cap="none" strike="noStrike"/>
                        <a:t>V</a:t>
                      </a:r>
                      <a:r>
                        <a:rPr b="1" lang="pt-BR" sz="2800"/>
                        <a:t>idro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800" u="none" cap="none" strike="noStrike"/>
                        <a:t>de 4,0 a 10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7 AP1" id="186" name="Google Shape;18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4492" y="3428992"/>
            <a:ext cx="4144506" cy="1580093"/>
          </a:xfrm>
          <a:prstGeom prst="rect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38 AP1" id="187" name="Google Shape;18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3842" y="5151764"/>
            <a:ext cx="4205809" cy="1194242"/>
          </a:xfrm>
          <a:prstGeom prst="rect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88" name="Google Shape;188;p16"/>
          <p:cNvSpPr txBox="1"/>
          <p:nvPr/>
        </p:nvSpPr>
        <p:spPr>
          <a:xfrm>
            <a:off x="479376" y="1467546"/>
            <a:ext cx="11371956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 Enquanto a força gravitacional entre duas massas só pode ser de </a:t>
            </a: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atração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força elétrica entre duas cargas poderá ser de </a:t>
            </a: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atração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 de </a:t>
            </a: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repulsão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dependendo dos sinais das cargas que interagem.</a:t>
            </a:r>
            <a:endParaRPr/>
          </a:p>
        </p:txBody>
      </p:sp>
      <p:pic>
        <p:nvPicPr>
          <p:cNvPr id="189" name="Google Shape;18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2064" y="3861048"/>
            <a:ext cx="3201987" cy="118903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6"/>
          <p:cNvSpPr/>
          <p:nvPr/>
        </p:nvSpPr>
        <p:spPr>
          <a:xfrm>
            <a:off x="5814242" y="5060513"/>
            <a:ext cx="4572000" cy="126887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865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/>
          </a:p>
        </p:txBody>
      </p:sp>
      <p:sp>
        <p:nvSpPr>
          <p:cNvPr id="191" name="Google Shape;191;p16"/>
          <p:cNvSpPr txBox="1"/>
          <p:nvPr/>
        </p:nvSpPr>
        <p:spPr>
          <a:xfrm>
            <a:off x="2795600" y="6488700"/>
            <a:ext cx="304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(2000).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/>
          <p:nvPr/>
        </p:nvSpPr>
        <p:spPr>
          <a:xfrm>
            <a:off x="346316" y="2276773"/>
            <a:ext cx="68304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existirem várias cargas no sistema, a força sobre uma determinada carga será dada pela soma vetorial das forças exercidas sobre ela por cada uma das demais (</a:t>
            </a: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rincípio da superposição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 </a:t>
            </a:r>
            <a:r>
              <a:rPr b="1" lang="pt-BR" sz="2800">
                <a:solidFill>
                  <a:srgbClr val="399736"/>
                </a:solidFill>
                <a:latin typeface="Calibri"/>
                <a:ea typeface="Calibri"/>
                <a:cs typeface="Calibri"/>
                <a:sym typeface="Calibri"/>
              </a:rPr>
              <a:t>Num exemplo com três cargas iguais e de mesmo sinal, temos:</a:t>
            </a:r>
            <a:endParaRPr/>
          </a:p>
        </p:txBody>
      </p:sp>
      <p:grpSp>
        <p:nvGrpSpPr>
          <p:cNvPr id="197" name="Google Shape;197;p17"/>
          <p:cNvGrpSpPr/>
          <p:nvPr/>
        </p:nvGrpSpPr>
        <p:grpSpPr>
          <a:xfrm>
            <a:off x="7536160" y="2636912"/>
            <a:ext cx="4171950" cy="2492375"/>
            <a:chOff x="1474" y="2750"/>
            <a:chExt cx="2628" cy="1570"/>
          </a:xfrm>
        </p:grpSpPr>
        <p:grpSp>
          <p:nvGrpSpPr>
            <p:cNvPr id="198" name="Google Shape;198;p17"/>
            <p:cNvGrpSpPr/>
            <p:nvPr/>
          </p:nvGrpSpPr>
          <p:grpSpPr>
            <a:xfrm>
              <a:off x="1474" y="2750"/>
              <a:ext cx="2628" cy="1406"/>
              <a:chOff x="1474" y="2750"/>
              <a:chExt cx="2628" cy="1406"/>
            </a:xfrm>
          </p:grpSpPr>
          <p:sp>
            <p:nvSpPr>
              <p:cNvPr id="199" name="Google Shape;199;p17"/>
              <p:cNvSpPr/>
              <p:nvPr/>
            </p:nvSpPr>
            <p:spPr>
              <a:xfrm>
                <a:off x="1882" y="284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00" name="Google Shape;200;p17"/>
              <p:cNvSpPr/>
              <p:nvPr/>
            </p:nvSpPr>
            <p:spPr>
              <a:xfrm>
                <a:off x="3560" y="284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01" name="Google Shape;201;p17"/>
              <p:cNvSpPr/>
              <p:nvPr/>
            </p:nvSpPr>
            <p:spPr>
              <a:xfrm>
                <a:off x="2699" y="347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cxnSp>
            <p:nvCxnSpPr>
              <p:cNvPr id="202" name="Google Shape;202;p17"/>
              <p:cNvCxnSpPr/>
              <p:nvPr/>
            </p:nvCxnSpPr>
            <p:spPr>
              <a:xfrm>
                <a:off x="2018" y="2931"/>
                <a:ext cx="681" cy="59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203" name="Google Shape;203;p17"/>
              <p:cNvCxnSpPr/>
              <p:nvPr/>
            </p:nvCxnSpPr>
            <p:spPr>
              <a:xfrm flipH="1">
                <a:off x="2835" y="2931"/>
                <a:ext cx="725" cy="59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graphicFrame>
            <p:nvGraphicFramePr>
              <p:cNvPr id="204" name="Google Shape;204;p17"/>
              <p:cNvGraphicFramePr/>
              <p:nvPr/>
            </p:nvGraphicFramePr>
            <p:xfrm>
              <a:off x="1474" y="2750"/>
              <a:ext cx="360" cy="240"/>
            </p:xfrm>
            <a:graphic>
              <a:graphicData uri="http://schemas.openxmlformats.org/presentationml/2006/ole">
                <mc:AlternateContent>
                  <mc:Choice Requires="v">
                    <p:oleObj r:id="rId4" imgH="240" imgW="360" progId="Word.Document.8" spid="_x0000_s1">
                      <p:embed/>
                    </p:oleObj>
                  </mc:Choice>
                  <mc:Fallback>
                    <p:oleObj r:id="rId5" imgH="240" imgW="360" progId="Word.Document.8">
                      <p:embed/>
                      <p:pic>
                        <p:nvPicPr>
                          <p:cNvPr id="204" name="Google Shape;204;p17"/>
                          <p:cNvPicPr preferRelativeResize="0"/>
                          <p:nvPr/>
                        </p:nvPicPr>
                        <p:blipFill rotWithShape="1">
                          <a:blip r:embed="rId6">
                            <a:alphaModFix/>
                          </a:blip>
                          <a:srcRect b="0" l="0" r="0" t="0"/>
                          <a:stretch/>
                        </p:blipFill>
                        <p:spPr>
                          <a:xfrm>
                            <a:off x="1474" y="2750"/>
                            <a:ext cx="360" cy="2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" name="Google Shape;205;p17"/>
              <p:cNvGraphicFramePr/>
              <p:nvPr/>
            </p:nvGraphicFramePr>
            <p:xfrm>
              <a:off x="3742" y="2750"/>
              <a:ext cx="360" cy="240"/>
            </p:xfrm>
            <a:graphic>
              <a:graphicData uri="http://schemas.openxmlformats.org/presentationml/2006/ole">
                <mc:AlternateContent>
                  <mc:Choice Requires="v">
                    <p:oleObj r:id="rId7" imgH="240" imgW="360" progId="Word.Document.8" spid="_x0000_s2">
                      <p:embed/>
                    </p:oleObj>
                  </mc:Choice>
                  <mc:Fallback>
                    <p:oleObj r:id="rId8" imgH="240" imgW="360" progId="Word.Document.8">
                      <p:embed/>
                      <p:pic>
                        <p:nvPicPr>
                          <p:cNvPr id="205" name="Google Shape;205;p17"/>
                          <p:cNvPicPr preferRelativeResize="0"/>
                          <p:nvPr/>
                        </p:nvPicPr>
                        <p:blipFill rotWithShape="1">
                          <a:blip r:embed="rId9">
                            <a:alphaModFix/>
                          </a:blip>
                          <a:srcRect b="0" l="0" r="0" t="0"/>
                          <a:stretch/>
                        </p:blipFill>
                        <p:spPr>
                          <a:xfrm>
                            <a:off x="3742" y="2750"/>
                            <a:ext cx="360" cy="2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6" name="Google Shape;206;p17"/>
              <p:cNvSpPr txBox="1"/>
              <p:nvPr/>
            </p:nvSpPr>
            <p:spPr>
              <a:xfrm>
                <a:off x="2653" y="3216"/>
                <a:ext cx="197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t-BR" sz="18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q</a:t>
                </a:r>
                <a:endParaRPr/>
              </a:p>
            </p:txBody>
          </p:sp>
          <p:cxnSp>
            <p:nvCxnSpPr>
              <p:cNvPr id="207" name="Google Shape;207;p17"/>
              <p:cNvCxnSpPr/>
              <p:nvPr/>
            </p:nvCxnSpPr>
            <p:spPr>
              <a:xfrm flipH="1">
                <a:off x="2426" y="3612"/>
                <a:ext cx="273" cy="2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208" name="Google Shape;208;p17"/>
              <p:cNvCxnSpPr/>
              <p:nvPr/>
            </p:nvCxnSpPr>
            <p:spPr>
              <a:xfrm>
                <a:off x="2835" y="3612"/>
                <a:ext cx="272" cy="2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FF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209" name="Google Shape;209;p17"/>
              <p:cNvCxnSpPr/>
              <p:nvPr/>
            </p:nvCxnSpPr>
            <p:spPr>
              <a:xfrm>
                <a:off x="2789" y="3612"/>
                <a:ext cx="0" cy="54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graphicFrame>
            <p:nvGraphicFramePr>
              <p:cNvPr id="210" name="Google Shape;210;p17"/>
              <p:cNvGraphicFramePr/>
              <p:nvPr/>
            </p:nvGraphicFramePr>
            <p:xfrm>
              <a:off x="3106" y="3521"/>
              <a:ext cx="398" cy="272"/>
            </p:xfrm>
            <a:graphic>
              <a:graphicData uri="http://schemas.openxmlformats.org/presentationml/2006/ole">
                <mc:AlternateContent>
                  <mc:Choice Requires="v">
                    <p:oleObj r:id="rId10" imgH="272" imgW="398" progId="Word.Document.8" spid="_x0000_s3">
                      <p:embed/>
                    </p:oleObj>
                  </mc:Choice>
                  <mc:Fallback>
                    <p:oleObj r:id="rId11" imgH="272" imgW="398" progId="Word.Document.8">
                      <p:embed/>
                      <p:pic>
                        <p:nvPicPr>
                          <p:cNvPr id="210" name="Google Shape;210;p17"/>
                          <p:cNvPicPr preferRelativeResize="0"/>
                          <p:nvPr/>
                        </p:nvPicPr>
                        <p:blipFill rotWithShape="1">
                          <a:blip r:embed="rId12">
                            <a:alphaModFix/>
                          </a:blip>
                          <a:srcRect b="0" l="0" r="0" t="0"/>
                          <a:stretch/>
                        </p:blipFill>
                        <p:spPr>
                          <a:xfrm>
                            <a:off x="3106" y="3521"/>
                            <a:ext cx="398" cy="2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1" name="Google Shape;211;p17"/>
              <p:cNvGraphicFramePr/>
              <p:nvPr/>
            </p:nvGraphicFramePr>
            <p:xfrm>
              <a:off x="2061" y="3475"/>
              <a:ext cx="450" cy="288"/>
            </p:xfrm>
            <a:graphic>
              <a:graphicData uri="http://schemas.openxmlformats.org/presentationml/2006/ole">
                <mc:AlternateContent>
                  <mc:Choice Requires="v">
                    <p:oleObj r:id="rId13" imgH="288" imgW="450" progId="Word.Document.8" spid="_x0000_s4">
                      <p:embed/>
                    </p:oleObj>
                  </mc:Choice>
                  <mc:Fallback>
                    <p:oleObj r:id="rId14" imgH="288" imgW="450" progId="Word.Document.8">
                      <p:embed/>
                      <p:pic>
                        <p:nvPicPr>
                          <p:cNvPr id="211" name="Google Shape;211;p17"/>
                          <p:cNvPicPr preferRelativeResize="0"/>
                          <p:nvPr/>
                        </p:nvPicPr>
                        <p:blipFill rotWithShape="1">
                          <a:blip r:embed="rId15">
                            <a:alphaModFix/>
                          </a:blip>
                          <a:srcRect b="0" l="0" r="0" t="0"/>
                          <a:stretch/>
                        </p:blipFill>
                        <p:spPr>
                          <a:xfrm>
                            <a:off x="2061" y="3475"/>
                            <a:ext cx="450" cy="2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12" name="Google Shape;212;p17"/>
            <p:cNvGraphicFramePr/>
            <p:nvPr/>
          </p:nvGraphicFramePr>
          <p:xfrm>
            <a:off x="2835" y="4026"/>
            <a:ext cx="544" cy="294"/>
          </p:xfrm>
          <a:graphic>
            <a:graphicData uri="http://schemas.openxmlformats.org/presentationml/2006/ole">
              <mc:AlternateContent>
                <mc:Choice Requires="v">
                  <p:oleObj r:id="rId16" imgH="294" imgW="544" progId="Word.Document.8" spid="_x0000_s5">
                    <p:embed/>
                  </p:oleObj>
                </mc:Choice>
                <mc:Fallback>
                  <p:oleObj r:id="rId17" imgH="294" imgW="544" progId="Word.Document.8">
                    <p:embed/>
                    <p:pic>
                      <p:nvPicPr>
                        <p:cNvPr id="212" name="Google Shape;212;p17"/>
                        <p:cNvPicPr preferRelativeResize="0"/>
                        <p:nvPr/>
                      </p:nvPicPr>
                      <p:blipFill rotWithShape="1">
                        <a:blip r:embed="rId18">
                          <a:alphaModFix/>
                        </a:blip>
                        <a:srcRect b="0" l="0" r="0" t="0"/>
                        <a:stretch/>
                      </p:blipFill>
                      <p:spPr>
                        <a:xfrm>
                          <a:off x="2835" y="4026"/>
                          <a:ext cx="544" cy="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13" name="Google Shape;213;p17"/>
          <p:cNvCxnSpPr>
            <a:stCxn id="208" idx="1"/>
          </p:cNvCxnSpPr>
          <p:nvPr/>
        </p:nvCxnSpPr>
        <p:spPr>
          <a:xfrm flipH="1">
            <a:off x="9696848" y="4437136"/>
            <a:ext cx="431700" cy="431700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14" name="Google Shape;214;p17"/>
          <p:cNvCxnSpPr>
            <a:stCxn id="207" idx="1"/>
          </p:cNvCxnSpPr>
          <p:nvPr/>
        </p:nvCxnSpPr>
        <p:spPr>
          <a:xfrm>
            <a:off x="9047461" y="4437136"/>
            <a:ext cx="537300" cy="431700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15" name="Google Shape;215;p17"/>
          <p:cNvSpPr/>
          <p:nvPr/>
        </p:nvSpPr>
        <p:spPr>
          <a:xfrm>
            <a:off x="2135560" y="1217176"/>
            <a:ext cx="820891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Forças exercidas por várias cargas: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7"/>
          <p:cNvSpPr txBox="1"/>
          <p:nvPr/>
        </p:nvSpPr>
        <p:spPr>
          <a:xfrm>
            <a:off x="8100975" y="5388650"/>
            <a:ext cx="304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O próprio autor.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"/>
          <p:cNvSpPr txBox="1"/>
          <p:nvPr/>
        </p:nvSpPr>
        <p:spPr>
          <a:xfrm>
            <a:off x="335360" y="2276872"/>
            <a:ext cx="112332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Assista aos vídeos 2 e 3 postados no site da disciplina: “</a:t>
            </a:r>
            <a:r>
              <a:rPr b="1" lang="pt-BR" sz="2800">
                <a:solidFill>
                  <a:srgbClr val="399736"/>
                </a:solidFill>
                <a:latin typeface="Calibri"/>
                <a:ea typeface="Calibri"/>
                <a:cs typeface="Calibri"/>
                <a:sym typeface="Calibri"/>
              </a:rPr>
              <a:t>como funcionam as fotocopiadoras?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1" lang="pt-BR" sz="2800">
                <a:solidFill>
                  <a:srgbClr val="399736"/>
                </a:solidFill>
                <a:latin typeface="Calibri"/>
                <a:ea typeface="Calibri"/>
                <a:cs typeface="Calibri"/>
                <a:sym typeface="Calibri"/>
              </a:rPr>
              <a:t>como se pinta um carro numa fábrica?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indent="-1651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Responda o questionário a respeito dos conteúdos dessa aula e dos vídeos 2 e 3 acima enunciados. Acesse as questões via site da disciplina – “</a:t>
            </a:r>
            <a:r>
              <a:rPr b="1" lang="pt-BR" sz="2800">
                <a:solidFill>
                  <a:srgbClr val="399736"/>
                </a:solidFill>
                <a:latin typeface="Calibri"/>
                <a:ea typeface="Calibri"/>
                <a:cs typeface="Calibri"/>
                <a:sym typeface="Calibri"/>
              </a:rPr>
              <a:t>Questões para responder - pontos de reflexão sobre os vídeos 2 e 3 e sobre a aula de força elétrica (lei de Coulomb)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Bons estudos!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8"/>
          <p:cNvSpPr/>
          <p:nvPr/>
        </p:nvSpPr>
        <p:spPr>
          <a:xfrm>
            <a:off x="2135560" y="1217176"/>
            <a:ext cx="820891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Atividades de fixação: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"/>
          <p:cNvSpPr txBox="1"/>
          <p:nvPr>
            <p:ph type="title"/>
          </p:nvPr>
        </p:nvSpPr>
        <p:spPr>
          <a:xfrm>
            <a:off x="1847528" y="1268760"/>
            <a:ext cx="10959008" cy="632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1" lang="pt-BR">
                <a:solidFill>
                  <a:schemeClr val="dk1"/>
                </a:solidFill>
              </a:rPr>
              <a:t>REFERÊNCIAS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28" name="Google Shape;228;p19"/>
          <p:cNvSpPr txBox="1"/>
          <p:nvPr>
            <p:ph idx="1" type="body"/>
          </p:nvPr>
        </p:nvSpPr>
        <p:spPr>
          <a:xfrm>
            <a:off x="609600" y="2132852"/>
            <a:ext cx="10959000" cy="31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pt-BR">
                <a:solidFill>
                  <a:schemeClr val="dk1"/>
                </a:solidFill>
              </a:rPr>
              <a:t>ALVARENGA, Beatriz; MÁXIMO, Antônio. </a:t>
            </a:r>
            <a:r>
              <a:rPr b="1" lang="pt-BR">
                <a:solidFill>
                  <a:schemeClr val="dk1"/>
                </a:solidFill>
              </a:rPr>
              <a:t>Curso de Física</a:t>
            </a:r>
            <a:r>
              <a:rPr lang="pt-BR">
                <a:solidFill>
                  <a:schemeClr val="dk1"/>
                </a:solidFill>
              </a:rPr>
              <a:t>, vol.2. Scipione, 2000.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pt-BR">
                <a:solidFill>
                  <a:schemeClr val="dk1"/>
                </a:solidFill>
              </a:rPr>
              <a:t>GASPAR, Alberto. </a:t>
            </a:r>
            <a:r>
              <a:rPr b="1" lang="pt-BR">
                <a:solidFill>
                  <a:schemeClr val="dk1"/>
                </a:solidFill>
              </a:rPr>
              <a:t>Física</a:t>
            </a:r>
            <a:r>
              <a:rPr lang="pt-BR">
                <a:solidFill>
                  <a:schemeClr val="dk1"/>
                </a:solidFill>
              </a:rPr>
              <a:t>,</a:t>
            </a:r>
            <a:r>
              <a:rPr lang="pt-BR">
                <a:solidFill>
                  <a:schemeClr val="dk1"/>
                </a:solidFill>
              </a:rPr>
              <a:t> vol. 3. São Paulo: Ática, 2000.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pt-BR">
                <a:solidFill>
                  <a:schemeClr val="dk1"/>
                </a:solidFill>
              </a:rPr>
              <a:t>HALLIDAY, D; RESNICK, R. </a:t>
            </a:r>
            <a:r>
              <a:rPr b="1" lang="pt-BR">
                <a:solidFill>
                  <a:schemeClr val="dk1"/>
                </a:solidFill>
              </a:rPr>
              <a:t>Física</a:t>
            </a:r>
            <a:r>
              <a:rPr lang="pt-BR">
                <a:solidFill>
                  <a:schemeClr val="dk1"/>
                </a:solidFill>
              </a:rPr>
              <a:t>,</a:t>
            </a:r>
            <a:r>
              <a:rPr lang="pt-BR">
                <a:solidFill>
                  <a:schemeClr val="dk1"/>
                </a:solidFill>
              </a:rPr>
              <a:t> vol. 3. Editora S.A. 1983.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HEWITT, P. G. </a:t>
            </a:r>
            <a:r>
              <a:rPr b="1" lang="pt-BR">
                <a:solidFill>
                  <a:schemeClr val="dk1"/>
                </a:solidFill>
              </a:rPr>
              <a:t>Física conceitual</a:t>
            </a:r>
            <a:r>
              <a:rPr lang="pt-BR">
                <a:solidFill>
                  <a:schemeClr val="dk1"/>
                </a:solidFill>
              </a:rPr>
              <a:t>. 9. ed. Porto Alegre: Bookman, 2002.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XAVIER, C; BENIGNO, B. </a:t>
            </a:r>
            <a:r>
              <a:rPr b="1" lang="pt-BR">
                <a:solidFill>
                  <a:schemeClr val="dk1"/>
                </a:solidFill>
              </a:rPr>
              <a:t>Física aula por aula</a:t>
            </a:r>
            <a:r>
              <a:rPr lang="pt-BR">
                <a:solidFill>
                  <a:schemeClr val="dk1"/>
                </a:solidFill>
              </a:rPr>
              <a:t>. FTD, 2010.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00660" lvl="0" marL="34290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>
            <p:ph idx="1" type="body"/>
          </p:nvPr>
        </p:nvSpPr>
        <p:spPr>
          <a:xfrm>
            <a:off x="1096481" y="2643037"/>
            <a:ext cx="9999000" cy="27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pt-BR"/>
              <a:t>Você sabe como são feitas as pinturas automotivas? </a:t>
            </a:r>
            <a:endParaRPr/>
          </a:p>
          <a:p>
            <a:pPr indent="-200660" lvl="0" marL="342900" rtl="0" algn="just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200660" lvl="0" marL="342900" rtl="0" algn="just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/>
              <a:t>Como funcionam as fotocopiadoras?</a:t>
            </a:r>
            <a:endParaRPr/>
          </a:p>
          <a:p>
            <a:pPr indent="-200660" lvl="0" marL="34290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sp>
        <p:nvSpPr>
          <p:cNvPr id="67" name="Google Shape;67;p2"/>
          <p:cNvSpPr txBox="1"/>
          <p:nvPr>
            <p:ph idx="12" type="sldNum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1865755" y="1475775"/>
            <a:ext cx="2790085" cy="626581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/>
          <p:cNvSpPr txBox="1"/>
          <p:nvPr>
            <p:ph type="title"/>
          </p:nvPr>
        </p:nvSpPr>
        <p:spPr>
          <a:xfrm>
            <a:off x="1986196" y="1447290"/>
            <a:ext cx="2669644" cy="85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rPr b="1" lang="pt-BR" sz="4000">
                <a:solidFill>
                  <a:schemeClr val="dk1"/>
                </a:solidFill>
              </a:rPr>
              <a:t>Motivação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/>
          <p:nvPr/>
        </p:nvSpPr>
        <p:spPr>
          <a:xfrm>
            <a:off x="1919536" y="1268760"/>
            <a:ext cx="3893180" cy="626581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" name="Google Shape;75;p3"/>
          <p:cNvSpPr txBox="1"/>
          <p:nvPr>
            <p:ph idx="12" type="sldNum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6" name="Google Shape;76;p3"/>
          <p:cNvSpPr txBox="1"/>
          <p:nvPr/>
        </p:nvSpPr>
        <p:spPr>
          <a:xfrm>
            <a:off x="1919536" y="1319276"/>
            <a:ext cx="389318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AutoNum type="arabicPeriod"/>
            </a:pPr>
            <a:r>
              <a:rPr b="1" lang="pt-BR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Objetivos da aula: </a:t>
            </a:r>
            <a:endParaRPr/>
          </a:p>
        </p:txBody>
      </p:sp>
      <p:sp>
        <p:nvSpPr>
          <p:cNvPr id="77" name="Google Shape;77;p3"/>
          <p:cNvSpPr txBox="1"/>
          <p:nvPr/>
        </p:nvSpPr>
        <p:spPr>
          <a:xfrm>
            <a:off x="263352" y="2060848"/>
            <a:ext cx="11928648" cy="44515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189" l="-765" r="-71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/>
          <p:nvPr>
            <p:ph idx="12" type="sldNum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2174977" y="1292014"/>
            <a:ext cx="6552728" cy="626581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4"/>
          <p:cNvSpPr txBox="1"/>
          <p:nvPr/>
        </p:nvSpPr>
        <p:spPr>
          <a:xfrm>
            <a:off x="2194874" y="1343694"/>
            <a:ext cx="58326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Recordando a aula anterior:</a:t>
            </a:r>
            <a:endParaRPr/>
          </a:p>
        </p:txBody>
      </p:sp>
      <p:sp>
        <p:nvSpPr>
          <p:cNvPr id="85" name="Google Shape;85;p4"/>
          <p:cNvSpPr txBox="1"/>
          <p:nvPr/>
        </p:nvSpPr>
        <p:spPr>
          <a:xfrm>
            <a:off x="2161536" y="2248804"/>
            <a:ext cx="868699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Conceitos já trabalhados</a:t>
            </a:r>
            <a:r>
              <a:rPr lang="pt-B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cargas elétricas, eletrização e seus efeitos.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descr="Resultado de imagem para lembrar" id="86" name="Google Shape;86;p4"/>
          <p:cNvPicPr preferRelativeResize="0"/>
          <p:nvPr/>
        </p:nvPicPr>
        <p:blipFill rotWithShape="1">
          <a:blip r:embed="rId3">
            <a:alphaModFix/>
          </a:blip>
          <a:srcRect b="72219" l="0" r="12542" t="0"/>
          <a:stretch/>
        </p:blipFill>
        <p:spPr>
          <a:xfrm>
            <a:off x="623392" y="2041071"/>
            <a:ext cx="1524262" cy="66939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4"/>
          <p:cNvSpPr txBox="1"/>
          <p:nvPr/>
        </p:nvSpPr>
        <p:spPr>
          <a:xfrm>
            <a:off x="479376" y="2917388"/>
            <a:ext cx="114492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2" marL="9144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romanUcPeriod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cargas elétricas apresentam-se com dois sinais (“</a:t>
            </a:r>
            <a:r>
              <a:rPr b="0" i="0" lang="pt-BR" sz="2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e “</a:t>
            </a:r>
            <a:r>
              <a:rPr b="0" i="0" lang="pt-BR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”);</a:t>
            </a:r>
            <a:endParaRPr/>
          </a:p>
          <a:p>
            <a:pPr indent="-514350" lvl="2" marL="9144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2" marL="9144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romanUcPeriod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forças elétricas podem ser atrativas (entre cargas elétricas de sinal oposto) ou repulsivas (entre cargas elétricas de igual sinal);</a:t>
            </a:r>
            <a:endParaRPr/>
          </a:p>
          <a:p>
            <a:pPr indent="-514350" lvl="2" marL="9144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74295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III. As forças elétricas surgem a distância, sem contato direto entre os corpos que contém cargas elétricas líquidas não nulas – corpos elétricos carregados.</a:t>
            </a:r>
            <a:endParaRPr/>
          </a:p>
          <a:p>
            <a:pPr indent="-342900" lvl="2" marL="7429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74295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/>
          <p:nvPr/>
        </p:nvSpPr>
        <p:spPr>
          <a:xfrm>
            <a:off x="1631504" y="5877272"/>
            <a:ext cx="8712968" cy="5760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5"/>
          <p:cNvSpPr txBox="1"/>
          <p:nvPr/>
        </p:nvSpPr>
        <p:spPr>
          <a:xfrm>
            <a:off x="1847528" y="1268760"/>
            <a:ext cx="784887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Cargas </a:t>
            </a:r>
            <a:r>
              <a:rPr b="1" lang="pt-BR" sz="440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1"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untiformes:</a:t>
            </a:r>
            <a:endParaRPr b="1"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5"/>
          <p:cNvSpPr txBox="1"/>
          <p:nvPr/>
        </p:nvSpPr>
        <p:spPr>
          <a:xfrm>
            <a:off x="299356" y="2539786"/>
            <a:ext cx="1134372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São cargas que estão localizadas em corpos de dimensões desprezíveis, em relação à distância que os separa.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5"/>
          <p:cNvSpPr/>
          <p:nvPr/>
        </p:nvSpPr>
        <p:spPr>
          <a:xfrm>
            <a:off x="299356" y="3995479"/>
            <a:ext cx="11377264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Embora os pesquisadores tenham descoberto que existem partículas com cargas elétricas de módulo menor que a do elétron, no caso os quarks, a carga elétrica do elétron (e a do próton, que é idêntica em módulo) continua sendo a menor carga elétrica livre na natureza sendo assim, denominada de carga elétrica fundamental ou elementar, representada em módulo por (</a:t>
            </a:r>
            <a:r>
              <a:rPr b="1" i="1" lang="pt-BR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lang="pt-BR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/>
          <p:nvPr/>
        </p:nvSpPr>
        <p:spPr>
          <a:xfrm>
            <a:off x="4881216" y="2878063"/>
            <a:ext cx="2124033" cy="720080"/>
          </a:xfrm>
          <a:prstGeom prst="rect">
            <a:avLst/>
          </a:prstGeom>
          <a:solidFill>
            <a:srgbClr val="BFE471"/>
          </a:solidFill>
          <a:ln cap="flat" cmpd="sng" w="317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1" name="Google Shape;101;p6"/>
          <p:cNvSpPr/>
          <p:nvPr/>
        </p:nvSpPr>
        <p:spPr>
          <a:xfrm>
            <a:off x="767408" y="1670535"/>
            <a:ext cx="1108923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Assim, a carga </a:t>
            </a:r>
            <a:r>
              <a:rPr b="1" lang="pt-BR" sz="3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Q</a:t>
            </a:r>
            <a:r>
              <a:rPr b="1" lang="pt-BR" sz="300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de um corpo será sempre um múltiplo inteiro dessa carga fundamental.</a:t>
            </a:r>
            <a:endParaRPr b="1" sz="3000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2" name="Google Shape;102;p6"/>
          <p:cNvSpPr txBox="1"/>
          <p:nvPr/>
        </p:nvSpPr>
        <p:spPr>
          <a:xfrm>
            <a:off x="1343477" y="5842125"/>
            <a:ext cx="9416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Unidade para cargas elétricas (SI):</a:t>
            </a:r>
            <a:endParaRPr b="1" sz="30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3" name="Google Shape;103;p6"/>
          <p:cNvSpPr txBox="1"/>
          <p:nvPr/>
        </p:nvSpPr>
        <p:spPr>
          <a:xfrm>
            <a:off x="7608168" y="5842133"/>
            <a:ext cx="2895600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coulomb (C)</a:t>
            </a:r>
            <a:endParaRPr b="1" sz="30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4" name="Google Shape;104;p6"/>
          <p:cNvSpPr txBox="1"/>
          <p:nvPr/>
        </p:nvSpPr>
        <p:spPr>
          <a:xfrm>
            <a:off x="4737673" y="2813313"/>
            <a:ext cx="2291164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Q = ± N . </a:t>
            </a:r>
            <a:r>
              <a:rPr b="1" i="1" lang="pt-BR" sz="3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e</a:t>
            </a:r>
            <a:r>
              <a:rPr b="1" lang="pt-BR" sz="3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sz="30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" name="Google Shape;105;p6"/>
          <p:cNvSpPr txBox="1"/>
          <p:nvPr/>
        </p:nvSpPr>
        <p:spPr>
          <a:xfrm>
            <a:off x="335360" y="3591360"/>
            <a:ext cx="11521279" cy="2400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pt-BR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     nº de elétrons em excesso ou em falta no corpo;</a:t>
            </a:r>
            <a:endParaRPr/>
          </a:p>
          <a:p>
            <a:pPr indent="-457200" lvl="0" marL="45720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i="1" lang="pt-BR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</a:t>
            </a:r>
            <a:r>
              <a:rPr lang="pt-BR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= Carga elétrica elementar (1,6x10</a:t>
            </a:r>
            <a:r>
              <a:rPr baseline="30000" lang="pt-BR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-19</a:t>
            </a:r>
            <a:r>
              <a:rPr lang="pt-BR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C);</a:t>
            </a:r>
            <a:endParaRPr/>
          </a:p>
          <a:p>
            <a:pPr indent="-457200" lvl="0" marL="45720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pt-BR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± = define se houve ganho (onde adotamos “-”) ou perda (onde adotamos “+”) de elétrons pelo corpo.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/>
          <p:nvPr/>
        </p:nvSpPr>
        <p:spPr>
          <a:xfrm>
            <a:off x="2135560" y="1217176"/>
            <a:ext cx="820891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 de Coulomb</a:t>
            </a:r>
            <a:endParaRPr/>
          </a:p>
        </p:txBody>
      </p:sp>
      <p:pic>
        <p:nvPicPr>
          <p:cNvPr descr="E:\balanca-de-torcao.gif" id="111" name="Google Shape;11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1505" y="2424574"/>
            <a:ext cx="2068580" cy="41007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balanca-de-torcao-3.gif" id="112" name="Google Shape;11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0866" y="3880868"/>
            <a:ext cx="23876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7"/>
          <p:cNvSpPr/>
          <p:nvPr/>
        </p:nvSpPr>
        <p:spPr>
          <a:xfrm>
            <a:off x="4439816" y="2613259"/>
            <a:ext cx="273780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399736"/>
              </a:buClr>
              <a:buSzPts val="2400"/>
              <a:buFont typeface="Noto Sans Symbols"/>
              <a:buChar char="✔"/>
            </a:pPr>
            <a:r>
              <a:rPr b="1" lang="pt-BR" sz="2400">
                <a:solidFill>
                  <a:srgbClr val="399736"/>
                </a:solidFill>
                <a:latin typeface="Calibri"/>
                <a:ea typeface="Calibri"/>
                <a:cs typeface="Calibri"/>
                <a:sym typeface="Calibri"/>
              </a:rPr>
              <a:t> Experimento da     balança de torção</a:t>
            </a:r>
            <a:endParaRPr b="1" sz="2400">
              <a:solidFill>
                <a:srgbClr val="3997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7"/>
          <p:cNvSpPr/>
          <p:nvPr/>
        </p:nvSpPr>
        <p:spPr>
          <a:xfrm>
            <a:off x="7820525" y="5465350"/>
            <a:ext cx="3953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399736"/>
                </a:solidFill>
                <a:latin typeface="Calibri"/>
                <a:ea typeface="Calibri"/>
                <a:cs typeface="Calibri"/>
                <a:sym typeface="Calibri"/>
              </a:rPr>
              <a:t>Charles Augustin de Coulomb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(1736 – 1806)</a:t>
            </a:r>
            <a:endParaRPr sz="2400" u="sng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:\Eletricidade\balanca-de-torcao-2.gif" id="115" name="Google Shape;11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47048" y="4888980"/>
            <a:ext cx="2535237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0.gstatic.com/images?q=tbn:ANd9GcR0rnHyLwAgg2wruiEoJeKncw3G_0kIK5kdCq1igPT3PZwdqhvQ" id="116" name="Google Shape;116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57069" y="2048173"/>
            <a:ext cx="2857500" cy="336232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7"/>
          <p:cNvSpPr txBox="1"/>
          <p:nvPr/>
        </p:nvSpPr>
        <p:spPr>
          <a:xfrm>
            <a:off x="1323475" y="6488700"/>
            <a:ext cx="304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(2000).</a:t>
            </a:r>
            <a:endParaRPr sz="1200"/>
          </a:p>
        </p:txBody>
      </p:sp>
      <p:sp>
        <p:nvSpPr>
          <p:cNvPr id="118" name="Google Shape;118;p7"/>
          <p:cNvSpPr txBox="1"/>
          <p:nvPr/>
        </p:nvSpPr>
        <p:spPr>
          <a:xfrm>
            <a:off x="8364675" y="6296350"/>
            <a:ext cx="304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(2000).</a:t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/>
          <p:nvPr/>
        </p:nvSpPr>
        <p:spPr>
          <a:xfrm>
            <a:off x="1055440" y="5229200"/>
            <a:ext cx="10441160" cy="14401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263352" y="2060848"/>
            <a:ext cx="11665296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970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Coulomb percebeu que corpos com cargas elétricas interagiam entre si por ação de forças. Essas forças foram por ele denominadas como </a:t>
            </a:r>
            <a:r>
              <a:rPr b="1" lang="pt-BR" sz="2200">
                <a:solidFill>
                  <a:srgbClr val="399736"/>
                </a:solidFill>
                <a:latin typeface="Calibri"/>
                <a:ea typeface="Calibri"/>
                <a:cs typeface="Calibri"/>
                <a:sym typeface="Calibri"/>
              </a:rPr>
              <a:t>forças elétricas</a:t>
            </a: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/>
          </a:p>
          <a:p>
            <a:pPr indent="-13970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Colocando dois corpos carregados eletricamente fixados na balança de torção (mesmo equipamento utilizado por Newton nos experimentos para determinação da força gravitacional), </a:t>
            </a:r>
            <a:r>
              <a:rPr b="1" lang="pt-BR" sz="2200">
                <a:solidFill>
                  <a:srgbClr val="399736"/>
                </a:solidFill>
                <a:latin typeface="Calibri"/>
                <a:ea typeface="Calibri"/>
                <a:cs typeface="Calibri"/>
                <a:sym typeface="Calibri"/>
              </a:rPr>
              <a:t>Coulomb observou:</a:t>
            </a:r>
            <a:endParaRPr/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0" i="0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 aumentar o módulo das cargas elétrica dos corpos, as forças elétrica medidas cresciam e vice-versa;</a:t>
            </a:r>
            <a:endParaRPr/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0" i="0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 aumentar a distância entre os corpos carregados eletricamente, as forças elétricas medidas eram reduzidas e vice-versa</a:t>
            </a: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/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0" i="0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forças elétricas, como qualquer força, atuavam em pares de ação-reação;</a:t>
            </a:r>
            <a:endParaRPr/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0" i="0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meio onde as cargas estavam influenciava diretamente na intensidade da força elétrica medida (representado por sua constante eletrostática = K).</a:t>
            </a: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2135560" y="1217176"/>
            <a:ext cx="820891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 de Coulomb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"/>
          <p:cNvSpPr/>
          <p:nvPr/>
        </p:nvSpPr>
        <p:spPr>
          <a:xfrm>
            <a:off x="407368" y="2048173"/>
            <a:ext cx="11317839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4605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✔"/>
            </a:pPr>
            <a:r>
              <a:rPr lang="pt-BR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isso, Coulomb percebeu que a força elétrica em dois corpos carregados com cargas elétricas Q</a:t>
            </a:r>
            <a:r>
              <a:rPr baseline="-25000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Q</a:t>
            </a:r>
            <a:r>
              <a:rPr baseline="-25000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é:</a:t>
            </a:r>
            <a:endParaRPr/>
          </a:p>
          <a:p>
            <a:pPr indent="-1079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Diretamente proporcional 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constante eletrostática do meio (K);</a:t>
            </a:r>
            <a:endParaRPr/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Diretamente proporcional ao módulo das cargas elétricas Q</a:t>
            </a:r>
            <a:r>
              <a:rPr b="0" baseline="-2500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Q</a:t>
            </a:r>
            <a:r>
              <a:rPr b="0" baseline="-2500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/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Inversamente proporcional 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distância “d” entre os corpos A e B.</a:t>
            </a:r>
            <a:endParaRPr/>
          </a:p>
          <a:p>
            <a:pPr indent="0" lvl="1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Assim: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9"/>
          <p:cNvSpPr/>
          <p:nvPr/>
        </p:nvSpPr>
        <p:spPr>
          <a:xfrm>
            <a:off x="4499241" y="5013176"/>
            <a:ext cx="3528392" cy="1152128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9"/>
          <p:cNvSpPr txBox="1"/>
          <p:nvPr/>
        </p:nvSpPr>
        <p:spPr>
          <a:xfrm>
            <a:off x="8328248" y="5179675"/>
            <a:ext cx="215315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 de Coulomb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(Força elétrica)</a:t>
            </a:r>
            <a:endParaRPr/>
          </a:p>
        </p:txBody>
      </p:sp>
      <p:sp>
        <p:nvSpPr>
          <p:cNvPr id="133" name="Google Shape;133;p9"/>
          <p:cNvSpPr/>
          <p:nvPr/>
        </p:nvSpPr>
        <p:spPr>
          <a:xfrm>
            <a:off x="2135560" y="1217176"/>
            <a:ext cx="820891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 de Coulomb</a:t>
            </a:r>
            <a:endParaRPr/>
          </a:p>
        </p:txBody>
      </p:sp>
      <p:sp>
        <p:nvSpPr>
          <p:cNvPr id="134" name="Google Shape;134;p9"/>
          <p:cNvSpPr/>
          <p:nvPr/>
        </p:nvSpPr>
        <p:spPr>
          <a:xfrm>
            <a:off x="4086067" y="5095742"/>
            <a:ext cx="3960439" cy="91493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199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1">
  <a:themeElements>
    <a:clrScheme name="Facetad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2015-03-04T00:35:38Z</dcterms:created>
  <dc:creator>usuario</dc:creator>
</cp:coreProperties>
</file>