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4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92000"/>
  <p:notesSz cx="6858000" cy="9144000"/>
  <p:embeddedFontLst>
    <p:embeddedFont>
      <p:font typeface="Open Sans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1" roundtripDataSignature="AMtx7mh2lz3w93sIzHj3LK8nsA4im369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1FB7614-7FAB-4B58-ABE7-ED6F6628FA92}">
  <a:tblStyle styleId="{01FB7614-7FAB-4B58-ABE7-ED6F6628FA92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4E7"/>
          </a:solidFill>
        </a:fill>
      </a:tcStyle>
    </a:wholeTbl>
    <a:band1H>
      <a:tcTxStyle/>
      <a:tcStyle>
        <a:fill>
          <a:solidFill>
            <a:srgbClr val="DBE9CB"/>
          </a:solidFill>
        </a:fill>
      </a:tcStyle>
    </a:band1H>
    <a:band2H>
      <a:tcTxStyle/>
    </a:band2H>
    <a:band1V>
      <a:tcTxStyle/>
      <a:tcStyle>
        <a:fill>
          <a:solidFill>
            <a:srgbClr val="DBE9CB"/>
          </a:solidFill>
        </a:fill>
      </a:tcStyle>
    </a:band1V>
    <a:band2V>
      <a:tcTxStyle/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FC5B7B33-B37D-40F4-8333-8237E3728B59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italic.fntdata"/><Relationship Id="rId6" Type="http://schemas.openxmlformats.org/officeDocument/2006/relationships/slide" Target="slides/slide1.xml"/><Relationship Id="rId18" Type="http://schemas.openxmlformats.org/officeDocument/2006/relationships/font" Target="fonts/OpenSans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334684528"/>
        <c:axId val="-1334686160"/>
      </c:barChart>
      <c:catAx>
        <c:axId val="-1334684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1334686160"/>
        <c:crosses val="autoZero"/>
        <c:auto val="1"/>
        <c:lblAlgn val="ctr"/>
        <c:lblOffset val="100"/>
        <c:noMultiLvlLbl val="0"/>
      </c:catAx>
      <c:valAx>
        <c:axId val="-13346861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13346845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334697584"/>
        <c:axId val="-1334685616"/>
      </c:barChart>
      <c:catAx>
        <c:axId val="-1334697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1334685616"/>
        <c:crosses val="autoZero"/>
        <c:auto val="1"/>
        <c:lblAlgn val="ctr"/>
        <c:lblOffset val="100"/>
        <c:noMultiLvlLbl val="0"/>
      </c:catAx>
      <c:valAx>
        <c:axId val="-13346856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13346975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 txBox="1"/>
          <p:nvPr>
            <p:ph idx="3"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" name="Google Shape;6;n"/>
          <p:cNvSpPr txBox="1"/>
          <p:nvPr>
            <p:ph idx="10"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:notes"/>
          <p:cNvSpPr txBox="1"/>
          <p:nvPr>
            <p:ph idx="12"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/>
          <p:nvPr/>
        </p:nvSpPr>
        <p:spPr>
          <a:xfrm>
            <a:off x="3884760" y="8685360"/>
            <a:ext cx="2966040" cy="45144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" name="Google Shape;59;p2:notes"/>
          <p:cNvSpPr txBox="1"/>
          <p:nvPr>
            <p:ph idx="1"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:notes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/>
          <p:nvPr/>
        </p:nvSpPr>
        <p:spPr>
          <a:xfrm>
            <a:off x="3884760" y="8685360"/>
            <a:ext cx="2966040" cy="45144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" name="Google Shape;67;p3:notes"/>
          <p:cNvSpPr txBox="1"/>
          <p:nvPr>
            <p:ph idx="1"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3:notes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/>
          <p:nvPr/>
        </p:nvSpPr>
        <p:spPr>
          <a:xfrm>
            <a:off x="3884760" y="8685360"/>
            <a:ext cx="2966040" cy="45144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4:notes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7" name="Google Shape;77;p4:notes"/>
          <p:cNvSpPr txBox="1"/>
          <p:nvPr>
            <p:ph idx="1"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4:notes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:notes"/>
          <p:cNvSpPr/>
          <p:nvPr/>
        </p:nvSpPr>
        <p:spPr>
          <a:xfrm>
            <a:off x="3884760" y="8685360"/>
            <a:ext cx="2966040" cy="45144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5:notes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" name="Google Shape;90;p5:notes"/>
          <p:cNvSpPr txBox="1"/>
          <p:nvPr>
            <p:ph idx="1"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5:notes"/>
          <p:cNvSpPr/>
          <p:nvPr/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rgbClr val="29292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6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7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0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:notes"/>
          <p:cNvSpPr txBox="1"/>
          <p:nvPr>
            <p:ph idx="1"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1:notes"/>
          <p:cNvSpPr/>
          <p:nvPr>
            <p:ph idx="2" type="sldImg"/>
          </p:nvPr>
        </p:nvSpPr>
        <p:spPr>
          <a:xfrm>
            <a:off x="217488" y="812800"/>
            <a:ext cx="7124700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4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showMasterSp="0">
  <p:cSld name="Slide de Título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50577" y="5196827"/>
            <a:ext cx="1180965" cy="10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9390" y="-105699"/>
            <a:ext cx="12379907" cy="6963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1775" y="5109930"/>
            <a:ext cx="1094231" cy="955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37699" y="2351728"/>
            <a:ext cx="1644848" cy="164484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e conteúdo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5"/>
          <p:cNvSpPr txBox="1"/>
          <p:nvPr>
            <p:ph type="title"/>
          </p:nvPr>
        </p:nvSpPr>
        <p:spPr>
          <a:xfrm>
            <a:off x="609600" y="2204864"/>
            <a:ext cx="10959008" cy="6328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" name="Google Shape;22;p15"/>
          <p:cNvSpPr txBox="1"/>
          <p:nvPr>
            <p:ph idx="1" type="body"/>
          </p:nvPr>
        </p:nvSpPr>
        <p:spPr>
          <a:xfrm>
            <a:off x="609600" y="1600200"/>
            <a:ext cx="10959008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5" name="Google Shape;25;p16"/>
          <p:cNvSpPr txBox="1"/>
          <p:nvPr>
            <p:ph idx="2" type="body"/>
          </p:nvPr>
        </p:nvSpPr>
        <p:spPr>
          <a:xfrm>
            <a:off x="6277970" y="1969033"/>
            <a:ext cx="5571693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">
  <p:cSld name="Imagem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7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pic>
        <p:nvPicPr>
          <p:cNvPr id="28" name="Google Shape;28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6882" y="1900942"/>
            <a:ext cx="3062145" cy="366236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7"/>
          <p:cNvSpPr txBox="1"/>
          <p:nvPr>
            <p:ph idx="2" type="body"/>
          </p:nvPr>
        </p:nvSpPr>
        <p:spPr>
          <a:xfrm>
            <a:off x="7373918" y="5745871"/>
            <a:ext cx="3854528" cy="71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">
  <p:cSld name="Grafico e texto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8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32" name="Google Shape;32;p18"/>
          <p:cNvGraphicFramePr/>
          <p:nvPr/>
        </p:nvGraphicFramePr>
        <p:xfrm>
          <a:off x="6195159" y="1969033"/>
          <a:ext cx="5996841" cy="358528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">
  <p:cSld name="Grafico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Google Shape;34;p19"/>
          <p:cNvGraphicFramePr/>
          <p:nvPr/>
        </p:nvGraphicFramePr>
        <p:xfrm>
          <a:off x="908173" y="1600199"/>
          <a:ext cx="8961384" cy="4682089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 2">
  <p:cSld name="Grafico e texto 2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37" name="Google Shape;37;p20"/>
          <p:cNvGraphicFramePr/>
          <p:nvPr/>
        </p:nvGraphicFramePr>
        <p:xfrm>
          <a:off x="6348273" y="2670629"/>
          <a:ext cx="5684070" cy="317917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3">
  <p:cSld name="Grafico3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Google Shape;39;p21"/>
          <p:cNvGraphicFramePr/>
          <p:nvPr/>
        </p:nvGraphicFramePr>
        <p:xfrm>
          <a:off x="2908386" y="2150094"/>
          <a:ext cx="7387978" cy="4132196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ela e texto">
  <p:cSld name="Tabela e texto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42" name="Google Shape;42;p22"/>
          <p:cNvGraphicFramePr/>
          <p:nvPr/>
        </p:nvGraphicFramePr>
        <p:xfrm>
          <a:off x="6444343" y="20743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{01FB7614-7FAB-4B58-ABE7-ED6F6628FA92}</a:tableStyleId>
              </a:tblPr>
              <a:tblGrid>
                <a:gridCol w="1843325"/>
                <a:gridCol w="1843325"/>
                <a:gridCol w="1843325"/>
              </a:tblGrid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Personalizado">
  <p:cSld name="1_Layout Personalizado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Google Shape;44;p23"/>
          <p:cNvGraphicFramePr/>
          <p:nvPr/>
        </p:nvGraphicFramePr>
        <p:xfrm>
          <a:off x="783770" y="14908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{FC5B7B33-B37D-40F4-8333-8237E3728B59}</a:tableStyleId>
              </a:tblPr>
              <a:tblGrid>
                <a:gridCol w="2076575"/>
                <a:gridCol w="351425"/>
                <a:gridCol w="1214000"/>
                <a:gridCol w="1214000"/>
                <a:gridCol w="1214000"/>
                <a:gridCol w="1214000"/>
                <a:gridCol w="1214000"/>
                <a:gridCol w="1214000"/>
              </a:tblGrid>
              <a:tr h="592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3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543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ganograma">
  <p:cSld name="Organograma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 txBox="1"/>
          <p:nvPr>
            <p:ph type="ctrTitle"/>
          </p:nvPr>
        </p:nvSpPr>
        <p:spPr>
          <a:xfrm>
            <a:off x="1680815" y="1072680"/>
            <a:ext cx="5681273" cy="537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25"/>
          <p:cNvSpPr txBox="1"/>
          <p:nvPr/>
        </p:nvSpPr>
        <p:spPr>
          <a:xfrm>
            <a:off x="796233" y="1732248"/>
            <a:ext cx="5390806" cy="5324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5"/>
          <p:cNvSpPr txBox="1"/>
          <p:nvPr/>
        </p:nvSpPr>
        <p:spPr>
          <a:xfrm>
            <a:off x="6187039" y="1732248"/>
            <a:ext cx="5390806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285875" y="1"/>
            <a:ext cx="10906125" cy="1053548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2"/>
          <p:cNvSpPr txBox="1"/>
          <p:nvPr/>
        </p:nvSpPr>
        <p:spPr>
          <a:xfrm>
            <a:off x="1769192" y="232735"/>
            <a:ext cx="9889407" cy="58808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pt-BR" sz="3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 b="1" i="0" sz="32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2;p12"/>
          <p:cNvSpPr/>
          <p:nvPr/>
        </p:nvSpPr>
        <p:spPr>
          <a:xfrm>
            <a:off x="0" y="-71718"/>
            <a:ext cx="1666726" cy="1473136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13;p1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829" y="0"/>
            <a:ext cx="1259067" cy="1259067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hyperlink" Target="https://www1.educacao.pe.gov.br/cpar/" TargetMode="External"/><Relationship Id="rId5" Type="http://schemas.openxmlformats.org/officeDocument/2006/relationships/hyperlink" Target="https://www1.educacao.pe.gov.br/cpar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hyperlink" Target="https://www1.educacao.pe.gov.br/cpar/" TargetMode="External"/><Relationship Id="rId6" Type="http://schemas.openxmlformats.org/officeDocument/2006/relationships/hyperlink" Target="https://www1.educacao.pe.gov.br/cpar/" TargetMode="External"/><Relationship Id="rId7" Type="http://schemas.openxmlformats.org/officeDocument/2006/relationships/hyperlink" Target="https://www1.educacao.pe.gov.br/cpar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hyperlink" Target="https://www1.educacao.pe.gov.br/cpar/" TargetMode="External"/><Relationship Id="rId5" Type="http://schemas.openxmlformats.org/officeDocument/2006/relationships/hyperlink" Target="https://www1.educacao.pe.gov.br/cpar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hyperlink" Target="https://www1.educacao.pe.gov.br/cpar/" TargetMode="External"/><Relationship Id="rId5" Type="http://schemas.openxmlformats.org/officeDocument/2006/relationships/hyperlink" Target="https://www1.educacao.pe.gov.br/cpar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 txBox="1"/>
          <p:nvPr/>
        </p:nvSpPr>
        <p:spPr>
          <a:xfrm>
            <a:off x="4534262" y="2629002"/>
            <a:ext cx="5851514" cy="1460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b="1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Eletromagnetismo - introdução</a:t>
            </a:r>
            <a:br>
              <a:rPr b="1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Jean Marcel Espinoza</a:t>
            </a:r>
            <a:endParaRPr b="0" i="0" sz="3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/>
          <p:nvPr/>
        </p:nvSpPr>
        <p:spPr>
          <a:xfrm>
            <a:off x="280318" y="871592"/>
            <a:ext cx="9142920" cy="14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1" lang="pt-BR" sz="4800">
                <a:latin typeface="Calibri"/>
                <a:ea typeface="Calibri"/>
                <a:cs typeface="Calibri"/>
                <a:sym typeface="Calibri"/>
              </a:rPr>
              <a:t>letromagnetismo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"/>
          <p:cNvSpPr/>
          <p:nvPr/>
        </p:nvSpPr>
        <p:spPr>
          <a:xfrm>
            <a:off x="280318" y="2340392"/>
            <a:ext cx="11559655" cy="5372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i="0" lang="pt-BR" sz="3600" u="none" cap="none" strike="noStrike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Conceito geral:</a:t>
            </a:r>
            <a:endParaRPr b="1" i="0" sz="3600" u="none" cap="none" strike="noStrike">
              <a:solidFill>
                <a:srgbClr val="2A50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6480" lvl="0" marL="457200" marR="0" rtl="0" algn="just"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-"/>
            </a:pPr>
            <a:r>
              <a:rPr b="0" i="0" lang="pt-BR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campo magnético é originado por campos elétricos; 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6480" lvl="0" marL="457200" marR="0" rtl="0" algn="just"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-"/>
            </a:pPr>
            <a:r>
              <a:rPr b="0" i="0" lang="pt-BR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Cargas elétricas possuem campos elétricos inerentes associados;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6480" lvl="0" marL="457200" marR="0" rtl="0" algn="just"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-"/>
            </a:pPr>
            <a:r>
              <a:rPr b="0" i="0" lang="pt-BR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Cargas elétricas em movimento geram campos magnéticos;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6480" lvl="0" marL="457200" marR="0" rtl="0" algn="just"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-"/>
            </a:pPr>
            <a:r>
              <a:rPr b="0" i="0" lang="pt-BR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Fontes magnéticas em movimento geram campos elétricos</a:t>
            </a:r>
            <a:r>
              <a:rPr lang="pt-BR" sz="3200"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1202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"/>
          <p:cNvSpPr/>
          <p:nvPr/>
        </p:nvSpPr>
        <p:spPr>
          <a:xfrm>
            <a:off x="280318" y="2244858"/>
            <a:ext cx="11020028" cy="5372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i="0" lang="pt-BR" sz="3200" u="none" cap="none" strike="noStrike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Conceito geral:</a:t>
            </a:r>
            <a:endParaRPr b="1" i="0" sz="3200" u="none" cap="none" strike="noStrike">
              <a:solidFill>
                <a:srgbClr val="2A501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6480" lvl="0" marL="457200" marR="0" rtl="0" algn="just">
              <a:spcBef>
                <a:spcPts val="1202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-"/>
            </a:pPr>
            <a:r>
              <a:rPr b="0" i="0" lang="pt-BR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Campos elétricos variáveis [E = E(t)] geram campos magnéticos induzidos e também variáveis [B = B(t)];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1202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Campos magnéticos variáveis [B = B(t)] geram campos elétricos induzidos e também variáveis [E = E(t)];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1202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E(t)                           B (t)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2785848" y="5091259"/>
            <a:ext cx="2520000" cy="720000"/>
          </a:xfrm>
          <a:custGeom>
            <a:rect b="b" l="l" r="r" t="t"/>
            <a:pathLst>
              <a:path extrusionOk="0" h="2002" w="7002">
                <a:moveTo>
                  <a:pt x="0" y="1000"/>
                </a:moveTo>
                <a:lnTo>
                  <a:pt x="1393" y="0"/>
                </a:lnTo>
                <a:lnTo>
                  <a:pt x="1393" y="500"/>
                </a:lnTo>
                <a:lnTo>
                  <a:pt x="5607" y="500"/>
                </a:lnTo>
                <a:lnTo>
                  <a:pt x="5607" y="0"/>
                </a:lnTo>
                <a:lnTo>
                  <a:pt x="7001" y="1000"/>
                </a:lnTo>
                <a:lnTo>
                  <a:pt x="5607" y="2001"/>
                </a:lnTo>
                <a:lnTo>
                  <a:pt x="5607" y="1500"/>
                </a:lnTo>
                <a:lnTo>
                  <a:pt x="1393" y="1500"/>
                </a:lnTo>
                <a:lnTo>
                  <a:pt x="1393" y="2001"/>
                </a:lnTo>
                <a:lnTo>
                  <a:pt x="0" y="1000"/>
                </a:lnTo>
              </a:path>
            </a:pathLst>
          </a:custGeom>
          <a:solidFill>
            <a:srgbClr val="FFFFFF"/>
          </a:solidFill>
          <a:ln cap="flat" cmpd="sng" w="9525">
            <a:solidFill>
              <a:srgbClr val="2A501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Gera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280318" y="871592"/>
            <a:ext cx="9142920" cy="14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1" lang="pt-BR" sz="4800">
                <a:latin typeface="Calibri"/>
                <a:ea typeface="Calibri"/>
                <a:cs typeface="Calibri"/>
                <a:sym typeface="Calibri"/>
              </a:rPr>
              <a:t>letromagnetismo</a:t>
            </a:r>
            <a:endParaRPr b="1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"/>
          <p:cNvSpPr/>
          <p:nvPr/>
        </p:nvSpPr>
        <p:spPr>
          <a:xfrm>
            <a:off x="-523164" y="1302330"/>
            <a:ext cx="9143640" cy="62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000" u="none" cap="none" strike="noStrike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Conceitos iniciais:</a:t>
            </a:r>
            <a:endParaRPr b="1" i="0" sz="4000" u="none" cap="none" strike="noStrike">
              <a:solidFill>
                <a:srgbClr val="2A501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4513440" y="3338640"/>
            <a:ext cx="9142920" cy="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4"/>
          <p:cNvSpPr/>
          <p:nvPr/>
        </p:nvSpPr>
        <p:spPr>
          <a:xfrm>
            <a:off x="7170600" y="4456080"/>
            <a:ext cx="9142920" cy="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4"/>
          <p:cNvSpPr/>
          <p:nvPr/>
        </p:nvSpPr>
        <p:spPr>
          <a:xfrm>
            <a:off x="8127840" y="5661000"/>
            <a:ext cx="9142920" cy="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8361" y="2155958"/>
            <a:ext cx="7273773" cy="427297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4"/>
          <p:cNvSpPr txBox="1"/>
          <p:nvPr/>
        </p:nvSpPr>
        <p:spPr>
          <a:xfrm>
            <a:off x="2997986" y="6428925"/>
            <a:ext cx="50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"/>
          <p:cNvSpPr/>
          <p:nvPr/>
        </p:nvSpPr>
        <p:spPr>
          <a:xfrm>
            <a:off x="4513440" y="3338640"/>
            <a:ext cx="9142920" cy="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5"/>
          <p:cNvSpPr/>
          <p:nvPr/>
        </p:nvSpPr>
        <p:spPr>
          <a:xfrm>
            <a:off x="7170600" y="4456080"/>
            <a:ext cx="9142920" cy="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5"/>
          <p:cNvSpPr/>
          <p:nvPr/>
        </p:nvSpPr>
        <p:spPr>
          <a:xfrm>
            <a:off x="8127840" y="5661000"/>
            <a:ext cx="9142920" cy="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30486" y="2452320"/>
            <a:ext cx="4204800" cy="252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54711" y="2899080"/>
            <a:ext cx="3952440" cy="184752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5"/>
          <p:cNvSpPr/>
          <p:nvPr/>
        </p:nvSpPr>
        <p:spPr>
          <a:xfrm>
            <a:off x="993469" y="5573520"/>
            <a:ext cx="4247640" cy="889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Carga elétrica em movimento gera campos magnéticos induzidos.</a:t>
            </a:r>
            <a:endParaRPr/>
          </a:p>
        </p:txBody>
      </p:sp>
      <p:sp>
        <p:nvSpPr>
          <p:cNvPr id="99" name="Google Shape;99;p5"/>
          <p:cNvSpPr/>
          <p:nvPr/>
        </p:nvSpPr>
        <p:spPr>
          <a:xfrm>
            <a:off x="1208750" y="2183760"/>
            <a:ext cx="4247640" cy="889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800" u="none" cap="none" strike="noStrike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Campo elétrico gerando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800" u="none" cap="none" strike="noStrike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campo magnético</a:t>
            </a:r>
            <a:endParaRPr/>
          </a:p>
        </p:txBody>
      </p:sp>
      <p:sp>
        <p:nvSpPr>
          <p:cNvPr id="100" name="Google Shape;100;p5"/>
          <p:cNvSpPr/>
          <p:nvPr/>
        </p:nvSpPr>
        <p:spPr>
          <a:xfrm>
            <a:off x="5727646" y="2183760"/>
            <a:ext cx="4247640" cy="889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800" u="none" cap="none" strike="noStrike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Campo magnético gerando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2A5010"/>
                </a:solidFill>
              </a:rPr>
              <a:t>c</a:t>
            </a:r>
            <a:r>
              <a:rPr b="1" i="0" lang="pt-BR" sz="1800" u="none" cap="none" strike="noStrike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ampo elétrico</a:t>
            </a:r>
            <a:endParaRPr/>
          </a:p>
        </p:txBody>
      </p:sp>
      <p:sp>
        <p:nvSpPr>
          <p:cNvPr id="101" name="Google Shape;101;p5"/>
          <p:cNvSpPr/>
          <p:nvPr/>
        </p:nvSpPr>
        <p:spPr>
          <a:xfrm>
            <a:off x="6328458" y="5568480"/>
            <a:ext cx="4319640" cy="889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Fontes magnéticas em movimento geram campos elétricos induzidos (e correntes).</a:t>
            </a:r>
            <a:endParaRPr/>
          </a:p>
        </p:txBody>
      </p:sp>
      <p:sp>
        <p:nvSpPr>
          <p:cNvPr id="102" name="Google Shape;102;p5"/>
          <p:cNvSpPr/>
          <p:nvPr/>
        </p:nvSpPr>
        <p:spPr>
          <a:xfrm>
            <a:off x="1352750" y="2971080"/>
            <a:ext cx="359640" cy="1775520"/>
          </a:xfrm>
          <a:custGeom>
            <a:rect b="b" l="l" r="r" t="t"/>
            <a:pathLst>
              <a:path extrusionOk="0" h="4935" w="1002">
                <a:moveTo>
                  <a:pt x="1001" y="0"/>
                </a:moveTo>
                <a:cubicBezTo>
                  <a:pt x="750" y="0"/>
                  <a:pt x="500" y="205"/>
                  <a:pt x="500" y="411"/>
                </a:cubicBezTo>
                <a:lnTo>
                  <a:pt x="500" y="2055"/>
                </a:lnTo>
                <a:cubicBezTo>
                  <a:pt x="500" y="2261"/>
                  <a:pt x="250" y="2467"/>
                  <a:pt x="0" y="2467"/>
                </a:cubicBezTo>
                <a:cubicBezTo>
                  <a:pt x="250" y="2467"/>
                  <a:pt x="500" y="2672"/>
                  <a:pt x="500" y="2878"/>
                </a:cubicBezTo>
                <a:lnTo>
                  <a:pt x="500" y="4522"/>
                </a:lnTo>
                <a:cubicBezTo>
                  <a:pt x="500" y="4728"/>
                  <a:pt x="750" y="4934"/>
                  <a:pt x="1001" y="4934"/>
                </a:cubicBezTo>
              </a:path>
            </a:pathLst>
          </a:custGeom>
          <a:noFill/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5"/>
          <p:cNvSpPr/>
          <p:nvPr/>
        </p:nvSpPr>
        <p:spPr>
          <a:xfrm rot="-5400000">
            <a:off x="205430" y="3687480"/>
            <a:ext cx="1922040" cy="345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átomo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5"/>
          <p:cNvSpPr/>
          <p:nvPr/>
        </p:nvSpPr>
        <p:spPr>
          <a:xfrm>
            <a:off x="-523164" y="1302330"/>
            <a:ext cx="9143640" cy="62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000" u="none" cap="none" strike="noStrike">
                <a:solidFill>
                  <a:srgbClr val="2A5010"/>
                </a:solidFill>
                <a:latin typeface="Arial"/>
                <a:ea typeface="Arial"/>
                <a:cs typeface="Arial"/>
                <a:sym typeface="Arial"/>
              </a:rPr>
              <a:t>Conceitos iniciais:</a:t>
            </a:r>
            <a:endParaRPr b="1" i="0" sz="4000" u="none" cap="none" strike="noStrike">
              <a:solidFill>
                <a:srgbClr val="2A501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5"/>
          <p:cNvSpPr txBox="1"/>
          <p:nvPr/>
        </p:nvSpPr>
        <p:spPr>
          <a:xfrm>
            <a:off x="2103137" y="4821475"/>
            <a:ext cx="2028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 </a:t>
            </a:r>
            <a:r>
              <a:rPr lang="pt-BR" sz="1200"/>
              <a:t>O próprio autor.</a:t>
            </a:r>
            <a:endParaRPr sz="1200"/>
          </a:p>
        </p:txBody>
      </p:sp>
      <p:sp>
        <p:nvSpPr>
          <p:cNvPr id="106" name="Google Shape;106;p5"/>
          <p:cNvSpPr txBox="1"/>
          <p:nvPr/>
        </p:nvSpPr>
        <p:spPr>
          <a:xfrm>
            <a:off x="5573599" y="4827813"/>
            <a:ext cx="50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/>
          <p:nvPr/>
        </p:nvSpPr>
        <p:spPr>
          <a:xfrm>
            <a:off x="1767600" y="1298106"/>
            <a:ext cx="7494978" cy="583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3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Um modelo geral para o eletromagnetismo:</a:t>
            </a:r>
            <a:endParaRPr b="0" i="0" sz="3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6"/>
          <p:cNvSpPr/>
          <p:nvPr/>
        </p:nvSpPr>
        <p:spPr>
          <a:xfrm>
            <a:off x="1767600" y="2082873"/>
            <a:ext cx="9710165" cy="1568206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 qualquer corpo existem átomos nos quais os elétrons estão orbitando o núcleo atômico. Podemos fazer uma analogia desse movimento com o de um fio percorrido por corrente em formato de espira e sugerir que o movimento do elétron gere efeito magnético no espaço ao seu redor.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7601" y="3852525"/>
            <a:ext cx="9710165" cy="250733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6"/>
          <p:cNvSpPr txBox="1"/>
          <p:nvPr/>
        </p:nvSpPr>
        <p:spPr>
          <a:xfrm>
            <a:off x="4430474" y="6428500"/>
            <a:ext cx="50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"/>
          <p:cNvSpPr/>
          <p:nvPr/>
        </p:nvSpPr>
        <p:spPr>
          <a:xfrm>
            <a:off x="1767600" y="2199777"/>
            <a:ext cx="9751110" cy="829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Cada átomo pode ser considerado uma pequena espira no interior da matéria, que tem um campo magnético a ele associado. 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7"/>
          <p:cNvSpPr/>
          <p:nvPr/>
        </p:nvSpPr>
        <p:spPr>
          <a:xfrm>
            <a:off x="2516855" y="3347670"/>
            <a:ext cx="2998234" cy="460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Estrutura magnetizada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7"/>
          <p:cNvSpPr/>
          <p:nvPr/>
        </p:nvSpPr>
        <p:spPr>
          <a:xfrm>
            <a:off x="7278771" y="3347669"/>
            <a:ext cx="3537933" cy="460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Estrutura não magnetizada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7600" y="3807880"/>
            <a:ext cx="9914885" cy="2699537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7"/>
          <p:cNvSpPr/>
          <p:nvPr/>
        </p:nvSpPr>
        <p:spPr>
          <a:xfrm>
            <a:off x="1767600" y="1298106"/>
            <a:ext cx="7494978" cy="583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3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Um modelo geral para o eletromagnetismo:</a:t>
            </a:r>
            <a:endParaRPr b="0" i="0" sz="3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7"/>
          <p:cNvSpPr txBox="1"/>
          <p:nvPr/>
        </p:nvSpPr>
        <p:spPr>
          <a:xfrm>
            <a:off x="4430474" y="6428500"/>
            <a:ext cx="50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"/>
          <p:cNvSpPr/>
          <p:nvPr/>
        </p:nvSpPr>
        <p:spPr>
          <a:xfrm>
            <a:off x="1771412" y="1197527"/>
            <a:ext cx="4954475" cy="644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3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Indução eletromagnética:</a:t>
            </a:r>
            <a:endParaRPr b="0" i="0" sz="3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8"/>
          <p:cNvSpPr/>
          <p:nvPr/>
        </p:nvSpPr>
        <p:spPr>
          <a:xfrm>
            <a:off x="248255" y="4490866"/>
            <a:ext cx="11655188" cy="2091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 o ímã estiver em repouso, não haverá corrente no circuito. O movimento de um ímã dentro de um solenoide causa a variação da densidade das linhas de campo magnético. A variação do campo magnético gera um campo elétrico responsável por produzir a corrente elétrica. Dependendo do sentido do movimento do ímã se define o sentido da corrente elétrica gerada.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807" y="1952339"/>
            <a:ext cx="11104085" cy="242859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8"/>
          <p:cNvSpPr txBox="1"/>
          <p:nvPr/>
        </p:nvSpPr>
        <p:spPr>
          <a:xfrm>
            <a:off x="4329588" y="4254275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/>
          <p:nvPr/>
        </p:nvSpPr>
        <p:spPr>
          <a:xfrm>
            <a:off x="1574291" y="879744"/>
            <a:ext cx="10306244" cy="14425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campo magnético (B) e a corrente elétrica (i):</a:t>
            </a:r>
            <a:endParaRPr b="1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9"/>
          <p:cNvSpPr/>
          <p:nvPr/>
        </p:nvSpPr>
        <p:spPr>
          <a:xfrm>
            <a:off x="1740000" y="2323080"/>
            <a:ext cx="8711280" cy="453492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Correntes elétricas 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</a:t>
            </a:r>
            <a:r>
              <a:rPr b="1" lang="pt-BR" sz="3600">
                <a:latin typeface="Calibri"/>
                <a:ea typeface="Calibri"/>
                <a:cs typeface="Calibri"/>
                <a:sym typeface="Calibri"/>
              </a:rPr>
              <a:t>gas elétricas em movimento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Geraçãode campos magnéticos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9"/>
          <p:cNvSpPr/>
          <p:nvPr/>
        </p:nvSpPr>
        <p:spPr>
          <a:xfrm>
            <a:off x="5772000" y="3258360"/>
            <a:ext cx="791640" cy="862560"/>
          </a:xfrm>
          <a:custGeom>
            <a:rect b="b" l="l" r="r" t="t"/>
            <a:pathLst>
              <a:path extrusionOk="0" h="2400" w="2203">
                <a:moveTo>
                  <a:pt x="550" y="0"/>
                </a:moveTo>
                <a:lnTo>
                  <a:pt x="550" y="1799"/>
                </a:lnTo>
                <a:lnTo>
                  <a:pt x="0" y="1799"/>
                </a:lnTo>
                <a:lnTo>
                  <a:pt x="1101" y="2399"/>
                </a:lnTo>
                <a:lnTo>
                  <a:pt x="2202" y="1799"/>
                </a:lnTo>
                <a:lnTo>
                  <a:pt x="1651" y="1799"/>
                </a:lnTo>
                <a:lnTo>
                  <a:pt x="1651" y="0"/>
                </a:lnTo>
                <a:lnTo>
                  <a:pt x="550" y="0"/>
                </a:lnTo>
              </a:path>
            </a:pathLst>
          </a:custGeom>
          <a:solidFill>
            <a:srgbClr val="2A5010"/>
          </a:solidFill>
          <a:ln>
            <a:noFill/>
          </a:ln>
        </p:spPr>
      </p:sp>
      <p:sp>
        <p:nvSpPr>
          <p:cNvPr id="140" name="Google Shape;140;p9"/>
          <p:cNvSpPr/>
          <p:nvPr/>
        </p:nvSpPr>
        <p:spPr>
          <a:xfrm>
            <a:off x="5772000" y="4698000"/>
            <a:ext cx="791640" cy="862920"/>
          </a:xfrm>
          <a:custGeom>
            <a:rect b="b" l="l" r="r" t="t"/>
            <a:pathLst>
              <a:path extrusionOk="0" h="2401" w="2203">
                <a:moveTo>
                  <a:pt x="550" y="0"/>
                </a:moveTo>
                <a:lnTo>
                  <a:pt x="550" y="1800"/>
                </a:lnTo>
                <a:lnTo>
                  <a:pt x="0" y="1800"/>
                </a:lnTo>
                <a:lnTo>
                  <a:pt x="1101" y="2400"/>
                </a:lnTo>
                <a:lnTo>
                  <a:pt x="2202" y="1800"/>
                </a:lnTo>
                <a:lnTo>
                  <a:pt x="1651" y="1800"/>
                </a:lnTo>
                <a:lnTo>
                  <a:pt x="1651" y="0"/>
                </a:lnTo>
                <a:lnTo>
                  <a:pt x="550" y="0"/>
                </a:lnTo>
              </a:path>
            </a:pathLst>
          </a:custGeom>
          <a:solidFill>
            <a:srgbClr val="2A5010"/>
          </a:solidFill>
          <a:ln>
            <a:noFill/>
          </a:ln>
        </p:spPr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05542" y="1029486"/>
            <a:ext cx="6511162" cy="545254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0"/>
          <p:cNvSpPr txBox="1"/>
          <p:nvPr/>
        </p:nvSpPr>
        <p:spPr>
          <a:xfrm>
            <a:off x="4219663" y="6482025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"/>
          <p:cNvSpPr txBox="1"/>
          <p:nvPr>
            <p:ph type="title"/>
          </p:nvPr>
        </p:nvSpPr>
        <p:spPr>
          <a:xfrm>
            <a:off x="1847528" y="1268760"/>
            <a:ext cx="10959008" cy="6328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>
                <a:solidFill>
                  <a:schemeClr val="dk1"/>
                </a:solidFill>
              </a:rPr>
              <a:t>REFERÊNCIAS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52" name="Google Shape;152;p11"/>
          <p:cNvSpPr txBox="1"/>
          <p:nvPr>
            <p:ph idx="1" type="body"/>
          </p:nvPr>
        </p:nvSpPr>
        <p:spPr>
          <a:xfrm>
            <a:off x="609600" y="2132856"/>
            <a:ext cx="10959008" cy="4341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ALVARENGA, Beatriz; MÁXIMO, Antônio. </a:t>
            </a:r>
            <a:r>
              <a:rPr b="1" lang="pt-BR" sz="2500">
                <a:solidFill>
                  <a:schemeClr val="dk1"/>
                </a:solidFill>
              </a:rPr>
              <a:t>Curso de Física</a:t>
            </a:r>
            <a:r>
              <a:rPr lang="pt-BR" sz="2500">
                <a:solidFill>
                  <a:schemeClr val="dk1"/>
                </a:solidFill>
              </a:rPr>
              <a:t>. São Paulo: Ed. Scipione, 2000. v. 2.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GASPAR, Alberto. </a:t>
            </a:r>
            <a:r>
              <a:rPr b="1" lang="pt-BR" sz="2500">
                <a:solidFill>
                  <a:schemeClr val="dk1"/>
                </a:solidFill>
              </a:rPr>
              <a:t>Física</a:t>
            </a:r>
            <a:r>
              <a:rPr lang="pt-BR" sz="2500">
                <a:solidFill>
                  <a:schemeClr val="dk1"/>
                </a:solidFill>
              </a:rPr>
              <a:t>. 1.ed. São Paulo: Ática, 2000. v. 3.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GREF – Grupo de reelaboração do ensino de física. Física 3: Eletromagnetismo. 5. ed. São Paulo: Edusp, 2015.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HALLIDAY, D; RESNICK, R. </a:t>
            </a:r>
            <a:r>
              <a:rPr b="1" lang="pt-BR" sz="2500">
                <a:solidFill>
                  <a:schemeClr val="dk1"/>
                </a:solidFill>
              </a:rPr>
              <a:t>Física</a:t>
            </a:r>
            <a:r>
              <a:rPr lang="pt-BR" sz="2500">
                <a:solidFill>
                  <a:schemeClr val="dk1"/>
                </a:solidFill>
              </a:rPr>
              <a:t>. Rio de Janeiro: LTC – Livros técnicos e científicos Editora S.A., 1983. v. 3.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HEWITT, P. G. </a:t>
            </a:r>
            <a:r>
              <a:rPr b="1" lang="pt-BR" sz="2500">
                <a:solidFill>
                  <a:schemeClr val="dk1"/>
                </a:solidFill>
              </a:rPr>
              <a:t>Física conceitual</a:t>
            </a:r>
            <a:r>
              <a:rPr lang="pt-BR" sz="2500">
                <a:solidFill>
                  <a:schemeClr val="dk1"/>
                </a:solidFill>
              </a:rPr>
              <a:t>. 9. ed. Porto Alegre: Bookman, 2002.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XAVIER, C.; BENIGNO, B. </a:t>
            </a:r>
            <a:r>
              <a:rPr b="1" lang="pt-BR" sz="2500">
                <a:solidFill>
                  <a:schemeClr val="dk1"/>
                </a:solidFill>
              </a:rPr>
              <a:t>Física aula por aula</a:t>
            </a:r>
            <a:r>
              <a:rPr lang="pt-BR" sz="2500">
                <a:solidFill>
                  <a:schemeClr val="dk1"/>
                </a:solidFill>
              </a:rPr>
              <a:t>. São Paulo: FTD, 2010.</a:t>
            </a:r>
            <a:endParaRPr sz="2500">
              <a:solidFill>
                <a:schemeClr val="dk1"/>
              </a:solidFill>
            </a:endParaRPr>
          </a:p>
          <a:p>
            <a:pPr indent="-200660" lvl="0" marL="34290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1601-01-01T00:00:00Z</dcterms:created>
  <dc:creator>Marco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25</vt:i4>
  </property>
  <property fmtid="{D5CDD505-2E9C-101B-9397-08002B2CF9AE}" pid="8" name="PresentationFormat">
    <vt:lpwstr>Apresentação na tela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45</vt:i4>
  </property>
  <property fmtid="{D5CDD505-2E9C-101B-9397-08002B2CF9AE}" pid="12" name="Version">
    <vt:i4>1</vt:i4>
  </property>
</Properties>
</file>