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3.xml"/>
  <Override ContentType="application/vnd.openxmlformats-officedocument.drawingml.chart+xml" PartName="/ppt/charts/chart2.xml"/>
  <Override ContentType="application/vnd.openxmlformats-officedocument.drawingml.chart+xml" PartName="/ppt/charts/chart4.xml"/>
  <Override ContentType="application/vnd.openxmlformats-officedocument.drawingml.chart+xml" PartName="/ppt/charts/chart1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y="6858000" cx="12192000"/>
  <p:notesSz cx="6858000" cy="9144000"/>
  <p:embeddedFontLst>
    <p:embeddedFont>
      <p:font typeface="Open Sans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r:id="rId25" roundtripDataSignature="AMtx7mjLdxRKS9g/gGnfturqvUrOT6f3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563642A-AC8A-4575-9ECF-AA4D8689B72D}">
  <a:tblStyle styleId="{9563642A-AC8A-4575-9ECF-AA4D8689B72D}" styleName="Table_0">
    <a:wholeTbl>
      <a:tcTxStyle b="off" i="off">
        <a:font>
          <a:latin typeface="Trebuchet MS"/>
          <a:ea typeface="Trebuchet MS"/>
          <a:cs typeface="Trebuchet MS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EF4E7"/>
          </a:solidFill>
        </a:fill>
      </a:tcStyle>
    </a:wholeTbl>
    <a:band1H>
      <a:tcTxStyle/>
      <a:tcStyle>
        <a:fill>
          <a:solidFill>
            <a:srgbClr val="DBE9CB"/>
          </a:solidFill>
        </a:fill>
      </a:tcStyle>
    </a:band1H>
    <a:band2H>
      <a:tcTxStyle/>
    </a:band2H>
    <a:band1V>
      <a:tcTxStyle/>
      <a:tcStyle>
        <a:fill>
          <a:solidFill>
            <a:srgbClr val="DBE9CB"/>
          </a:solidFill>
        </a:fill>
      </a:tcStyle>
    </a:band1V>
    <a:band2V>
      <a:tcTxStyle/>
    </a:band2V>
    <a:la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23EFB335-36F0-4E26-879A-5458E60C7201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OpenSans-bold.fntdata"/><Relationship Id="rId21" Type="http://schemas.openxmlformats.org/officeDocument/2006/relationships/font" Target="fonts/OpenSans-regular.fntdata"/><Relationship Id="rId24" Type="http://schemas.openxmlformats.org/officeDocument/2006/relationships/font" Target="fonts/OpenSans-boldItalic.fntdata"/><Relationship Id="rId23" Type="http://schemas.openxmlformats.org/officeDocument/2006/relationships/font" Target="fonts/OpenSans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5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5219600"/>
        <c:axId val="965232112"/>
      </c:barChart>
      <c:catAx>
        <c:axId val="9652196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65232112"/>
        <c:crosses val="autoZero"/>
        <c:auto val="1"/>
        <c:lblAlgn val="ctr"/>
        <c:lblOffset val="100"/>
        <c:noMultiLvlLbl val="0"/>
      </c:catAx>
      <c:valAx>
        <c:axId val="9652321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652196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5247888"/>
        <c:axId val="965223408"/>
      </c:barChart>
      <c:catAx>
        <c:axId val="9652478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65223408"/>
        <c:crosses val="autoZero"/>
        <c:auto val="1"/>
        <c:lblAlgn val="ctr"/>
        <c:lblOffset val="100"/>
        <c:noMultiLvlLbl val="0"/>
      </c:catAx>
      <c:valAx>
        <c:axId val="9652234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6524788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fmla="val 23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4;n"/>
          <p:cNvSpPr txBox="1"/>
          <p:nvPr/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5;n"/>
          <p:cNvSpPr txBox="1"/>
          <p:nvPr>
            <p:ph idx="10" type="dt"/>
          </p:nvPr>
        </p:nvSpPr>
        <p:spPr>
          <a:xfrm>
            <a:off x="3884613" y="0"/>
            <a:ext cx="2970212" cy="455613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defRPr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" name="Google Shape;6;n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sq" cmpd="sng" w="126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" name="Google Shape;7;n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/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;n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lang="pt-BR" sz="12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sz="120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sq" cmpd="sng" w="126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:notes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:notes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62" name="Google Shape;62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3" name="Google Shape;6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69" name="Google Shape;69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0" name="Google Shape;7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t/>
            </a:r>
            <a:endParaRPr b="1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:notes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80" name="Google Shape;80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1" name="Google Shape;8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:notes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92" name="Google Shape;92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93" name="Google Shape;9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34290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t/>
            </a:r>
            <a:endParaRPr b="1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5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07" name="Google Shape;107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08" name="Google Shape;10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:notes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15" name="Google Shape;115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16" name="Google Shape;11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t/>
            </a:r>
            <a:endParaRPr b="1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7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:notes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90" name="Google Shape;190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91" name="Google Shape;19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Ligação Terra</a:t>
            </a:r>
            <a:endParaRPr/>
          </a:p>
        </p:txBody>
      </p:sp>
      <p:sp>
        <p:nvSpPr>
          <p:cNvPr id="192" name="Google Shape;192;p8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9:notes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50" name="Google Shape;250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251" name="Google Shape;25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1200"/>
              <a:buFont typeface="Calibri"/>
              <a:buNone/>
            </a:pPr>
            <a:r>
              <a:rPr b="1" lang="pt-BR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2.3 – Eletrização Por Indução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9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0:notes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18" name="Google Shape;318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19" name="Google Shape;31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Aproxima-se um corpo </a:t>
            </a:r>
            <a:r>
              <a:rPr b="1" lang="pt-BR"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lang="pt-BR">
                <a:latin typeface="Calibri"/>
                <a:ea typeface="Calibri"/>
                <a:cs typeface="Calibri"/>
                <a:sym typeface="Calibri"/>
              </a:rPr>
              <a:t>eletrizado, do pêndulo neutro.</a:t>
            </a:r>
            <a:endParaRPr/>
          </a:p>
        </p:txBody>
      </p:sp>
      <p:sp>
        <p:nvSpPr>
          <p:cNvPr id="320" name="Google Shape;320;p10:notes"/>
          <p:cNvSpPr txBox="1"/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pt-BR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11:notes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58" name="Google Shape;358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59" name="Google Shape;359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2:notes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67" name="Google Shape;367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68" name="Google Shape;36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3:notes"/>
          <p:cNvSpPr txBox="1"/>
          <p:nvPr>
            <p:ph idx="12" type="sldNum"/>
          </p:nvPr>
        </p:nvSpPr>
        <p:spPr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</p:spPr>
        <p:txBody>
          <a:bodyPr anchorCtr="0" anchor="b" bIns="46800" lIns="90000" spcFirstLastPara="1" rIns="90000" wrap="square" tIns="468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76" name="Google Shape;376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77" name="Google Shape;37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14:notes"/>
          <p:cNvSpPr txBox="1"/>
          <p:nvPr>
            <p:ph idx="1" type="body"/>
          </p:nvPr>
        </p:nvSpPr>
        <p:spPr>
          <a:xfrm>
            <a:off x="685800" y="4343400"/>
            <a:ext cx="5484813" cy="4113213"/>
          </a:xfrm>
          <a:prstGeom prst="rect">
            <a:avLst/>
          </a:prstGeom>
        </p:spPr>
        <p:txBody>
          <a:bodyPr anchorCtr="0" anchor="t" bIns="46800" lIns="90000" spcFirstLastPara="1" rIns="90000" wrap="square" tIns="468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14:notes"/>
          <p:cNvSpPr/>
          <p:nvPr>
            <p:ph idx="2" type="sldImg"/>
          </p:nvPr>
        </p:nvSpPr>
        <p:spPr>
          <a:xfrm>
            <a:off x="382588" y="685800"/>
            <a:ext cx="6091237" cy="34274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6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3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4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showMasterSp="0">
  <p:cSld name="Slide de Título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550577" y="5196827"/>
            <a:ext cx="1180965" cy="1031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9390" y="-105699"/>
            <a:ext cx="12379907" cy="6963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41775" y="5109930"/>
            <a:ext cx="1094231" cy="955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37699" y="2351728"/>
            <a:ext cx="1644848" cy="1644848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82745"/>
              </a:srgb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ítulo e conteúdo" type="obj">
  <p:cSld name="OBJEC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8"/>
          <p:cNvSpPr txBox="1"/>
          <p:nvPr>
            <p:ph type="title"/>
          </p:nvPr>
        </p:nvSpPr>
        <p:spPr>
          <a:xfrm>
            <a:off x="609600" y="2204864"/>
            <a:ext cx="10959008" cy="6328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Calibri"/>
              <a:buNone/>
              <a:defRPr b="0" i="0" sz="36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6" name="Google Shape;26;p18"/>
          <p:cNvSpPr txBox="1"/>
          <p:nvPr>
            <p:ph idx="1" type="body"/>
          </p:nvPr>
        </p:nvSpPr>
        <p:spPr>
          <a:xfrm>
            <a:off x="609600" y="1600200"/>
            <a:ext cx="10959008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>
  <p:cSld name="Título e Conteúdo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9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9" name="Google Shape;29;p19"/>
          <p:cNvSpPr txBox="1"/>
          <p:nvPr>
            <p:ph idx="2" type="body"/>
          </p:nvPr>
        </p:nvSpPr>
        <p:spPr>
          <a:xfrm>
            <a:off x="6277970" y="1969033"/>
            <a:ext cx="5571693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">
  <p:cSld name="Imagem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0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pic>
        <p:nvPicPr>
          <p:cNvPr id="32" name="Google Shape;32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46882" y="1900942"/>
            <a:ext cx="3062145" cy="3662366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20"/>
          <p:cNvSpPr txBox="1"/>
          <p:nvPr>
            <p:ph idx="2" type="body"/>
          </p:nvPr>
        </p:nvSpPr>
        <p:spPr>
          <a:xfrm>
            <a:off x="7373918" y="5745871"/>
            <a:ext cx="3854528" cy="71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 e texto">
  <p:cSld name="Grafico e texto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36" name="Google Shape;36;p21"/>
          <p:cNvGraphicFramePr/>
          <p:nvPr/>
        </p:nvGraphicFramePr>
        <p:xfrm>
          <a:off x="6195159" y="1969033"/>
          <a:ext cx="5996841" cy="3585287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">
  <p:cSld name="Grafico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Google Shape;38;p22"/>
          <p:cNvGraphicFramePr/>
          <p:nvPr/>
        </p:nvGraphicFramePr>
        <p:xfrm>
          <a:off x="908173" y="1600199"/>
          <a:ext cx="8961384" cy="4682089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 e texto 2">
  <p:cSld name="Grafico e texto 2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3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41" name="Google Shape;41;p23"/>
          <p:cNvGraphicFramePr/>
          <p:nvPr/>
        </p:nvGraphicFramePr>
        <p:xfrm>
          <a:off x="6348273" y="2670629"/>
          <a:ext cx="5684070" cy="3179177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3">
  <p:cSld name="Grafico3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Google Shape;43;p24"/>
          <p:cNvGraphicFramePr/>
          <p:nvPr/>
        </p:nvGraphicFramePr>
        <p:xfrm>
          <a:off x="2908386" y="2150094"/>
          <a:ext cx="7387978" cy="4132196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ela e texto">
  <p:cSld name="Tabela e texto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5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46" name="Google Shape;46;p25"/>
          <p:cNvGraphicFramePr/>
          <p:nvPr/>
        </p:nvGraphicFramePr>
        <p:xfrm>
          <a:off x="6444343" y="207433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{9563642A-AC8A-4575-9ECF-AA4D8689B72D}</a:tableStyleId>
              </a:tblPr>
              <a:tblGrid>
                <a:gridCol w="1843325"/>
                <a:gridCol w="1843325"/>
                <a:gridCol w="1843325"/>
              </a:tblGrid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Layout Personalizado">
  <p:cSld name="1_Layout Personalizado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Google Shape;48;p26"/>
          <p:cNvGraphicFramePr/>
          <p:nvPr/>
        </p:nvGraphicFramePr>
        <p:xfrm>
          <a:off x="783770" y="149087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{23EFB335-36F0-4E26-879A-5458E60C7201}</a:tableStyleId>
              </a:tblPr>
              <a:tblGrid>
                <a:gridCol w="2076575"/>
                <a:gridCol w="351425"/>
                <a:gridCol w="1214000"/>
                <a:gridCol w="1214000"/>
                <a:gridCol w="1214000"/>
                <a:gridCol w="1214000"/>
                <a:gridCol w="1214000"/>
                <a:gridCol w="1214000"/>
              </a:tblGrid>
              <a:tr h="592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3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543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ganograma">
  <p:cSld name="Organograma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Personalizado">
  <p:cSld name="Layout Personalizado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8"/>
          <p:cNvSpPr txBox="1"/>
          <p:nvPr>
            <p:ph type="ctrTitle"/>
          </p:nvPr>
        </p:nvSpPr>
        <p:spPr>
          <a:xfrm>
            <a:off x="1680815" y="1072680"/>
            <a:ext cx="5681273" cy="5376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2" name="Google Shape;52;p28"/>
          <p:cNvSpPr txBox="1"/>
          <p:nvPr/>
        </p:nvSpPr>
        <p:spPr>
          <a:xfrm>
            <a:off x="796233" y="1732248"/>
            <a:ext cx="5390806" cy="53245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t/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28"/>
          <p:cNvSpPr txBox="1"/>
          <p:nvPr/>
        </p:nvSpPr>
        <p:spPr>
          <a:xfrm>
            <a:off x="6187039" y="1732248"/>
            <a:ext cx="5390806" cy="470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Times New Roman"/>
              <a:buNone/>
            </a:pPr>
            <a:r>
              <a:t/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5"/>
          <p:cNvSpPr/>
          <p:nvPr/>
        </p:nvSpPr>
        <p:spPr>
          <a:xfrm>
            <a:off x="1285875" y="1"/>
            <a:ext cx="10906125" cy="1053548"/>
          </a:xfrm>
          <a:prstGeom prst="rect">
            <a:avLst/>
          </a:prstGeom>
          <a:solidFill>
            <a:srgbClr val="72B93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5"/>
          <p:cNvSpPr txBox="1"/>
          <p:nvPr/>
        </p:nvSpPr>
        <p:spPr>
          <a:xfrm>
            <a:off x="1769192" y="232735"/>
            <a:ext cx="9889407" cy="58808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rPr b="1" lang="pt-BR" sz="3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Formações Complementares</a:t>
            </a:r>
            <a:endParaRPr b="1" sz="32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3" name="Google Shape;13;p15"/>
          <p:cNvSpPr/>
          <p:nvPr/>
        </p:nvSpPr>
        <p:spPr>
          <a:xfrm>
            <a:off x="0" y="-71718"/>
            <a:ext cx="1666726" cy="1473136"/>
          </a:xfrm>
          <a:prstGeom prst="rect">
            <a:avLst/>
          </a:prstGeom>
          <a:solidFill>
            <a:srgbClr val="39973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imes New Roman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Google Shape;14;p1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03829" y="0"/>
            <a:ext cx="1259067" cy="1259067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82745"/>
              </a:srgbClr>
            </a:outerShdw>
          </a:effectLst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hyperlink" Target="http://br.geocities.com/saladefisica8/eletrostatica/carga10.GIF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openxmlformats.org/officeDocument/2006/relationships/image" Target="../media/image2.jpg"/><Relationship Id="rId7" Type="http://schemas.openxmlformats.org/officeDocument/2006/relationships/hyperlink" Target="http://br.geocities.com/saladefisica8/eletrostatica/carga10.GIF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gif"/><Relationship Id="rId4" Type="http://schemas.openxmlformats.org/officeDocument/2006/relationships/hyperlink" Target="http://br.geocities.com/saladefisica8/eletrostatica/carga10.GIF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Relationship Id="rId4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Relationship Id="rId5" Type="http://schemas.openxmlformats.org/officeDocument/2006/relationships/image" Target="../media/image10.png"/><Relationship Id="rId6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jpg"/><Relationship Id="rId4" Type="http://schemas.openxmlformats.org/officeDocument/2006/relationships/hyperlink" Target="http://www.mundociencia.com.br/fisica/eletricidade/RAIO1.JPG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br.geocities.com/saladefisica7/funciona/pararaio.htm" TargetMode="External"/><Relationship Id="rId4" Type="http://schemas.openxmlformats.org/officeDocument/2006/relationships/image" Target="../media/image2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elbaeverywhere.blogspot.com/2007_08_01_archive.html" TargetMode="External"/><Relationship Id="rId4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 txBox="1"/>
          <p:nvPr/>
        </p:nvSpPr>
        <p:spPr>
          <a:xfrm>
            <a:off x="4534262" y="2629002"/>
            <a:ext cx="5851514" cy="14607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None/>
            </a:pPr>
            <a:r>
              <a:rPr b="1" lang="pt-BR" sz="3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Eletrostática</a:t>
            </a:r>
            <a:br>
              <a:rPr b="1" lang="pt-BR" sz="3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0" lang="pt-BR" sz="3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Jean Marcel Espinoza</a:t>
            </a:r>
            <a:endParaRPr b="0" sz="36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"/>
          <p:cNvSpPr txBox="1"/>
          <p:nvPr/>
        </p:nvSpPr>
        <p:spPr>
          <a:xfrm>
            <a:off x="2209800" y="2089151"/>
            <a:ext cx="7772400" cy="15541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Times New Roman"/>
              <a:buNone/>
            </a:pPr>
            <a:r>
              <a:rPr b="1" lang="pt-BR" sz="4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Eletrostática - Introdução</a:t>
            </a:r>
            <a:endParaRPr/>
          </a:p>
        </p:txBody>
      </p:sp>
      <p:sp>
        <p:nvSpPr>
          <p:cNvPr id="66" name="Google Shape;66;p2"/>
          <p:cNvSpPr txBox="1"/>
          <p:nvPr/>
        </p:nvSpPr>
        <p:spPr>
          <a:xfrm>
            <a:off x="2782888" y="3500438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Resumo</a:t>
            </a:r>
            <a:endParaRPr/>
          </a:p>
          <a:p>
            <a:pPr indent="0" lvl="0" marL="0" marR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pt-BR" sz="3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Condutores vs. isolantes</a:t>
            </a:r>
            <a:endParaRPr/>
          </a:p>
          <a:p>
            <a:pPr indent="0" lvl="0" marL="0" marR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rPr lang="pt-BR" sz="3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Princípios de eletrização</a:t>
            </a:r>
            <a:endParaRPr/>
          </a:p>
          <a:p>
            <a:pPr indent="0" lvl="0" marL="0" marR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Prof. Jean Espinoza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"/>
          <p:cNvSpPr/>
          <p:nvPr/>
        </p:nvSpPr>
        <p:spPr>
          <a:xfrm>
            <a:off x="1775520" y="1196752"/>
            <a:ext cx="7929563" cy="9175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– Condutores e isolantes: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3"/>
          <p:cNvSpPr/>
          <p:nvPr/>
        </p:nvSpPr>
        <p:spPr>
          <a:xfrm>
            <a:off x="553063" y="2389428"/>
            <a:ext cx="11208568" cy="224895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399736"/>
              </a:buClr>
              <a:buSzPts val="2800"/>
              <a:buFont typeface="Times New Roman"/>
              <a:buNone/>
            </a:pPr>
            <a:r>
              <a:rPr b="1" lang="pt-BR" sz="2800">
                <a:solidFill>
                  <a:srgbClr val="399736"/>
                </a:solidFill>
                <a:latin typeface="Calibri"/>
                <a:ea typeface="Calibri"/>
                <a:cs typeface="Calibri"/>
                <a:sym typeface="Calibri"/>
              </a:rPr>
              <a:t>Isolante (ou dielétricos): </a:t>
            </a:r>
            <a:r>
              <a:rPr b="1"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Sem elétrons livres</a:t>
            </a:r>
            <a:r>
              <a:rPr b="1" lang="pt-BR" sz="2800"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b="1"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pt-BR" sz="2800">
                <a:latin typeface="Calibri"/>
                <a:ea typeface="Calibri"/>
                <a:cs typeface="Calibri"/>
                <a:sym typeface="Calibri"/>
              </a:rPr>
              <a:t>d</a:t>
            </a:r>
            <a:r>
              <a:rPr b="1"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ificuldade de movimentação de cargas elétricas;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t/>
            </a:r>
            <a:endParaRPr b="1"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2A5010"/>
              </a:buClr>
              <a:buSzPts val="2800"/>
              <a:buFont typeface="Times New Roman"/>
              <a:buNone/>
            </a:pPr>
            <a:r>
              <a:rPr b="1" lang="pt-BR" sz="2800">
                <a:solidFill>
                  <a:srgbClr val="2A5010"/>
                </a:solidFill>
                <a:latin typeface="Calibri"/>
                <a:ea typeface="Calibri"/>
                <a:cs typeface="Calibri"/>
                <a:sym typeface="Calibri"/>
              </a:rPr>
              <a:t>Condutor: </a:t>
            </a:r>
            <a:r>
              <a:rPr b="1"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Elétrons livres</a:t>
            </a:r>
            <a:r>
              <a:rPr b="1" lang="pt-BR" sz="2800">
                <a:latin typeface="Calibri"/>
                <a:ea typeface="Calibri"/>
                <a:cs typeface="Calibri"/>
                <a:sym typeface="Calibri"/>
              </a:rPr>
              <a:t>, f</a:t>
            </a:r>
            <a:r>
              <a:rPr b="1"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acilidade de movimentação de cargas elétricas.</a:t>
            </a:r>
            <a:endParaRPr/>
          </a:p>
        </p:txBody>
      </p:sp>
      <p:pic>
        <p:nvPicPr>
          <p:cNvPr id="75" name="Google Shape;7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72810" y="4653136"/>
            <a:ext cx="6569075" cy="2000250"/>
          </a:xfrm>
          <a:prstGeom prst="rect">
            <a:avLst/>
          </a:prstGeom>
          <a:gradFill>
            <a:gsLst>
              <a:gs pos="0">
                <a:srgbClr val="E1E8F5"/>
              </a:gs>
              <a:gs pos="100000">
                <a:srgbClr val="FFFF00"/>
              </a:gs>
            </a:gsLst>
            <a:lin ang="5400000" scaled="0"/>
          </a:gradFill>
          <a:ln>
            <a:noFill/>
          </a:ln>
        </p:spPr>
      </p:pic>
      <p:pic>
        <p:nvPicPr>
          <p:cNvPr id="76" name="Google Shape;7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09884" y="4653136"/>
            <a:ext cx="6572252" cy="2000250"/>
          </a:xfrm>
          <a:prstGeom prst="rect">
            <a:avLst/>
          </a:prstGeom>
          <a:gradFill>
            <a:gsLst>
              <a:gs pos="0">
                <a:srgbClr val="E1E8F5"/>
              </a:gs>
              <a:gs pos="100000">
                <a:srgbClr val="FFFF00"/>
              </a:gs>
            </a:gsLst>
            <a:lin ang="5400000" scaled="0"/>
          </a:gradFill>
          <a:ln>
            <a:noFill/>
          </a:ln>
        </p:spPr>
      </p:pic>
      <p:sp>
        <p:nvSpPr>
          <p:cNvPr id="77" name="Google Shape;77;p3"/>
          <p:cNvSpPr txBox="1"/>
          <p:nvPr/>
        </p:nvSpPr>
        <p:spPr>
          <a:xfrm>
            <a:off x="9522125" y="6015800"/>
            <a:ext cx="1839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Alvarenga e Máximo (2000). 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"/>
          <p:cNvSpPr txBox="1"/>
          <p:nvPr/>
        </p:nvSpPr>
        <p:spPr>
          <a:xfrm>
            <a:off x="2279576" y="976120"/>
            <a:ext cx="1439863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None/>
            </a:pPr>
            <a:r>
              <a:rPr b="1" lang="pt-BR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Ciências</a:t>
            </a:r>
            <a:endParaRPr/>
          </a:p>
        </p:txBody>
      </p:sp>
      <p:sp>
        <p:nvSpPr>
          <p:cNvPr id="84" name="Google Shape;84;p4"/>
          <p:cNvSpPr/>
          <p:nvPr/>
        </p:nvSpPr>
        <p:spPr>
          <a:xfrm>
            <a:off x="4296444" y="1176938"/>
            <a:ext cx="5616575" cy="3603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i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 processos de eletrização</a:t>
            </a:r>
            <a:endParaRPr/>
          </a:p>
        </p:txBody>
      </p:sp>
      <p:sp>
        <p:nvSpPr>
          <p:cNvPr id="85" name="Google Shape;85;p4"/>
          <p:cNvSpPr/>
          <p:nvPr/>
        </p:nvSpPr>
        <p:spPr>
          <a:xfrm>
            <a:off x="3409950" y="-57150"/>
            <a:ext cx="9144000" cy="15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4"/>
          <p:cNvSpPr txBox="1"/>
          <p:nvPr/>
        </p:nvSpPr>
        <p:spPr>
          <a:xfrm>
            <a:off x="3575720" y="1392900"/>
            <a:ext cx="3300600" cy="6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b="1" lang="pt-BR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Cargas elétricas:</a:t>
            </a:r>
            <a:endParaRPr/>
          </a:p>
        </p:txBody>
      </p:sp>
      <p:sp>
        <p:nvSpPr>
          <p:cNvPr id="87" name="Google Shape;87;p4"/>
          <p:cNvSpPr/>
          <p:nvPr/>
        </p:nvSpPr>
        <p:spPr>
          <a:xfrm>
            <a:off x="263352" y="2324865"/>
            <a:ext cx="7441364" cy="40155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spAutoFit/>
          </a:bodyPr>
          <a:lstStyle/>
          <a:p>
            <a:pPr indent="0" lvl="0" marL="0" marR="0" rtl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Os gregos da antiguidade observaram que quando se atritavam dois corpos, “alguma coisa” passava de um corpo para outro. A essa “alguma coisa” deu-se o nome de carga elétrica. Então, diz-se que os corpos estão carregados de eletricidade ou simplesmente, eletrizados. Atualmente sabemos que ocorre uma transferência de elétrons.</a:t>
            </a:r>
            <a:endParaRPr/>
          </a:p>
        </p:txBody>
      </p:sp>
      <p:pic>
        <p:nvPicPr>
          <p:cNvPr id="88" name="Google Shape;8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84231" y="2276872"/>
            <a:ext cx="3457575" cy="311943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4"/>
          <p:cNvSpPr txBox="1"/>
          <p:nvPr/>
        </p:nvSpPr>
        <p:spPr>
          <a:xfrm>
            <a:off x="8593975" y="5431400"/>
            <a:ext cx="2939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800"/>
              <a:buFont typeface="Times New Roman"/>
              <a:buNone/>
            </a:pPr>
            <a:r>
              <a:rPr b="1"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</a:t>
            </a:r>
            <a:r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pt-BR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http://br.geocities.com/saladefisica8/eletrostatica/carga10.GIF</a:t>
            </a:r>
            <a:r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Acesso em 22 ago. 2020.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25850" y="1571625"/>
            <a:ext cx="5899150" cy="3786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67125" y="1684339"/>
            <a:ext cx="5143500" cy="395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10001" y="1785938"/>
            <a:ext cx="5357813" cy="3581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9" name="Google Shape;99;p5"/>
          <p:cNvGrpSpPr/>
          <p:nvPr/>
        </p:nvGrpSpPr>
        <p:grpSpPr>
          <a:xfrm>
            <a:off x="3958667" y="1366819"/>
            <a:ext cx="4560416" cy="4927600"/>
            <a:chOff x="1232" y="360"/>
            <a:chExt cx="3537" cy="3869"/>
          </a:xfrm>
        </p:grpSpPr>
        <p:pic>
          <p:nvPicPr>
            <p:cNvPr id="100" name="Google Shape;100;p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454" y="719"/>
              <a:ext cx="3000" cy="35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" name="Google Shape;101;p5"/>
            <p:cNvSpPr/>
            <p:nvPr/>
          </p:nvSpPr>
          <p:spPr>
            <a:xfrm>
              <a:off x="1232" y="360"/>
              <a:ext cx="3537" cy="4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6800" lIns="90000" spcFirstLastPara="1" rIns="90000" wrap="square" tIns="468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Clr>
                  <a:srgbClr val="399736"/>
                </a:buClr>
                <a:buSzPts val="3200"/>
                <a:buFont typeface="Times New Roman"/>
                <a:buNone/>
              </a:pPr>
              <a:r>
                <a:rPr b="1" i="1" lang="pt-BR" sz="3200">
                  <a:solidFill>
                    <a:srgbClr val="399736"/>
                  </a:solidFill>
                  <a:latin typeface="Calibri"/>
                  <a:ea typeface="Calibri"/>
                  <a:cs typeface="Calibri"/>
                  <a:sym typeface="Calibri"/>
                </a:rPr>
                <a:t>Série triboelétrica</a:t>
              </a:r>
              <a:endParaRPr/>
            </a:p>
          </p:txBody>
        </p:sp>
      </p:grpSp>
      <p:sp>
        <p:nvSpPr>
          <p:cNvPr id="102" name="Google Shape;102;p5"/>
          <p:cNvSpPr/>
          <p:nvPr/>
        </p:nvSpPr>
        <p:spPr>
          <a:xfrm>
            <a:off x="-99942" y="6000941"/>
            <a:ext cx="12463323" cy="586957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rPr b="1" lang="pt-BR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 eletrização por atrito, os corpos adquirem cargas de sinais opostos.</a:t>
            </a:r>
            <a:endParaRPr/>
          </a:p>
        </p:txBody>
      </p:sp>
      <p:sp>
        <p:nvSpPr>
          <p:cNvPr id="103" name="Google Shape;103;p5"/>
          <p:cNvSpPr/>
          <p:nvPr/>
        </p:nvSpPr>
        <p:spPr>
          <a:xfrm>
            <a:off x="1768520" y="1081069"/>
            <a:ext cx="5499239" cy="64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b="1" lang="pt-BR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– Processos de eletrização</a:t>
            </a:r>
            <a:endParaRPr/>
          </a:p>
        </p:txBody>
      </p:sp>
      <p:sp>
        <p:nvSpPr>
          <p:cNvPr id="104" name="Google Shape;104;p5"/>
          <p:cNvSpPr txBox="1"/>
          <p:nvPr/>
        </p:nvSpPr>
        <p:spPr>
          <a:xfrm>
            <a:off x="8233025" y="5357825"/>
            <a:ext cx="2939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</a:t>
            </a:r>
            <a:r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pt-BR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http://br.geocities.com/saladefisica8/eletrostatica/carga10.GIF</a:t>
            </a:r>
            <a:r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Acesso em 22 ago. 2020.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6"/>
          <p:cNvSpPr/>
          <p:nvPr/>
        </p:nvSpPr>
        <p:spPr>
          <a:xfrm>
            <a:off x="3409950" y="-57150"/>
            <a:ext cx="9144000" cy="15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1" name="Google Shape;111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11675" y="1628775"/>
            <a:ext cx="4891088" cy="395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6"/>
          <p:cNvSpPr txBox="1"/>
          <p:nvPr/>
        </p:nvSpPr>
        <p:spPr>
          <a:xfrm>
            <a:off x="4626450" y="5809525"/>
            <a:ext cx="2939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</a:t>
            </a:r>
            <a:r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pt-BR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http://br.geocities.com/saladefisica8/eletrostatica/carga10.GIF</a:t>
            </a:r>
            <a:r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Acesso em 22 ago. 2020.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"/>
          <p:cNvSpPr/>
          <p:nvPr/>
        </p:nvSpPr>
        <p:spPr>
          <a:xfrm>
            <a:off x="3452813" y="2000251"/>
            <a:ext cx="1428750" cy="1357313"/>
          </a:xfrm>
          <a:prstGeom prst="ellipse">
            <a:avLst/>
          </a:prstGeom>
          <a:solidFill>
            <a:srgbClr val="FF0000"/>
          </a:solidFill>
          <a:ln cap="sq" cmpd="sng" w="2555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0" name="Google Shape;120;p7"/>
          <p:cNvGrpSpPr/>
          <p:nvPr/>
        </p:nvGrpSpPr>
        <p:grpSpPr>
          <a:xfrm>
            <a:off x="3024189" y="1857376"/>
            <a:ext cx="2212975" cy="1641475"/>
            <a:chOff x="945" y="1170"/>
            <a:chExt cx="1394" cy="1034"/>
          </a:xfrm>
        </p:grpSpPr>
        <p:cxnSp>
          <p:nvCxnSpPr>
            <p:cNvPr id="121" name="Google Shape;121;p7"/>
            <p:cNvCxnSpPr/>
            <p:nvPr/>
          </p:nvCxnSpPr>
          <p:spPr>
            <a:xfrm>
              <a:off x="1575" y="1170"/>
              <a:ext cx="179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22" name="Google Shape;122;p7"/>
            <p:cNvCxnSpPr/>
            <p:nvPr/>
          </p:nvCxnSpPr>
          <p:spPr>
            <a:xfrm>
              <a:off x="2160" y="1664"/>
              <a:ext cx="179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23" name="Google Shape;123;p7"/>
            <p:cNvCxnSpPr/>
            <p:nvPr/>
          </p:nvCxnSpPr>
          <p:spPr>
            <a:xfrm>
              <a:off x="945" y="1664"/>
              <a:ext cx="179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24" name="Google Shape;124;p7"/>
            <p:cNvCxnSpPr/>
            <p:nvPr/>
          </p:nvCxnSpPr>
          <p:spPr>
            <a:xfrm>
              <a:off x="1575" y="2204"/>
              <a:ext cx="179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125" name="Google Shape;125;p7"/>
          <p:cNvGrpSpPr/>
          <p:nvPr/>
        </p:nvGrpSpPr>
        <p:grpSpPr>
          <a:xfrm>
            <a:off x="3238500" y="2143126"/>
            <a:ext cx="1784350" cy="1000125"/>
            <a:chOff x="1080" y="1350"/>
            <a:chExt cx="1124" cy="630"/>
          </a:xfrm>
        </p:grpSpPr>
        <p:cxnSp>
          <p:nvCxnSpPr>
            <p:cNvPr id="126" name="Google Shape;126;p7"/>
            <p:cNvCxnSpPr/>
            <p:nvPr/>
          </p:nvCxnSpPr>
          <p:spPr>
            <a:xfrm>
              <a:off x="2025" y="1350"/>
              <a:ext cx="179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27" name="Google Shape;127;p7"/>
            <p:cNvCxnSpPr/>
            <p:nvPr/>
          </p:nvCxnSpPr>
          <p:spPr>
            <a:xfrm>
              <a:off x="1125" y="1350"/>
              <a:ext cx="179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28" name="Google Shape;128;p7"/>
            <p:cNvCxnSpPr/>
            <p:nvPr/>
          </p:nvCxnSpPr>
          <p:spPr>
            <a:xfrm>
              <a:off x="2025" y="1980"/>
              <a:ext cx="179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29" name="Google Shape;129;p7"/>
            <p:cNvCxnSpPr/>
            <p:nvPr/>
          </p:nvCxnSpPr>
          <p:spPr>
            <a:xfrm>
              <a:off x="1080" y="1979"/>
              <a:ext cx="179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sp>
        <p:nvSpPr>
          <p:cNvPr id="130" name="Google Shape;130;p7"/>
          <p:cNvSpPr/>
          <p:nvPr/>
        </p:nvSpPr>
        <p:spPr>
          <a:xfrm>
            <a:off x="7167563" y="2000251"/>
            <a:ext cx="1428750" cy="1357313"/>
          </a:xfrm>
          <a:prstGeom prst="ellipse">
            <a:avLst/>
          </a:prstGeom>
          <a:solidFill>
            <a:srgbClr val="FF0000"/>
          </a:solidFill>
          <a:ln cap="sq" cmpd="sng" w="2555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1" name="Google Shape;131;p7"/>
          <p:cNvGrpSpPr/>
          <p:nvPr/>
        </p:nvGrpSpPr>
        <p:grpSpPr>
          <a:xfrm>
            <a:off x="4881564" y="2111376"/>
            <a:ext cx="2293937" cy="1030288"/>
            <a:chOff x="2115" y="1330"/>
            <a:chExt cx="1445" cy="649"/>
          </a:xfrm>
        </p:grpSpPr>
        <p:sp>
          <p:nvSpPr>
            <p:cNvPr id="132" name="Google Shape;132;p7"/>
            <p:cNvSpPr/>
            <p:nvPr/>
          </p:nvSpPr>
          <p:spPr>
            <a:xfrm>
              <a:off x="2115" y="1638"/>
              <a:ext cx="659" cy="341"/>
            </a:xfrm>
            <a:custGeom>
              <a:rect b="b" l="l" r="r" t="t"/>
              <a:pathLst>
                <a:path extrusionOk="0" h="393290" w="1047135">
                  <a:moveTo>
                    <a:pt x="0" y="58994"/>
                  </a:moveTo>
                  <a:cubicBezTo>
                    <a:pt x="237203" y="226142"/>
                    <a:pt x="474407" y="393290"/>
                    <a:pt x="648929" y="383458"/>
                  </a:cubicBezTo>
                  <a:cubicBezTo>
                    <a:pt x="823452" y="373626"/>
                    <a:pt x="935293" y="186813"/>
                    <a:pt x="1047135" y="0"/>
                  </a:cubicBezTo>
                </a:path>
              </a:pathLst>
            </a:custGeom>
            <a:noFill/>
            <a:ln cap="sq" cmpd="sng" w="25550">
              <a:solidFill>
                <a:srgbClr val="FFFF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7"/>
            <p:cNvSpPr/>
            <p:nvPr/>
          </p:nvSpPr>
          <p:spPr>
            <a:xfrm rot="10800000">
              <a:off x="2751" y="1330"/>
              <a:ext cx="809" cy="372"/>
            </a:xfrm>
            <a:custGeom>
              <a:rect b="b" l="l" r="r" t="t"/>
              <a:pathLst>
                <a:path extrusionOk="0" h="393290" w="1047135">
                  <a:moveTo>
                    <a:pt x="0" y="58994"/>
                  </a:moveTo>
                  <a:cubicBezTo>
                    <a:pt x="237203" y="226142"/>
                    <a:pt x="474407" y="393290"/>
                    <a:pt x="648929" y="383458"/>
                  </a:cubicBezTo>
                  <a:cubicBezTo>
                    <a:pt x="823452" y="373626"/>
                    <a:pt x="935293" y="186813"/>
                    <a:pt x="1047135" y="0"/>
                  </a:cubicBezTo>
                </a:path>
              </a:pathLst>
            </a:custGeom>
            <a:noFill/>
            <a:ln cap="sq" cmpd="sng" w="25550">
              <a:solidFill>
                <a:srgbClr val="FFFF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" name="Google Shape;134;p7"/>
          <p:cNvGrpSpPr/>
          <p:nvPr/>
        </p:nvGrpSpPr>
        <p:grpSpPr>
          <a:xfrm>
            <a:off x="6810376" y="1857376"/>
            <a:ext cx="2212975" cy="1641475"/>
            <a:chOff x="3330" y="1170"/>
            <a:chExt cx="1394" cy="1034"/>
          </a:xfrm>
        </p:grpSpPr>
        <p:cxnSp>
          <p:nvCxnSpPr>
            <p:cNvPr id="135" name="Google Shape;135;p7"/>
            <p:cNvCxnSpPr/>
            <p:nvPr/>
          </p:nvCxnSpPr>
          <p:spPr>
            <a:xfrm>
              <a:off x="3960" y="1170"/>
              <a:ext cx="179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36" name="Google Shape;136;p7"/>
            <p:cNvCxnSpPr/>
            <p:nvPr/>
          </p:nvCxnSpPr>
          <p:spPr>
            <a:xfrm>
              <a:off x="4545" y="1664"/>
              <a:ext cx="179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37" name="Google Shape;137;p7"/>
            <p:cNvCxnSpPr/>
            <p:nvPr/>
          </p:nvCxnSpPr>
          <p:spPr>
            <a:xfrm>
              <a:off x="3330" y="1664"/>
              <a:ext cx="179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138" name="Google Shape;138;p7"/>
            <p:cNvCxnSpPr/>
            <p:nvPr/>
          </p:nvCxnSpPr>
          <p:spPr>
            <a:xfrm>
              <a:off x="3960" y="2204"/>
              <a:ext cx="179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sp>
        <p:nvSpPr>
          <p:cNvPr id="139" name="Google Shape;139;p7"/>
          <p:cNvSpPr/>
          <p:nvPr/>
        </p:nvSpPr>
        <p:spPr>
          <a:xfrm>
            <a:off x="2667000" y="4117975"/>
            <a:ext cx="6643688" cy="1140954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Times New Roman"/>
              <a:buNone/>
            </a:pPr>
            <a:r>
              <a:rPr b="1" lang="pt-BR"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Elétrons livres, em excesso, migram para o corpo neutro.</a:t>
            </a:r>
            <a:endParaRPr/>
          </a:p>
        </p:txBody>
      </p:sp>
      <p:sp>
        <p:nvSpPr>
          <p:cNvPr id="140" name="Google Shape;140;p7"/>
          <p:cNvSpPr/>
          <p:nvPr/>
        </p:nvSpPr>
        <p:spPr>
          <a:xfrm>
            <a:off x="3452813" y="2000251"/>
            <a:ext cx="1428750" cy="1357313"/>
          </a:xfrm>
          <a:prstGeom prst="ellipse">
            <a:avLst/>
          </a:prstGeom>
          <a:solidFill>
            <a:srgbClr val="FF0000"/>
          </a:solidFill>
          <a:ln cap="sq" cmpd="sng" w="2555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7"/>
          <p:cNvSpPr/>
          <p:nvPr/>
        </p:nvSpPr>
        <p:spPr>
          <a:xfrm>
            <a:off x="7167563" y="2000251"/>
            <a:ext cx="1428750" cy="1357313"/>
          </a:xfrm>
          <a:prstGeom prst="ellipse">
            <a:avLst/>
          </a:prstGeom>
          <a:solidFill>
            <a:srgbClr val="FF0000"/>
          </a:solidFill>
          <a:ln cap="sq" cmpd="sng" w="2555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2" name="Google Shape;142;p7"/>
          <p:cNvGrpSpPr/>
          <p:nvPr/>
        </p:nvGrpSpPr>
        <p:grpSpPr>
          <a:xfrm>
            <a:off x="3263900" y="1785938"/>
            <a:ext cx="1804988" cy="1784350"/>
            <a:chOff x="1096" y="1125"/>
            <a:chExt cx="1137" cy="1124"/>
          </a:xfrm>
        </p:grpSpPr>
        <p:grpSp>
          <p:nvGrpSpPr>
            <p:cNvPr id="143" name="Google Shape;143;p7"/>
            <p:cNvGrpSpPr/>
            <p:nvPr/>
          </p:nvGrpSpPr>
          <p:grpSpPr>
            <a:xfrm>
              <a:off x="1096" y="1146"/>
              <a:ext cx="208" cy="248"/>
              <a:chOff x="1096" y="1146"/>
              <a:chExt cx="208" cy="248"/>
            </a:xfrm>
          </p:grpSpPr>
          <p:cxnSp>
            <p:nvCxnSpPr>
              <p:cNvPr id="144" name="Google Shape;144;p7"/>
              <p:cNvCxnSpPr/>
              <p:nvPr/>
            </p:nvCxnSpPr>
            <p:spPr>
              <a:xfrm>
                <a:off x="1096" y="1270"/>
                <a:ext cx="208" cy="1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145" name="Google Shape;145;p7"/>
              <p:cNvCxnSpPr/>
              <p:nvPr/>
            </p:nvCxnSpPr>
            <p:spPr>
              <a:xfrm>
                <a:off x="1200" y="1146"/>
                <a:ext cx="0" cy="248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  <p:grpSp>
          <p:nvGrpSpPr>
            <p:cNvPr id="146" name="Google Shape;146;p7"/>
            <p:cNvGrpSpPr/>
            <p:nvPr/>
          </p:nvGrpSpPr>
          <p:grpSpPr>
            <a:xfrm>
              <a:off x="2025" y="1125"/>
              <a:ext cx="208" cy="248"/>
              <a:chOff x="2025" y="1125"/>
              <a:chExt cx="208" cy="248"/>
            </a:xfrm>
          </p:grpSpPr>
          <p:cxnSp>
            <p:nvCxnSpPr>
              <p:cNvPr id="147" name="Google Shape;147;p7"/>
              <p:cNvCxnSpPr/>
              <p:nvPr/>
            </p:nvCxnSpPr>
            <p:spPr>
              <a:xfrm>
                <a:off x="2025" y="1249"/>
                <a:ext cx="208" cy="1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148" name="Google Shape;148;p7"/>
              <p:cNvCxnSpPr/>
              <p:nvPr/>
            </p:nvCxnSpPr>
            <p:spPr>
              <a:xfrm>
                <a:off x="2129" y="1125"/>
                <a:ext cx="0" cy="248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  <p:grpSp>
          <p:nvGrpSpPr>
            <p:cNvPr id="149" name="Google Shape;149;p7"/>
            <p:cNvGrpSpPr/>
            <p:nvPr/>
          </p:nvGrpSpPr>
          <p:grpSpPr>
            <a:xfrm>
              <a:off x="1141" y="2001"/>
              <a:ext cx="208" cy="248"/>
              <a:chOff x="1141" y="2001"/>
              <a:chExt cx="208" cy="248"/>
            </a:xfrm>
          </p:grpSpPr>
          <p:cxnSp>
            <p:nvCxnSpPr>
              <p:cNvPr id="150" name="Google Shape;150;p7"/>
              <p:cNvCxnSpPr/>
              <p:nvPr/>
            </p:nvCxnSpPr>
            <p:spPr>
              <a:xfrm>
                <a:off x="1141" y="2125"/>
                <a:ext cx="208" cy="1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151" name="Google Shape;151;p7"/>
              <p:cNvCxnSpPr/>
              <p:nvPr/>
            </p:nvCxnSpPr>
            <p:spPr>
              <a:xfrm>
                <a:off x="1245" y="2001"/>
                <a:ext cx="0" cy="248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  <p:grpSp>
          <p:nvGrpSpPr>
            <p:cNvPr id="152" name="Google Shape;152;p7"/>
            <p:cNvGrpSpPr/>
            <p:nvPr/>
          </p:nvGrpSpPr>
          <p:grpSpPr>
            <a:xfrm>
              <a:off x="2025" y="2001"/>
              <a:ext cx="208" cy="248"/>
              <a:chOff x="2025" y="2001"/>
              <a:chExt cx="208" cy="248"/>
            </a:xfrm>
          </p:grpSpPr>
          <p:cxnSp>
            <p:nvCxnSpPr>
              <p:cNvPr id="153" name="Google Shape;153;p7"/>
              <p:cNvCxnSpPr/>
              <p:nvPr/>
            </p:nvCxnSpPr>
            <p:spPr>
              <a:xfrm>
                <a:off x="2025" y="2125"/>
                <a:ext cx="208" cy="1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154" name="Google Shape;154;p7"/>
              <p:cNvCxnSpPr/>
              <p:nvPr/>
            </p:nvCxnSpPr>
            <p:spPr>
              <a:xfrm>
                <a:off x="2129" y="2001"/>
                <a:ext cx="0" cy="248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55" name="Google Shape;155;p7"/>
          <p:cNvGrpSpPr/>
          <p:nvPr/>
        </p:nvGrpSpPr>
        <p:grpSpPr>
          <a:xfrm>
            <a:off x="3024188" y="1571625"/>
            <a:ext cx="2284412" cy="2355850"/>
            <a:chOff x="945" y="990"/>
            <a:chExt cx="1439" cy="1484"/>
          </a:xfrm>
        </p:grpSpPr>
        <p:grpSp>
          <p:nvGrpSpPr>
            <p:cNvPr id="156" name="Google Shape;156;p7"/>
            <p:cNvGrpSpPr/>
            <p:nvPr/>
          </p:nvGrpSpPr>
          <p:grpSpPr>
            <a:xfrm>
              <a:off x="1595" y="990"/>
              <a:ext cx="185" cy="218"/>
              <a:chOff x="1595" y="990"/>
              <a:chExt cx="185" cy="218"/>
            </a:xfrm>
          </p:grpSpPr>
          <p:cxnSp>
            <p:nvCxnSpPr>
              <p:cNvPr id="157" name="Google Shape;157;p7"/>
              <p:cNvCxnSpPr/>
              <p:nvPr/>
            </p:nvCxnSpPr>
            <p:spPr>
              <a:xfrm>
                <a:off x="1595" y="1099"/>
                <a:ext cx="185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158" name="Google Shape;158;p7"/>
              <p:cNvCxnSpPr/>
              <p:nvPr/>
            </p:nvCxnSpPr>
            <p:spPr>
              <a:xfrm flipH="1">
                <a:off x="1686" y="990"/>
                <a:ext cx="2" cy="218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  <p:grpSp>
          <p:nvGrpSpPr>
            <p:cNvPr id="159" name="Google Shape;159;p7"/>
            <p:cNvGrpSpPr/>
            <p:nvPr/>
          </p:nvGrpSpPr>
          <p:grpSpPr>
            <a:xfrm>
              <a:off x="2199" y="1595"/>
              <a:ext cx="185" cy="218"/>
              <a:chOff x="2199" y="1595"/>
              <a:chExt cx="185" cy="218"/>
            </a:xfrm>
          </p:grpSpPr>
          <p:cxnSp>
            <p:nvCxnSpPr>
              <p:cNvPr id="160" name="Google Shape;160;p7"/>
              <p:cNvCxnSpPr/>
              <p:nvPr/>
            </p:nvCxnSpPr>
            <p:spPr>
              <a:xfrm>
                <a:off x="2199" y="1705"/>
                <a:ext cx="185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161" name="Google Shape;161;p7"/>
              <p:cNvCxnSpPr/>
              <p:nvPr/>
            </p:nvCxnSpPr>
            <p:spPr>
              <a:xfrm flipH="1">
                <a:off x="2290" y="1595"/>
                <a:ext cx="2" cy="218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  <p:grpSp>
          <p:nvGrpSpPr>
            <p:cNvPr id="162" name="Google Shape;162;p7"/>
            <p:cNvGrpSpPr/>
            <p:nvPr/>
          </p:nvGrpSpPr>
          <p:grpSpPr>
            <a:xfrm>
              <a:off x="1595" y="2256"/>
              <a:ext cx="185" cy="218"/>
              <a:chOff x="1595" y="2256"/>
              <a:chExt cx="185" cy="218"/>
            </a:xfrm>
          </p:grpSpPr>
          <p:cxnSp>
            <p:nvCxnSpPr>
              <p:cNvPr id="163" name="Google Shape;163;p7"/>
              <p:cNvCxnSpPr/>
              <p:nvPr/>
            </p:nvCxnSpPr>
            <p:spPr>
              <a:xfrm>
                <a:off x="1595" y="2365"/>
                <a:ext cx="185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164" name="Google Shape;164;p7"/>
              <p:cNvCxnSpPr/>
              <p:nvPr/>
            </p:nvCxnSpPr>
            <p:spPr>
              <a:xfrm flipH="1">
                <a:off x="1686" y="2256"/>
                <a:ext cx="2" cy="218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  <p:grpSp>
          <p:nvGrpSpPr>
            <p:cNvPr id="165" name="Google Shape;165;p7"/>
            <p:cNvGrpSpPr/>
            <p:nvPr/>
          </p:nvGrpSpPr>
          <p:grpSpPr>
            <a:xfrm>
              <a:off x="945" y="1595"/>
              <a:ext cx="185" cy="218"/>
              <a:chOff x="945" y="1595"/>
              <a:chExt cx="185" cy="218"/>
            </a:xfrm>
          </p:grpSpPr>
          <p:cxnSp>
            <p:nvCxnSpPr>
              <p:cNvPr id="166" name="Google Shape;166;p7"/>
              <p:cNvCxnSpPr/>
              <p:nvPr/>
            </p:nvCxnSpPr>
            <p:spPr>
              <a:xfrm>
                <a:off x="945" y="1705"/>
                <a:ext cx="185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167" name="Google Shape;167;p7"/>
              <p:cNvCxnSpPr/>
              <p:nvPr/>
            </p:nvCxnSpPr>
            <p:spPr>
              <a:xfrm flipH="1">
                <a:off x="1036" y="1595"/>
                <a:ext cx="2" cy="218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68" name="Google Shape;168;p7"/>
          <p:cNvGrpSpPr/>
          <p:nvPr/>
        </p:nvGrpSpPr>
        <p:grpSpPr>
          <a:xfrm>
            <a:off x="4881564" y="2111376"/>
            <a:ext cx="2293937" cy="1030288"/>
            <a:chOff x="2115" y="1330"/>
            <a:chExt cx="1445" cy="649"/>
          </a:xfrm>
        </p:grpSpPr>
        <p:sp>
          <p:nvSpPr>
            <p:cNvPr id="169" name="Google Shape;169;p7"/>
            <p:cNvSpPr/>
            <p:nvPr/>
          </p:nvSpPr>
          <p:spPr>
            <a:xfrm>
              <a:off x="2115" y="1638"/>
              <a:ext cx="659" cy="341"/>
            </a:xfrm>
            <a:custGeom>
              <a:rect b="b" l="l" r="r" t="t"/>
              <a:pathLst>
                <a:path extrusionOk="0" h="393290" w="1047135">
                  <a:moveTo>
                    <a:pt x="0" y="58994"/>
                  </a:moveTo>
                  <a:cubicBezTo>
                    <a:pt x="237203" y="226142"/>
                    <a:pt x="474407" y="393290"/>
                    <a:pt x="648929" y="383458"/>
                  </a:cubicBezTo>
                  <a:cubicBezTo>
                    <a:pt x="823452" y="373626"/>
                    <a:pt x="935293" y="186813"/>
                    <a:pt x="1047135" y="0"/>
                  </a:cubicBezTo>
                </a:path>
              </a:pathLst>
            </a:custGeom>
            <a:noFill/>
            <a:ln cap="sq" cmpd="sng" w="25550">
              <a:solidFill>
                <a:srgbClr val="FFFF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7"/>
            <p:cNvSpPr/>
            <p:nvPr/>
          </p:nvSpPr>
          <p:spPr>
            <a:xfrm rot="10800000">
              <a:off x="2751" y="1330"/>
              <a:ext cx="809" cy="372"/>
            </a:xfrm>
            <a:custGeom>
              <a:rect b="b" l="l" r="r" t="t"/>
              <a:pathLst>
                <a:path extrusionOk="0" h="393290" w="1047135">
                  <a:moveTo>
                    <a:pt x="0" y="58994"/>
                  </a:moveTo>
                  <a:cubicBezTo>
                    <a:pt x="237203" y="226142"/>
                    <a:pt x="474407" y="393290"/>
                    <a:pt x="648929" y="383458"/>
                  </a:cubicBezTo>
                  <a:cubicBezTo>
                    <a:pt x="823452" y="373626"/>
                    <a:pt x="935293" y="186813"/>
                    <a:pt x="1047135" y="0"/>
                  </a:cubicBezTo>
                </a:path>
              </a:pathLst>
            </a:custGeom>
            <a:noFill/>
            <a:ln cap="sq" cmpd="sng" w="25550">
              <a:solidFill>
                <a:srgbClr val="FFFF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1" name="Google Shape;171;p7"/>
          <p:cNvGrpSpPr/>
          <p:nvPr/>
        </p:nvGrpSpPr>
        <p:grpSpPr>
          <a:xfrm>
            <a:off x="6738938" y="1571626"/>
            <a:ext cx="2284412" cy="2284413"/>
            <a:chOff x="3285" y="990"/>
            <a:chExt cx="1439" cy="1439"/>
          </a:xfrm>
        </p:grpSpPr>
        <p:grpSp>
          <p:nvGrpSpPr>
            <p:cNvPr id="172" name="Google Shape;172;p7"/>
            <p:cNvGrpSpPr/>
            <p:nvPr/>
          </p:nvGrpSpPr>
          <p:grpSpPr>
            <a:xfrm>
              <a:off x="3935" y="990"/>
              <a:ext cx="185" cy="212"/>
              <a:chOff x="3935" y="990"/>
              <a:chExt cx="185" cy="212"/>
            </a:xfrm>
          </p:grpSpPr>
          <p:cxnSp>
            <p:nvCxnSpPr>
              <p:cNvPr id="173" name="Google Shape;173;p7"/>
              <p:cNvCxnSpPr/>
              <p:nvPr/>
            </p:nvCxnSpPr>
            <p:spPr>
              <a:xfrm>
                <a:off x="3935" y="1096"/>
                <a:ext cx="185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174" name="Google Shape;174;p7"/>
              <p:cNvCxnSpPr/>
              <p:nvPr/>
            </p:nvCxnSpPr>
            <p:spPr>
              <a:xfrm flipH="1">
                <a:off x="4026" y="990"/>
                <a:ext cx="2" cy="212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  <p:grpSp>
          <p:nvGrpSpPr>
            <p:cNvPr id="175" name="Google Shape;175;p7"/>
            <p:cNvGrpSpPr/>
            <p:nvPr/>
          </p:nvGrpSpPr>
          <p:grpSpPr>
            <a:xfrm>
              <a:off x="4539" y="1577"/>
              <a:ext cx="185" cy="212"/>
              <a:chOff x="4539" y="1577"/>
              <a:chExt cx="185" cy="212"/>
            </a:xfrm>
          </p:grpSpPr>
          <p:cxnSp>
            <p:nvCxnSpPr>
              <p:cNvPr id="176" name="Google Shape;176;p7"/>
              <p:cNvCxnSpPr/>
              <p:nvPr/>
            </p:nvCxnSpPr>
            <p:spPr>
              <a:xfrm>
                <a:off x="4539" y="1683"/>
                <a:ext cx="185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177" name="Google Shape;177;p7"/>
              <p:cNvCxnSpPr/>
              <p:nvPr/>
            </p:nvCxnSpPr>
            <p:spPr>
              <a:xfrm flipH="1">
                <a:off x="4630" y="1577"/>
                <a:ext cx="2" cy="212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  <p:grpSp>
          <p:nvGrpSpPr>
            <p:cNvPr id="178" name="Google Shape;178;p7"/>
            <p:cNvGrpSpPr/>
            <p:nvPr/>
          </p:nvGrpSpPr>
          <p:grpSpPr>
            <a:xfrm>
              <a:off x="3935" y="2217"/>
              <a:ext cx="185" cy="212"/>
              <a:chOff x="3935" y="2217"/>
              <a:chExt cx="185" cy="212"/>
            </a:xfrm>
          </p:grpSpPr>
          <p:cxnSp>
            <p:nvCxnSpPr>
              <p:cNvPr id="179" name="Google Shape;179;p7"/>
              <p:cNvCxnSpPr/>
              <p:nvPr/>
            </p:nvCxnSpPr>
            <p:spPr>
              <a:xfrm>
                <a:off x="3935" y="2323"/>
                <a:ext cx="185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180" name="Google Shape;180;p7"/>
              <p:cNvCxnSpPr/>
              <p:nvPr/>
            </p:nvCxnSpPr>
            <p:spPr>
              <a:xfrm flipH="1">
                <a:off x="4026" y="2217"/>
                <a:ext cx="2" cy="212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  <p:grpSp>
          <p:nvGrpSpPr>
            <p:cNvPr id="181" name="Google Shape;181;p7"/>
            <p:cNvGrpSpPr/>
            <p:nvPr/>
          </p:nvGrpSpPr>
          <p:grpSpPr>
            <a:xfrm>
              <a:off x="3285" y="1577"/>
              <a:ext cx="185" cy="212"/>
              <a:chOff x="3285" y="1577"/>
              <a:chExt cx="185" cy="212"/>
            </a:xfrm>
          </p:grpSpPr>
          <p:cxnSp>
            <p:nvCxnSpPr>
              <p:cNvPr id="182" name="Google Shape;182;p7"/>
              <p:cNvCxnSpPr/>
              <p:nvPr/>
            </p:nvCxnSpPr>
            <p:spPr>
              <a:xfrm>
                <a:off x="3285" y="1683"/>
                <a:ext cx="185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183" name="Google Shape;183;p7"/>
              <p:cNvCxnSpPr/>
              <p:nvPr/>
            </p:nvCxnSpPr>
            <p:spPr>
              <a:xfrm flipH="1">
                <a:off x="3376" y="1577"/>
                <a:ext cx="2" cy="212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</p:grpSp>
      <p:sp>
        <p:nvSpPr>
          <p:cNvPr id="184" name="Google Shape;184;p7"/>
          <p:cNvSpPr/>
          <p:nvPr/>
        </p:nvSpPr>
        <p:spPr>
          <a:xfrm>
            <a:off x="2524125" y="4143375"/>
            <a:ext cx="7215300" cy="25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Times New Roman"/>
              <a:buNone/>
            </a:pPr>
            <a:r>
              <a:rPr b="1" lang="pt-BR"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Elétrons livres, migram do corpo neutro para o corpo eletrizado.</a:t>
            </a:r>
            <a:endParaRPr/>
          </a:p>
        </p:txBody>
      </p:sp>
      <p:sp>
        <p:nvSpPr>
          <p:cNvPr id="185" name="Google Shape;185;p7"/>
          <p:cNvSpPr/>
          <p:nvPr/>
        </p:nvSpPr>
        <p:spPr>
          <a:xfrm>
            <a:off x="1727387" y="1058865"/>
            <a:ext cx="5367152" cy="617734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2.2 – Eletrização por contato:</a:t>
            </a:r>
            <a:endParaRPr/>
          </a:p>
        </p:txBody>
      </p:sp>
      <p:sp>
        <p:nvSpPr>
          <p:cNvPr id="186" name="Google Shape;186;p7"/>
          <p:cNvSpPr txBox="1"/>
          <p:nvPr/>
        </p:nvSpPr>
        <p:spPr>
          <a:xfrm>
            <a:off x="9439275" y="2528917"/>
            <a:ext cx="1871663" cy="371513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Times New Roman"/>
              <a:buNone/>
            </a:pPr>
            <a:r>
              <a:rPr lang="pt-BR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(Contato pelo fio)</a:t>
            </a:r>
            <a:endParaRPr/>
          </a:p>
        </p:txBody>
      </p:sp>
      <p:sp>
        <p:nvSpPr>
          <p:cNvPr id="187" name="Google Shape;187;p7"/>
          <p:cNvSpPr txBox="1"/>
          <p:nvPr/>
        </p:nvSpPr>
        <p:spPr>
          <a:xfrm>
            <a:off x="9023350" y="3188575"/>
            <a:ext cx="1667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</a:t>
            </a:r>
            <a:r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O  próprio autor.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2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8"/>
          <p:cNvSpPr/>
          <p:nvPr/>
        </p:nvSpPr>
        <p:spPr>
          <a:xfrm>
            <a:off x="5238750" y="2428876"/>
            <a:ext cx="1428750" cy="1357313"/>
          </a:xfrm>
          <a:prstGeom prst="ellipse">
            <a:avLst/>
          </a:prstGeom>
          <a:solidFill>
            <a:srgbClr val="FF0000"/>
          </a:solidFill>
          <a:ln cap="sq" cmpd="sng" w="2555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5" name="Google Shape;195;p8"/>
          <p:cNvCxnSpPr/>
          <p:nvPr/>
        </p:nvCxnSpPr>
        <p:spPr>
          <a:xfrm>
            <a:off x="5810250" y="2286000"/>
            <a:ext cx="285750" cy="1588"/>
          </a:xfrm>
          <a:prstGeom prst="straightConnector1">
            <a:avLst/>
          </a:prstGeom>
          <a:noFill/>
          <a:ln cap="sq" cmpd="sng" w="2555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96" name="Google Shape;196;p8"/>
          <p:cNvCxnSpPr/>
          <p:nvPr/>
        </p:nvCxnSpPr>
        <p:spPr>
          <a:xfrm>
            <a:off x="6738938" y="3070225"/>
            <a:ext cx="285750" cy="1588"/>
          </a:xfrm>
          <a:prstGeom prst="straightConnector1">
            <a:avLst/>
          </a:prstGeom>
          <a:noFill/>
          <a:ln cap="sq" cmpd="sng" w="2555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97" name="Google Shape;197;p8"/>
          <p:cNvCxnSpPr/>
          <p:nvPr/>
        </p:nvCxnSpPr>
        <p:spPr>
          <a:xfrm>
            <a:off x="4810125" y="3070225"/>
            <a:ext cx="285750" cy="1588"/>
          </a:xfrm>
          <a:prstGeom prst="straightConnector1">
            <a:avLst/>
          </a:prstGeom>
          <a:noFill/>
          <a:ln cap="sq" cmpd="sng" w="2555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98" name="Google Shape;198;p8"/>
          <p:cNvCxnSpPr/>
          <p:nvPr/>
        </p:nvCxnSpPr>
        <p:spPr>
          <a:xfrm>
            <a:off x="5810250" y="3927475"/>
            <a:ext cx="285750" cy="1588"/>
          </a:xfrm>
          <a:prstGeom prst="straightConnector1">
            <a:avLst/>
          </a:prstGeom>
          <a:noFill/>
          <a:ln cap="sq" cmpd="sng" w="2555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99" name="Google Shape;199;p8"/>
          <p:cNvCxnSpPr/>
          <p:nvPr/>
        </p:nvCxnSpPr>
        <p:spPr>
          <a:xfrm>
            <a:off x="6524625" y="2571750"/>
            <a:ext cx="285750" cy="1588"/>
          </a:xfrm>
          <a:prstGeom prst="straightConnector1">
            <a:avLst/>
          </a:prstGeom>
          <a:noFill/>
          <a:ln cap="sq" cmpd="sng" w="2555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00" name="Google Shape;200;p8"/>
          <p:cNvCxnSpPr/>
          <p:nvPr/>
        </p:nvCxnSpPr>
        <p:spPr>
          <a:xfrm>
            <a:off x="5095875" y="2571750"/>
            <a:ext cx="285750" cy="1588"/>
          </a:xfrm>
          <a:prstGeom prst="straightConnector1">
            <a:avLst/>
          </a:prstGeom>
          <a:noFill/>
          <a:ln cap="sq" cmpd="sng" w="2555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01" name="Google Shape;201;p8"/>
          <p:cNvCxnSpPr/>
          <p:nvPr/>
        </p:nvCxnSpPr>
        <p:spPr>
          <a:xfrm>
            <a:off x="6524625" y="3571875"/>
            <a:ext cx="285750" cy="1588"/>
          </a:xfrm>
          <a:prstGeom prst="straightConnector1">
            <a:avLst/>
          </a:prstGeom>
          <a:noFill/>
          <a:ln cap="sq" cmpd="sng" w="2555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02" name="Google Shape;202;p8"/>
          <p:cNvCxnSpPr/>
          <p:nvPr/>
        </p:nvCxnSpPr>
        <p:spPr>
          <a:xfrm>
            <a:off x="5024438" y="3570289"/>
            <a:ext cx="285750" cy="1587"/>
          </a:xfrm>
          <a:prstGeom prst="straightConnector1">
            <a:avLst/>
          </a:prstGeom>
          <a:noFill/>
          <a:ln cap="sq" cmpd="sng" w="2555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grpSp>
        <p:nvGrpSpPr>
          <p:cNvPr id="203" name="Google Shape;203;p8"/>
          <p:cNvGrpSpPr/>
          <p:nvPr/>
        </p:nvGrpSpPr>
        <p:grpSpPr>
          <a:xfrm>
            <a:off x="6596063" y="2786064"/>
            <a:ext cx="989012" cy="1571625"/>
            <a:chOff x="3195" y="1755"/>
            <a:chExt cx="623" cy="990"/>
          </a:xfrm>
        </p:grpSpPr>
        <p:cxnSp>
          <p:nvCxnSpPr>
            <p:cNvPr id="204" name="Google Shape;204;p8"/>
            <p:cNvCxnSpPr/>
            <p:nvPr/>
          </p:nvCxnSpPr>
          <p:spPr>
            <a:xfrm>
              <a:off x="3195" y="1755"/>
              <a:ext cx="449" cy="0"/>
            </a:xfrm>
            <a:prstGeom prst="straightConnector1">
              <a:avLst/>
            </a:prstGeom>
            <a:noFill/>
            <a:ln cap="sq" cmpd="sng" w="25550">
              <a:solidFill>
                <a:srgbClr val="FFFF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05" name="Google Shape;205;p8"/>
            <p:cNvCxnSpPr/>
            <p:nvPr/>
          </p:nvCxnSpPr>
          <p:spPr>
            <a:xfrm>
              <a:off x="3645" y="1756"/>
              <a:ext cx="0" cy="808"/>
            </a:xfrm>
            <a:prstGeom prst="straightConnector1">
              <a:avLst/>
            </a:prstGeom>
            <a:noFill/>
            <a:ln cap="sq" cmpd="sng" w="25550">
              <a:solidFill>
                <a:srgbClr val="FFFF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grpSp>
          <p:nvGrpSpPr>
            <p:cNvPr id="206" name="Google Shape;206;p8"/>
            <p:cNvGrpSpPr/>
            <p:nvPr/>
          </p:nvGrpSpPr>
          <p:grpSpPr>
            <a:xfrm>
              <a:off x="3420" y="2565"/>
              <a:ext cx="398" cy="180"/>
              <a:chOff x="3420" y="2565"/>
              <a:chExt cx="398" cy="180"/>
            </a:xfrm>
          </p:grpSpPr>
          <p:cxnSp>
            <p:nvCxnSpPr>
              <p:cNvPr id="207" name="Google Shape;207;p8"/>
              <p:cNvCxnSpPr/>
              <p:nvPr/>
            </p:nvCxnSpPr>
            <p:spPr>
              <a:xfrm>
                <a:off x="3420" y="2565"/>
                <a:ext cx="398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FFFF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208" name="Google Shape;208;p8"/>
              <p:cNvCxnSpPr/>
              <p:nvPr/>
            </p:nvCxnSpPr>
            <p:spPr>
              <a:xfrm>
                <a:off x="3511" y="2656"/>
                <a:ext cx="236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FFFF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209" name="Google Shape;209;p8"/>
              <p:cNvCxnSpPr/>
              <p:nvPr/>
            </p:nvCxnSpPr>
            <p:spPr>
              <a:xfrm>
                <a:off x="3606" y="2745"/>
                <a:ext cx="94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FFFF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</p:grpSp>
      <p:sp>
        <p:nvSpPr>
          <p:cNvPr id="210" name="Google Shape;210;p8"/>
          <p:cNvSpPr/>
          <p:nvPr/>
        </p:nvSpPr>
        <p:spPr>
          <a:xfrm>
            <a:off x="5881689" y="2357439"/>
            <a:ext cx="1857375" cy="3000375"/>
          </a:xfrm>
          <a:custGeom>
            <a:rect b="b" l="l" r="r" t="t"/>
            <a:pathLst>
              <a:path extrusionOk="0" h="3000375" w="1857375">
                <a:moveTo>
                  <a:pt x="910782" y="279"/>
                </a:moveTo>
                <a:lnTo>
                  <a:pt x="910781" y="278"/>
                </a:lnTo>
                <a:cubicBezTo>
                  <a:pt x="916749" y="92"/>
                  <a:pt x="922718" y="0"/>
                  <a:pt x="928687" y="0"/>
                </a:cubicBezTo>
                <a:cubicBezTo>
                  <a:pt x="1441587" y="0"/>
                  <a:pt x="1857375" y="671657"/>
                  <a:pt x="1857375" y="1500188"/>
                </a:cubicBezTo>
                <a:cubicBezTo>
                  <a:pt x="1857375" y="1500188"/>
                  <a:pt x="1857374" y="1500189"/>
                  <a:pt x="1857374" y="1500190"/>
                </a:cubicBezTo>
                <a:lnTo>
                  <a:pt x="928688" y="1500188"/>
                </a:lnTo>
                <a:close/>
              </a:path>
              <a:path extrusionOk="0" fill="none" h="3000375" w="1857375">
                <a:moveTo>
                  <a:pt x="910782" y="279"/>
                </a:moveTo>
                <a:lnTo>
                  <a:pt x="910781" y="278"/>
                </a:lnTo>
                <a:cubicBezTo>
                  <a:pt x="916749" y="92"/>
                  <a:pt x="922718" y="0"/>
                  <a:pt x="928687" y="0"/>
                </a:cubicBezTo>
                <a:cubicBezTo>
                  <a:pt x="1441587" y="0"/>
                  <a:pt x="1857375" y="671657"/>
                  <a:pt x="1857375" y="1500188"/>
                </a:cubicBezTo>
                <a:cubicBezTo>
                  <a:pt x="1857375" y="1500188"/>
                  <a:pt x="1857374" y="1500189"/>
                  <a:pt x="1857374" y="1500190"/>
                </a:cubicBezTo>
              </a:path>
            </a:pathLst>
          </a:custGeom>
          <a:noFill/>
          <a:ln cap="sq" cmpd="sng" w="3815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5238750" y="2428876"/>
            <a:ext cx="1428750" cy="1357313"/>
          </a:xfrm>
          <a:prstGeom prst="ellipse">
            <a:avLst/>
          </a:prstGeom>
          <a:solidFill>
            <a:srgbClr val="FF0000"/>
          </a:solidFill>
          <a:ln cap="sq" cmpd="sng" w="25550">
            <a:solidFill>
              <a:srgbClr val="385D8A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2" name="Google Shape;212;p8"/>
          <p:cNvGrpSpPr/>
          <p:nvPr/>
        </p:nvGrpSpPr>
        <p:grpSpPr>
          <a:xfrm>
            <a:off x="5003800" y="2176463"/>
            <a:ext cx="330200" cy="393700"/>
            <a:chOff x="2192" y="1371"/>
            <a:chExt cx="208" cy="248"/>
          </a:xfrm>
        </p:grpSpPr>
        <p:cxnSp>
          <p:nvCxnSpPr>
            <p:cNvPr id="213" name="Google Shape;213;p8"/>
            <p:cNvCxnSpPr/>
            <p:nvPr/>
          </p:nvCxnSpPr>
          <p:spPr>
            <a:xfrm>
              <a:off x="2192" y="1495"/>
              <a:ext cx="208" cy="1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14" name="Google Shape;214;p8"/>
            <p:cNvCxnSpPr/>
            <p:nvPr/>
          </p:nvCxnSpPr>
          <p:spPr>
            <a:xfrm>
              <a:off x="2296" y="1371"/>
              <a:ext cx="0" cy="248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215" name="Google Shape;215;p8"/>
          <p:cNvGrpSpPr/>
          <p:nvPr/>
        </p:nvGrpSpPr>
        <p:grpSpPr>
          <a:xfrm>
            <a:off x="6478588" y="2143125"/>
            <a:ext cx="330200" cy="393700"/>
            <a:chOff x="3121" y="1350"/>
            <a:chExt cx="208" cy="248"/>
          </a:xfrm>
        </p:grpSpPr>
        <p:cxnSp>
          <p:nvCxnSpPr>
            <p:cNvPr id="216" name="Google Shape;216;p8"/>
            <p:cNvCxnSpPr/>
            <p:nvPr/>
          </p:nvCxnSpPr>
          <p:spPr>
            <a:xfrm>
              <a:off x="3121" y="1474"/>
              <a:ext cx="208" cy="1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17" name="Google Shape;217;p8"/>
            <p:cNvCxnSpPr/>
            <p:nvPr/>
          </p:nvCxnSpPr>
          <p:spPr>
            <a:xfrm>
              <a:off x="3225" y="1350"/>
              <a:ext cx="0" cy="248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218" name="Google Shape;218;p8"/>
          <p:cNvGrpSpPr/>
          <p:nvPr/>
        </p:nvGrpSpPr>
        <p:grpSpPr>
          <a:xfrm>
            <a:off x="5075238" y="3533775"/>
            <a:ext cx="330200" cy="393700"/>
            <a:chOff x="2237" y="2226"/>
            <a:chExt cx="208" cy="248"/>
          </a:xfrm>
        </p:grpSpPr>
        <p:cxnSp>
          <p:nvCxnSpPr>
            <p:cNvPr id="219" name="Google Shape;219;p8"/>
            <p:cNvCxnSpPr/>
            <p:nvPr/>
          </p:nvCxnSpPr>
          <p:spPr>
            <a:xfrm>
              <a:off x="2237" y="2350"/>
              <a:ext cx="208" cy="1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20" name="Google Shape;220;p8"/>
            <p:cNvCxnSpPr/>
            <p:nvPr/>
          </p:nvCxnSpPr>
          <p:spPr>
            <a:xfrm>
              <a:off x="2341" y="2226"/>
              <a:ext cx="0" cy="248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221" name="Google Shape;221;p8"/>
          <p:cNvGrpSpPr/>
          <p:nvPr/>
        </p:nvGrpSpPr>
        <p:grpSpPr>
          <a:xfrm>
            <a:off x="6478588" y="3533775"/>
            <a:ext cx="330200" cy="393700"/>
            <a:chOff x="3121" y="2226"/>
            <a:chExt cx="208" cy="248"/>
          </a:xfrm>
        </p:grpSpPr>
        <p:cxnSp>
          <p:nvCxnSpPr>
            <p:cNvPr id="222" name="Google Shape;222;p8"/>
            <p:cNvCxnSpPr/>
            <p:nvPr/>
          </p:nvCxnSpPr>
          <p:spPr>
            <a:xfrm>
              <a:off x="3121" y="2350"/>
              <a:ext cx="208" cy="1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23" name="Google Shape;223;p8"/>
            <p:cNvCxnSpPr/>
            <p:nvPr/>
          </p:nvCxnSpPr>
          <p:spPr>
            <a:xfrm>
              <a:off x="3225" y="2226"/>
              <a:ext cx="0" cy="248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224" name="Google Shape;224;p8"/>
          <p:cNvGrpSpPr/>
          <p:nvPr/>
        </p:nvGrpSpPr>
        <p:grpSpPr>
          <a:xfrm>
            <a:off x="5842000" y="1928814"/>
            <a:ext cx="293688" cy="346075"/>
            <a:chOff x="2720" y="1215"/>
            <a:chExt cx="185" cy="218"/>
          </a:xfrm>
        </p:grpSpPr>
        <p:cxnSp>
          <p:nvCxnSpPr>
            <p:cNvPr id="225" name="Google Shape;225;p8"/>
            <p:cNvCxnSpPr/>
            <p:nvPr/>
          </p:nvCxnSpPr>
          <p:spPr>
            <a:xfrm>
              <a:off x="2720" y="1324"/>
              <a:ext cx="185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26" name="Google Shape;226;p8"/>
            <p:cNvCxnSpPr/>
            <p:nvPr/>
          </p:nvCxnSpPr>
          <p:spPr>
            <a:xfrm flipH="1">
              <a:off x="2811" y="1215"/>
              <a:ext cx="2" cy="218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227" name="Google Shape;227;p8"/>
          <p:cNvGrpSpPr/>
          <p:nvPr/>
        </p:nvGrpSpPr>
        <p:grpSpPr>
          <a:xfrm>
            <a:off x="6800850" y="2889251"/>
            <a:ext cx="293688" cy="347663"/>
            <a:chOff x="3324" y="1820"/>
            <a:chExt cx="185" cy="219"/>
          </a:xfrm>
        </p:grpSpPr>
        <p:cxnSp>
          <p:nvCxnSpPr>
            <p:cNvPr id="228" name="Google Shape;228;p8"/>
            <p:cNvCxnSpPr/>
            <p:nvPr/>
          </p:nvCxnSpPr>
          <p:spPr>
            <a:xfrm>
              <a:off x="3324" y="1930"/>
              <a:ext cx="185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29" name="Google Shape;229;p8"/>
            <p:cNvCxnSpPr/>
            <p:nvPr/>
          </p:nvCxnSpPr>
          <p:spPr>
            <a:xfrm flipH="1">
              <a:off x="3415" y="1820"/>
              <a:ext cx="2" cy="219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230" name="Google Shape;230;p8"/>
          <p:cNvGrpSpPr/>
          <p:nvPr/>
        </p:nvGrpSpPr>
        <p:grpSpPr>
          <a:xfrm>
            <a:off x="5842000" y="3938589"/>
            <a:ext cx="293688" cy="346075"/>
            <a:chOff x="2720" y="2481"/>
            <a:chExt cx="185" cy="218"/>
          </a:xfrm>
        </p:grpSpPr>
        <p:cxnSp>
          <p:nvCxnSpPr>
            <p:cNvPr id="231" name="Google Shape;231;p8"/>
            <p:cNvCxnSpPr/>
            <p:nvPr/>
          </p:nvCxnSpPr>
          <p:spPr>
            <a:xfrm>
              <a:off x="2720" y="2590"/>
              <a:ext cx="185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32" name="Google Shape;232;p8"/>
            <p:cNvCxnSpPr/>
            <p:nvPr/>
          </p:nvCxnSpPr>
          <p:spPr>
            <a:xfrm flipH="1">
              <a:off x="2811" y="2481"/>
              <a:ext cx="2" cy="218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233" name="Google Shape;233;p8"/>
          <p:cNvGrpSpPr/>
          <p:nvPr/>
        </p:nvGrpSpPr>
        <p:grpSpPr>
          <a:xfrm>
            <a:off x="4810125" y="2889251"/>
            <a:ext cx="293688" cy="347663"/>
            <a:chOff x="2070" y="1820"/>
            <a:chExt cx="185" cy="219"/>
          </a:xfrm>
        </p:grpSpPr>
        <p:cxnSp>
          <p:nvCxnSpPr>
            <p:cNvPr id="234" name="Google Shape;234;p8"/>
            <p:cNvCxnSpPr/>
            <p:nvPr/>
          </p:nvCxnSpPr>
          <p:spPr>
            <a:xfrm>
              <a:off x="2070" y="1930"/>
              <a:ext cx="185" cy="0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35" name="Google Shape;235;p8"/>
            <p:cNvCxnSpPr/>
            <p:nvPr/>
          </p:nvCxnSpPr>
          <p:spPr>
            <a:xfrm flipH="1">
              <a:off x="2161" y="1820"/>
              <a:ext cx="2" cy="219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236" name="Google Shape;236;p8"/>
          <p:cNvGrpSpPr/>
          <p:nvPr/>
        </p:nvGrpSpPr>
        <p:grpSpPr>
          <a:xfrm>
            <a:off x="6596063" y="2786064"/>
            <a:ext cx="989012" cy="1571625"/>
            <a:chOff x="3195" y="1755"/>
            <a:chExt cx="623" cy="990"/>
          </a:xfrm>
        </p:grpSpPr>
        <p:cxnSp>
          <p:nvCxnSpPr>
            <p:cNvPr id="237" name="Google Shape;237;p8"/>
            <p:cNvCxnSpPr/>
            <p:nvPr/>
          </p:nvCxnSpPr>
          <p:spPr>
            <a:xfrm>
              <a:off x="3195" y="1755"/>
              <a:ext cx="449" cy="0"/>
            </a:xfrm>
            <a:prstGeom prst="straightConnector1">
              <a:avLst/>
            </a:prstGeom>
            <a:noFill/>
            <a:ln cap="sq" cmpd="sng" w="25550">
              <a:solidFill>
                <a:srgbClr val="FFFF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38" name="Google Shape;238;p8"/>
            <p:cNvCxnSpPr/>
            <p:nvPr/>
          </p:nvCxnSpPr>
          <p:spPr>
            <a:xfrm>
              <a:off x="3645" y="1756"/>
              <a:ext cx="0" cy="808"/>
            </a:xfrm>
            <a:prstGeom prst="straightConnector1">
              <a:avLst/>
            </a:prstGeom>
            <a:noFill/>
            <a:ln cap="sq" cmpd="sng" w="25550">
              <a:solidFill>
                <a:srgbClr val="FFFF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grpSp>
          <p:nvGrpSpPr>
            <p:cNvPr id="239" name="Google Shape;239;p8"/>
            <p:cNvGrpSpPr/>
            <p:nvPr/>
          </p:nvGrpSpPr>
          <p:grpSpPr>
            <a:xfrm>
              <a:off x="3420" y="2565"/>
              <a:ext cx="398" cy="180"/>
              <a:chOff x="3420" y="2565"/>
              <a:chExt cx="398" cy="180"/>
            </a:xfrm>
          </p:grpSpPr>
          <p:cxnSp>
            <p:nvCxnSpPr>
              <p:cNvPr id="240" name="Google Shape;240;p8"/>
              <p:cNvCxnSpPr/>
              <p:nvPr/>
            </p:nvCxnSpPr>
            <p:spPr>
              <a:xfrm>
                <a:off x="3420" y="2565"/>
                <a:ext cx="398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FFFF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241" name="Google Shape;241;p8"/>
              <p:cNvCxnSpPr/>
              <p:nvPr/>
            </p:nvCxnSpPr>
            <p:spPr>
              <a:xfrm>
                <a:off x="3511" y="2656"/>
                <a:ext cx="236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FFFF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242" name="Google Shape;242;p8"/>
              <p:cNvCxnSpPr/>
              <p:nvPr/>
            </p:nvCxnSpPr>
            <p:spPr>
              <a:xfrm>
                <a:off x="3606" y="2745"/>
                <a:ext cx="94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FFFF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</p:grpSp>
      <p:sp>
        <p:nvSpPr>
          <p:cNvPr id="243" name="Google Shape;243;p8"/>
          <p:cNvSpPr/>
          <p:nvPr/>
        </p:nvSpPr>
        <p:spPr>
          <a:xfrm>
            <a:off x="2058989" y="5084763"/>
            <a:ext cx="8074025" cy="1140954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Times New Roman"/>
              <a:buNone/>
            </a:pPr>
            <a:r>
              <a:rPr b="1" i="1" lang="pt-BR"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Elétrons livres em excesso no corpo descem para a Terra.</a:t>
            </a:r>
            <a:endParaRPr/>
          </a:p>
        </p:txBody>
      </p:sp>
      <p:sp>
        <p:nvSpPr>
          <p:cNvPr id="244" name="Google Shape;244;p8"/>
          <p:cNvSpPr/>
          <p:nvPr/>
        </p:nvSpPr>
        <p:spPr>
          <a:xfrm>
            <a:off x="5953126" y="2357438"/>
            <a:ext cx="1857375" cy="3143250"/>
          </a:xfrm>
          <a:custGeom>
            <a:rect b="b" l="l" r="r" t="t"/>
            <a:pathLst>
              <a:path extrusionOk="0" h="3143250" w="1857375">
                <a:moveTo>
                  <a:pt x="928689" y="0"/>
                </a:moveTo>
                <a:lnTo>
                  <a:pt x="928688" y="0"/>
                </a:lnTo>
                <a:cubicBezTo>
                  <a:pt x="1441588" y="1"/>
                  <a:pt x="1857375" y="703641"/>
                  <a:pt x="1857375" y="1571625"/>
                </a:cubicBezTo>
                <a:cubicBezTo>
                  <a:pt x="1857375" y="1571625"/>
                  <a:pt x="1857374" y="1571626"/>
                  <a:pt x="1857374" y="1571627"/>
                </a:cubicBezTo>
                <a:lnTo>
                  <a:pt x="928688" y="1571625"/>
                </a:lnTo>
                <a:close/>
              </a:path>
              <a:path extrusionOk="0" fill="none" h="3143250" w="1857375">
                <a:moveTo>
                  <a:pt x="928689" y="0"/>
                </a:moveTo>
                <a:lnTo>
                  <a:pt x="928688" y="0"/>
                </a:lnTo>
                <a:cubicBezTo>
                  <a:pt x="1441588" y="1"/>
                  <a:pt x="1857375" y="703641"/>
                  <a:pt x="1857375" y="1571625"/>
                </a:cubicBezTo>
                <a:cubicBezTo>
                  <a:pt x="1857375" y="1571625"/>
                  <a:pt x="1857374" y="1571626"/>
                  <a:pt x="1857374" y="1571627"/>
                </a:cubicBezTo>
              </a:path>
            </a:pathLst>
          </a:custGeom>
          <a:noFill/>
          <a:ln cap="sq" cmpd="sng" w="3815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8"/>
          <p:cNvSpPr/>
          <p:nvPr/>
        </p:nvSpPr>
        <p:spPr>
          <a:xfrm>
            <a:off x="2058989" y="5218113"/>
            <a:ext cx="8074025" cy="1140954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Times New Roman"/>
              <a:buNone/>
            </a:pPr>
            <a:r>
              <a:rPr b="1" i="1" lang="pt-BR" sz="3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Elétrons livres da Terra sobem para o corpo para torná-lo neutro.</a:t>
            </a:r>
            <a:endParaRPr/>
          </a:p>
        </p:txBody>
      </p:sp>
      <p:sp>
        <p:nvSpPr>
          <p:cNvPr id="246" name="Google Shape;246;p8"/>
          <p:cNvSpPr/>
          <p:nvPr/>
        </p:nvSpPr>
        <p:spPr>
          <a:xfrm>
            <a:off x="1847528" y="1124744"/>
            <a:ext cx="2529003" cy="617734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imes New Roman"/>
              <a:buNone/>
            </a:pPr>
            <a:r>
              <a:rPr b="1" lang="pt-BR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Ligação Terra</a:t>
            </a:r>
            <a:endParaRPr/>
          </a:p>
        </p:txBody>
      </p:sp>
      <p:sp>
        <p:nvSpPr>
          <p:cNvPr id="247" name="Google Shape;247;p8"/>
          <p:cNvSpPr txBox="1"/>
          <p:nvPr/>
        </p:nvSpPr>
        <p:spPr>
          <a:xfrm>
            <a:off x="5111625" y="4536588"/>
            <a:ext cx="168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</a:t>
            </a:r>
            <a:r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O  próprio autor.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w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h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2" presetSubtype="8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oogle Shape;254;p9"/>
          <p:cNvGrpSpPr/>
          <p:nvPr/>
        </p:nvGrpSpPr>
        <p:grpSpPr>
          <a:xfrm>
            <a:off x="6953251" y="2357439"/>
            <a:ext cx="1712913" cy="1570037"/>
            <a:chOff x="3420" y="1485"/>
            <a:chExt cx="1079" cy="989"/>
          </a:xfrm>
        </p:grpSpPr>
        <p:grpSp>
          <p:nvGrpSpPr>
            <p:cNvPr id="255" name="Google Shape;255;p9"/>
            <p:cNvGrpSpPr/>
            <p:nvPr/>
          </p:nvGrpSpPr>
          <p:grpSpPr>
            <a:xfrm>
              <a:off x="3600" y="1575"/>
              <a:ext cx="719" cy="899"/>
              <a:chOff x="3600" y="1575"/>
              <a:chExt cx="719" cy="899"/>
            </a:xfrm>
          </p:grpSpPr>
          <p:sp>
            <p:nvSpPr>
              <p:cNvPr id="256" name="Google Shape;256;p9"/>
              <p:cNvSpPr/>
              <p:nvPr/>
            </p:nvSpPr>
            <p:spPr>
              <a:xfrm>
                <a:off x="3690" y="1575"/>
                <a:ext cx="539" cy="539"/>
              </a:xfrm>
              <a:prstGeom prst="ellipse">
                <a:avLst/>
              </a:prstGeom>
              <a:solidFill>
                <a:srgbClr val="FF0000"/>
              </a:solidFill>
              <a:ln cap="sq" cmpd="sng" w="25550">
                <a:solidFill>
                  <a:srgbClr val="FF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7" name="Google Shape;257;p9"/>
              <p:cNvSpPr/>
              <p:nvPr/>
            </p:nvSpPr>
            <p:spPr>
              <a:xfrm>
                <a:off x="3600" y="2295"/>
                <a:ext cx="719" cy="179"/>
              </a:xfrm>
              <a:prstGeom prst="ellipse">
                <a:avLst/>
              </a:prstGeom>
              <a:solidFill>
                <a:srgbClr val="FF0000"/>
              </a:solidFill>
              <a:ln cap="sq" cmpd="sng" w="25550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" name="Google Shape;258;p9"/>
              <p:cNvSpPr/>
              <p:nvPr/>
            </p:nvSpPr>
            <p:spPr>
              <a:xfrm>
                <a:off x="3870" y="1890"/>
                <a:ext cx="179" cy="494"/>
              </a:xfrm>
              <a:prstGeom prst="flowChartMagneticDisk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9" name="Google Shape;259;p9"/>
            <p:cNvGrpSpPr/>
            <p:nvPr/>
          </p:nvGrpSpPr>
          <p:grpSpPr>
            <a:xfrm>
              <a:off x="3420" y="1485"/>
              <a:ext cx="1079" cy="584"/>
              <a:chOff x="3420" y="1485"/>
              <a:chExt cx="1079" cy="584"/>
            </a:xfrm>
          </p:grpSpPr>
          <p:cxnSp>
            <p:nvCxnSpPr>
              <p:cNvPr id="260" name="Google Shape;260;p9"/>
              <p:cNvCxnSpPr/>
              <p:nvPr/>
            </p:nvCxnSpPr>
            <p:spPr>
              <a:xfrm>
                <a:off x="3841" y="1485"/>
                <a:ext cx="208" cy="1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261" name="Google Shape;261;p9"/>
              <p:cNvCxnSpPr/>
              <p:nvPr/>
            </p:nvCxnSpPr>
            <p:spPr>
              <a:xfrm>
                <a:off x="4201" y="1618"/>
                <a:ext cx="208" cy="1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262" name="Google Shape;262;p9"/>
              <p:cNvCxnSpPr/>
              <p:nvPr/>
            </p:nvCxnSpPr>
            <p:spPr>
              <a:xfrm>
                <a:off x="4291" y="1843"/>
                <a:ext cx="208" cy="1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263" name="Google Shape;263;p9"/>
              <p:cNvCxnSpPr/>
              <p:nvPr/>
            </p:nvCxnSpPr>
            <p:spPr>
              <a:xfrm>
                <a:off x="4201" y="2068"/>
                <a:ext cx="208" cy="1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264" name="Google Shape;264;p9"/>
              <p:cNvCxnSpPr/>
              <p:nvPr/>
            </p:nvCxnSpPr>
            <p:spPr>
              <a:xfrm>
                <a:off x="3510" y="1618"/>
                <a:ext cx="208" cy="1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265" name="Google Shape;265;p9"/>
              <p:cNvCxnSpPr/>
              <p:nvPr/>
            </p:nvCxnSpPr>
            <p:spPr>
              <a:xfrm>
                <a:off x="3420" y="1843"/>
                <a:ext cx="208" cy="1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266" name="Google Shape;266;p9"/>
              <p:cNvCxnSpPr/>
              <p:nvPr/>
            </p:nvCxnSpPr>
            <p:spPr>
              <a:xfrm>
                <a:off x="3481" y="2068"/>
                <a:ext cx="208" cy="1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267" name="Google Shape;267;p9"/>
          <p:cNvGrpSpPr/>
          <p:nvPr/>
        </p:nvGrpSpPr>
        <p:grpSpPr>
          <a:xfrm>
            <a:off x="2809876" y="2428875"/>
            <a:ext cx="1382713" cy="2427288"/>
            <a:chOff x="810" y="1530"/>
            <a:chExt cx="871" cy="1529"/>
          </a:xfrm>
        </p:grpSpPr>
        <p:grpSp>
          <p:nvGrpSpPr>
            <p:cNvPr id="268" name="Google Shape;268;p9"/>
            <p:cNvGrpSpPr/>
            <p:nvPr/>
          </p:nvGrpSpPr>
          <p:grpSpPr>
            <a:xfrm>
              <a:off x="945" y="2075"/>
              <a:ext cx="736" cy="984"/>
              <a:chOff x="945" y="2075"/>
              <a:chExt cx="736" cy="984"/>
            </a:xfrm>
          </p:grpSpPr>
          <p:sp>
            <p:nvSpPr>
              <p:cNvPr id="269" name="Google Shape;269;p9"/>
              <p:cNvSpPr/>
              <p:nvPr/>
            </p:nvSpPr>
            <p:spPr>
              <a:xfrm>
                <a:off x="1093" y="2075"/>
                <a:ext cx="89" cy="944"/>
              </a:xfrm>
              <a:prstGeom prst="flowChartMagneticDisk">
                <a:avLst/>
              </a:prstGeom>
              <a:solidFill>
                <a:srgbClr val="95B3D7"/>
              </a:solidFill>
              <a:ln cap="sq" cmpd="sng" w="25550">
                <a:solidFill>
                  <a:srgbClr val="95B3D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270" name="Google Shape;270;p9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945" y="2345"/>
                <a:ext cx="736" cy="71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71" name="Google Shape;271;p9"/>
              <p:cNvSpPr/>
              <p:nvPr/>
            </p:nvSpPr>
            <p:spPr>
              <a:xfrm>
                <a:off x="1093" y="2345"/>
                <a:ext cx="89" cy="275"/>
              </a:xfrm>
              <a:prstGeom prst="flowChartMagneticDisk">
                <a:avLst/>
              </a:prstGeom>
              <a:solidFill>
                <a:srgbClr val="95B3D7"/>
              </a:solidFill>
              <a:ln cap="sq" cmpd="sng" w="25550">
                <a:solidFill>
                  <a:srgbClr val="95B3D7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72" name="Google Shape;272;p9"/>
            <p:cNvSpPr/>
            <p:nvPr/>
          </p:nvSpPr>
          <p:spPr>
            <a:xfrm>
              <a:off x="810" y="1530"/>
              <a:ext cx="629" cy="629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73" name="Google Shape;273;p9"/>
          <p:cNvCxnSpPr/>
          <p:nvPr/>
        </p:nvCxnSpPr>
        <p:spPr>
          <a:xfrm>
            <a:off x="4906964" y="2357439"/>
            <a:ext cx="331787" cy="3175"/>
          </a:xfrm>
          <a:prstGeom prst="straightConnector1">
            <a:avLst/>
          </a:prstGeom>
          <a:noFill/>
          <a:ln cap="sq" cmpd="sng" w="2555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74" name="Google Shape;274;p9"/>
          <p:cNvCxnSpPr/>
          <p:nvPr/>
        </p:nvCxnSpPr>
        <p:spPr>
          <a:xfrm>
            <a:off x="4667250" y="2714626"/>
            <a:ext cx="331788" cy="3175"/>
          </a:xfrm>
          <a:prstGeom prst="straightConnector1">
            <a:avLst/>
          </a:prstGeom>
          <a:noFill/>
          <a:ln cap="sq" cmpd="sng" w="2555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75" name="Google Shape;275;p9"/>
          <p:cNvCxnSpPr/>
          <p:nvPr/>
        </p:nvCxnSpPr>
        <p:spPr>
          <a:xfrm>
            <a:off x="4595814" y="3143251"/>
            <a:ext cx="331787" cy="3175"/>
          </a:xfrm>
          <a:prstGeom prst="straightConnector1">
            <a:avLst/>
          </a:prstGeom>
          <a:noFill/>
          <a:ln cap="sq" cmpd="sng" w="2555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276" name="Google Shape;276;p9"/>
          <p:cNvCxnSpPr/>
          <p:nvPr/>
        </p:nvCxnSpPr>
        <p:spPr>
          <a:xfrm>
            <a:off x="4881564" y="3568701"/>
            <a:ext cx="331787" cy="3175"/>
          </a:xfrm>
          <a:prstGeom prst="straightConnector1">
            <a:avLst/>
          </a:prstGeom>
          <a:noFill/>
          <a:ln cap="sq" cmpd="sng" w="2555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grpSp>
        <p:nvGrpSpPr>
          <p:cNvPr id="277" name="Google Shape;277;p9"/>
          <p:cNvGrpSpPr/>
          <p:nvPr/>
        </p:nvGrpSpPr>
        <p:grpSpPr>
          <a:xfrm>
            <a:off x="5810250" y="2143125"/>
            <a:ext cx="330200" cy="393700"/>
            <a:chOff x="2700" y="1350"/>
            <a:chExt cx="208" cy="248"/>
          </a:xfrm>
        </p:grpSpPr>
        <p:cxnSp>
          <p:nvCxnSpPr>
            <p:cNvPr id="278" name="Google Shape;278;p9"/>
            <p:cNvCxnSpPr/>
            <p:nvPr/>
          </p:nvCxnSpPr>
          <p:spPr>
            <a:xfrm>
              <a:off x="2700" y="1474"/>
              <a:ext cx="208" cy="1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79" name="Google Shape;279;p9"/>
            <p:cNvCxnSpPr/>
            <p:nvPr/>
          </p:nvCxnSpPr>
          <p:spPr>
            <a:xfrm>
              <a:off x="2804" y="1350"/>
              <a:ext cx="0" cy="248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280" name="Google Shape;280;p9"/>
          <p:cNvGrpSpPr/>
          <p:nvPr/>
        </p:nvGrpSpPr>
        <p:grpSpPr>
          <a:xfrm>
            <a:off x="6167438" y="2500313"/>
            <a:ext cx="330200" cy="393700"/>
            <a:chOff x="2925" y="1575"/>
            <a:chExt cx="208" cy="248"/>
          </a:xfrm>
        </p:grpSpPr>
        <p:cxnSp>
          <p:nvCxnSpPr>
            <p:cNvPr id="281" name="Google Shape;281;p9"/>
            <p:cNvCxnSpPr/>
            <p:nvPr/>
          </p:nvCxnSpPr>
          <p:spPr>
            <a:xfrm>
              <a:off x="2925" y="1699"/>
              <a:ext cx="208" cy="1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82" name="Google Shape;282;p9"/>
            <p:cNvCxnSpPr/>
            <p:nvPr/>
          </p:nvCxnSpPr>
          <p:spPr>
            <a:xfrm>
              <a:off x="3029" y="1575"/>
              <a:ext cx="0" cy="248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283" name="Google Shape;283;p9"/>
          <p:cNvGrpSpPr/>
          <p:nvPr/>
        </p:nvGrpSpPr>
        <p:grpSpPr>
          <a:xfrm>
            <a:off x="6105525" y="3071813"/>
            <a:ext cx="330200" cy="393700"/>
            <a:chOff x="2886" y="1935"/>
            <a:chExt cx="208" cy="248"/>
          </a:xfrm>
        </p:grpSpPr>
        <p:cxnSp>
          <p:nvCxnSpPr>
            <p:cNvPr id="284" name="Google Shape;284;p9"/>
            <p:cNvCxnSpPr/>
            <p:nvPr/>
          </p:nvCxnSpPr>
          <p:spPr>
            <a:xfrm>
              <a:off x="2886" y="2059"/>
              <a:ext cx="208" cy="1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85" name="Google Shape;285;p9"/>
            <p:cNvCxnSpPr/>
            <p:nvPr/>
          </p:nvCxnSpPr>
          <p:spPr>
            <a:xfrm>
              <a:off x="2990" y="1935"/>
              <a:ext cx="0" cy="248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286" name="Google Shape;286;p9"/>
          <p:cNvGrpSpPr/>
          <p:nvPr/>
        </p:nvGrpSpPr>
        <p:grpSpPr>
          <a:xfrm>
            <a:off x="5835650" y="3429000"/>
            <a:ext cx="330200" cy="393700"/>
            <a:chOff x="2716" y="2160"/>
            <a:chExt cx="208" cy="248"/>
          </a:xfrm>
        </p:grpSpPr>
        <p:cxnSp>
          <p:nvCxnSpPr>
            <p:cNvPr id="287" name="Google Shape;287;p9"/>
            <p:cNvCxnSpPr/>
            <p:nvPr/>
          </p:nvCxnSpPr>
          <p:spPr>
            <a:xfrm>
              <a:off x="2716" y="2293"/>
              <a:ext cx="208" cy="1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88" name="Google Shape;288;p9"/>
            <p:cNvCxnSpPr/>
            <p:nvPr/>
          </p:nvCxnSpPr>
          <p:spPr>
            <a:xfrm>
              <a:off x="2820" y="2160"/>
              <a:ext cx="0" cy="248"/>
            </a:xfrm>
            <a:prstGeom prst="straightConnector1">
              <a:avLst/>
            </a:prstGeom>
            <a:noFill/>
            <a:ln cap="sq" cmpd="sng" w="255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grpSp>
        <p:nvGrpSpPr>
          <p:cNvPr id="289" name="Google Shape;289;p9"/>
          <p:cNvGrpSpPr/>
          <p:nvPr/>
        </p:nvGrpSpPr>
        <p:grpSpPr>
          <a:xfrm>
            <a:off x="4024314" y="2928939"/>
            <a:ext cx="1069975" cy="1571625"/>
            <a:chOff x="1575" y="1845"/>
            <a:chExt cx="674" cy="990"/>
          </a:xfrm>
        </p:grpSpPr>
        <p:cxnSp>
          <p:nvCxnSpPr>
            <p:cNvPr id="290" name="Google Shape;290;p9"/>
            <p:cNvCxnSpPr/>
            <p:nvPr/>
          </p:nvCxnSpPr>
          <p:spPr>
            <a:xfrm>
              <a:off x="1800" y="1845"/>
              <a:ext cx="449" cy="0"/>
            </a:xfrm>
            <a:prstGeom prst="straightConnector1">
              <a:avLst/>
            </a:prstGeom>
            <a:noFill/>
            <a:ln cap="sq" cmpd="sng" w="25550">
              <a:solidFill>
                <a:srgbClr val="FFFF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91" name="Google Shape;291;p9"/>
            <p:cNvCxnSpPr/>
            <p:nvPr/>
          </p:nvCxnSpPr>
          <p:spPr>
            <a:xfrm>
              <a:off x="1800" y="1846"/>
              <a:ext cx="0" cy="808"/>
            </a:xfrm>
            <a:prstGeom prst="straightConnector1">
              <a:avLst/>
            </a:prstGeom>
            <a:noFill/>
            <a:ln cap="sq" cmpd="sng" w="25550">
              <a:solidFill>
                <a:srgbClr val="FFFF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grpSp>
          <p:nvGrpSpPr>
            <p:cNvPr id="292" name="Google Shape;292;p9"/>
            <p:cNvGrpSpPr/>
            <p:nvPr/>
          </p:nvGrpSpPr>
          <p:grpSpPr>
            <a:xfrm>
              <a:off x="1575" y="2655"/>
              <a:ext cx="398" cy="180"/>
              <a:chOff x="1575" y="2655"/>
              <a:chExt cx="398" cy="180"/>
            </a:xfrm>
          </p:grpSpPr>
          <p:cxnSp>
            <p:nvCxnSpPr>
              <p:cNvPr id="293" name="Google Shape;293;p9"/>
              <p:cNvCxnSpPr/>
              <p:nvPr/>
            </p:nvCxnSpPr>
            <p:spPr>
              <a:xfrm>
                <a:off x="1575" y="2655"/>
                <a:ext cx="398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FFFF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294" name="Google Shape;294;p9"/>
              <p:cNvCxnSpPr/>
              <p:nvPr/>
            </p:nvCxnSpPr>
            <p:spPr>
              <a:xfrm>
                <a:off x="1666" y="2746"/>
                <a:ext cx="236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FFFF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295" name="Google Shape;295;p9"/>
              <p:cNvCxnSpPr/>
              <p:nvPr/>
            </p:nvCxnSpPr>
            <p:spPr>
              <a:xfrm>
                <a:off x="1761" y="2835"/>
                <a:ext cx="94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FFFF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</p:grpSp>
      <p:sp>
        <p:nvSpPr>
          <p:cNvPr id="296" name="Google Shape;296;p9"/>
          <p:cNvSpPr/>
          <p:nvPr/>
        </p:nvSpPr>
        <p:spPr>
          <a:xfrm>
            <a:off x="3810000" y="2571750"/>
            <a:ext cx="1214438" cy="2357438"/>
          </a:xfrm>
          <a:custGeom>
            <a:rect b="b" l="l" r="r" t="t"/>
            <a:pathLst>
              <a:path extrusionOk="0" h="2357438" w="1214438">
                <a:moveTo>
                  <a:pt x="11922" y="1411150"/>
                </a:moveTo>
                <a:lnTo>
                  <a:pt x="11922" y="1411149"/>
                </a:lnTo>
                <a:cubicBezTo>
                  <a:pt x="3993" y="1334630"/>
                  <a:pt x="0" y="1256771"/>
                  <a:pt x="0" y="1178719"/>
                </a:cubicBezTo>
                <a:cubicBezTo>
                  <a:pt x="0" y="527730"/>
                  <a:pt x="271861" y="0"/>
                  <a:pt x="607219" y="0"/>
                </a:cubicBezTo>
                <a:cubicBezTo>
                  <a:pt x="610324" y="0"/>
                  <a:pt x="613429" y="46"/>
                  <a:pt x="616534" y="138"/>
                </a:cubicBezTo>
                <a:lnTo>
                  <a:pt x="607219" y="1178719"/>
                </a:lnTo>
                <a:close/>
              </a:path>
              <a:path extrusionOk="0" fill="none" h="2357438" w="1214438">
                <a:moveTo>
                  <a:pt x="11922" y="1411150"/>
                </a:moveTo>
                <a:lnTo>
                  <a:pt x="11922" y="1411149"/>
                </a:lnTo>
                <a:cubicBezTo>
                  <a:pt x="3993" y="1334630"/>
                  <a:pt x="0" y="1256771"/>
                  <a:pt x="0" y="1178719"/>
                </a:cubicBezTo>
                <a:cubicBezTo>
                  <a:pt x="0" y="527730"/>
                  <a:pt x="271861" y="0"/>
                  <a:pt x="607219" y="0"/>
                </a:cubicBezTo>
                <a:cubicBezTo>
                  <a:pt x="610324" y="0"/>
                  <a:pt x="613429" y="46"/>
                  <a:pt x="616534" y="138"/>
                </a:cubicBezTo>
              </a:path>
            </a:pathLst>
          </a:custGeom>
          <a:noFill/>
          <a:ln cap="sq" cmpd="sng" w="3815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7" name="Google Shape;297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66875" y="3752850"/>
            <a:ext cx="571500" cy="533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8" name="Google Shape;298;p9"/>
          <p:cNvGrpSpPr/>
          <p:nvPr/>
        </p:nvGrpSpPr>
        <p:grpSpPr>
          <a:xfrm>
            <a:off x="4872039" y="2295526"/>
            <a:ext cx="1436687" cy="1274763"/>
            <a:chOff x="2109" y="1446"/>
            <a:chExt cx="905" cy="803"/>
          </a:xfrm>
        </p:grpSpPr>
        <p:grpSp>
          <p:nvGrpSpPr>
            <p:cNvPr id="299" name="Google Shape;299;p9"/>
            <p:cNvGrpSpPr/>
            <p:nvPr/>
          </p:nvGrpSpPr>
          <p:grpSpPr>
            <a:xfrm>
              <a:off x="2109" y="1452"/>
              <a:ext cx="185" cy="218"/>
              <a:chOff x="2109" y="1452"/>
              <a:chExt cx="185" cy="218"/>
            </a:xfrm>
          </p:grpSpPr>
          <p:cxnSp>
            <p:nvCxnSpPr>
              <p:cNvPr id="300" name="Google Shape;300;p9"/>
              <p:cNvCxnSpPr/>
              <p:nvPr/>
            </p:nvCxnSpPr>
            <p:spPr>
              <a:xfrm>
                <a:off x="2109" y="1561"/>
                <a:ext cx="185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301" name="Google Shape;301;p9"/>
              <p:cNvCxnSpPr/>
              <p:nvPr/>
            </p:nvCxnSpPr>
            <p:spPr>
              <a:xfrm flipH="1">
                <a:off x="2200" y="1452"/>
                <a:ext cx="2" cy="218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  <p:grpSp>
          <p:nvGrpSpPr>
            <p:cNvPr id="302" name="Google Shape;302;p9"/>
            <p:cNvGrpSpPr/>
            <p:nvPr/>
          </p:nvGrpSpPr>
          <p:grpSpPr>
            <a:xfrm>
              <a:off x="2829" y="1446"/>
              <a:ext cx="185" cy="218"/>
              <a:chOff x="2829" y="1446"/>
              <a:chExt cx="185" cy="218"/>
            </a:xfrm>
          </p:grpSpPr>
          <p:cxnSp>
            <p:nvCxnSpPr>
              <p:cNvPr id="303" name="Google Shape;303;p9"/>
              <p:cNvCxnSpPr/>
              <p:nvPr/>
            </p:nvCxnSpPr>
            <p:spPr>
              <a:xfrm>
                <a:off x="2829" y="1555"/>
                <a:ext cx="185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304" name="Google Shape;304;p9"/>
              <p:cNvCxnSpPr/>
              <p:nvPr/>
            </p:nvCxnSpPr>
            <p:spPr>
              <a:xfrm flipH="1">
                <a:off x="2920" y="1446"/>
                <a:ext cx="2" cy="218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  <p:grpSp>
          <p:nvGrpSpPr>
            <p:cNvPr id="305" name="Google Shape;305;p9"/>
            <p:cNvGrpSpPr/>
            <p:nvPr/>
          </p:nvGrpSpPr>
          <p:grpSpPr>
            <a:xfrm>
              <a:off x="2829" y="2031"/>
              <a:ext cx="185" cy="218"/>
              <a:chOff x="2829" y="2031"/>
              <a:chExt cx="185" cy="218"/>
            </a:xfrm>
          </p:grpSpPr>
          <p:cxnSp>
            <p:nvCxnSpPr>
              <p:cNvPr id="306" name="Google Shape;306;p9"/>
              <p:cNvCxnSpPr/>
              <p:nvPr/>
            </p:nvCxnSpPr>
            <p:spPr>
              <a:xfrm>
                <a:off x="2829" y="2140"/>
                <a:ext cx="185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307" name="Google Shape;307;p9"/>
              <p:cNvCxnSpPr/>
              <p:nvPr/>
            </p:nvCxnSpPr>
            <p:spPr>
              <a:xfrm flipH="1">
                <a:off x="2920" y="2031"/>
                <a:ext cx="2" cy="218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  <p:grpSp>
          <p:nvGrpSpPr>
            <p:cNvPr id="308" name="Google Shape;308;p9"/>
            <p:cNvGrpSpPr/>
            <p:nvPr/>
          </p:nvGrpSpPr>
          <p:grpSpPr>
            <a:xfrm>
              <a:off x="2109" y="1986"/>
              <a:ext cx="185" cy="218"/>
              <a:chOff x="2109" y="1986"/>
              <a:chExt cx="185" cy="218"/>
            </a:xfrm>
          </p:grpSpPr>
          <p:cxnSp>
            <p:nvCxnSpPr>
              <p:cNvPr id="309" name="Google Shape;309;p9"/>
              <p:cNvCxnSpPr/>
              <p:nvPr/>
            </p:nvCxnSpPr>
            <p:spPr>
              <a:xfrm>
                <a:off x="2109" y="2095"/>
                <a:ext cx="185" cy="0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  <p:cxnSp>
            <p:nvCxnSpPr>
              <p:cNvPr id="310" name="Google Shape;310;p9"/>
              <p:cNvCxnSpPr/>
              <p:nvPr/>
            </p:nvCxnSpPr>
            <p:spPr>
              <a:xfrm flipH="1">
                <a:off x="2200" y="1986"/>
                <a:ext cx="2" cy="218"/>
              </a:xfrm>
              <a:prstGeom prst="straightConnector1">
                <a:avLst/>
              </a:prstGeom>
              <a:noFill/>
              <a:ln cap="sq" cmpd="sng" w="25550">
                <a:solidFill>
                  <a:srgbClr val="000000"/>
                </a:solidFill>
                <a:prstDash val="solid"/>
                <a:miter lim="800000"/>
                <a:headEnd len="med" w="med" type="none"/>
                <a:tailEnd len="med" w="med" type="none"/>
              </a:ln>
            </p:spPr>
          </p:cxnSp>
        </p:grpSp>
      </p:grpSp>
      <p:sp>
        <p:nvSpPr>
          <p:cNvPr id="311" name="Google Shape;311;p9"/>
          <p:cNvSpPr/>
          <p:nvPr/>
        </p:nvSpPr>
        <p:spPr>
          <a:xfrm>
            <a:off x="1733551" y="1205414"/>
            <a:ext cx="5382733" cy="617734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2.3 – Eletrização por Indução</a:t>
            </a:r>
            <a:endParaRPr/>
          </a:p>
        </p:txBody>
      </p:sp>
      <p:cxnSp>
        <p:nvCxnSpPr>
          <p:cNvPr id="312" name="Google Shape;312;p9"/>
          <p:cNvCxnSpPr/>
          <p:nvPr/>
        </p:nvCxnSpPr>
        <p:spPr>
          <a:xfrm>
            <a:off x="4381500" y="3644900"/>
            <a:ext cx="1588" cy="141288"/>
          </a:xfrm>
          <a:prstGeom prst="straightConnector1">
            <a:avLst/>
          </a:prstGeom>
          <a:noFill/>
          <a:ln cap="sq" cmpd="sng" w="25550">
            <a:solidFill>
              <a:srgbClr val="FFFF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313" name="Google Shape;313;p9"/>
          <p:cNvSpPr/>
          <p:nvPr/>
        </p:nvSpPr>
        <p:spPr>
          <a:xfrm>
            <a:off x="6815138" y="4000501"/>
            <a:ext cx="1455312" cy="586957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rgbClr val="399736"/>
                </a:solidFill>
                <a:latin typeface="Calibri"/>
                <a:ea typeface="Calibri"/>
                <a:cs typeface="Calibri"/>
                <a:sym typeface="Calibri"/>
              </a:rPr>
              <a:t>Indutor</a:t>
            </a:r>
            <a:endParaRPr/>
          </a:p>
        </p:txBody>
      </p:sp>
      <p:sp>
        <p:nvSpPr>
          <p:cNvPr id="314" name="Google Shape;314;p9"/>
          <p:cNvSpPr/>
          <p:nvPr/>
        </p:nvSpPr>
        <p:spPr>
          <a:xfrm>
            <a:off x="4565650" y="4929189"/>
            <a:ext cx="1654918" cy="586957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rgbClr val="399736"/>
                </a:solidFill>
                <a:latin typeface="Calibri"/>
                <a:ea typeface="Calibri"/>
                <a:cs typeface="Calibri"/>
                <a:sym typeface="Calibri"/>
              </a:rPr>
              <a:t>Induzido</a:t>
            </a:r>
            <a:endParaRPr/>
          </a:p>
        </p:txBody>
      </p:sp>
      <p:sp>
        <p:nvSpPr>
          <p:cNvPr id="315" name="Google Shape;315;p9"/>
          <p:cNvSpPr txBox="1"/>
          <p:nvPr/>
        </p:nvSpPr>
        <p:spPr>
          <a:xfrm>
            <a:off x="4536613" y="5606375"/>
            <a:ext cx="171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</a:t>
            </a:r>
            <a:r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O  próprio autor.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6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0"/>
          <p:cNvSpPr/>
          <p:nvPr/>
        </p:nvSpPr>
        <p:spPr>
          <a:xfrm>
            <a:off x="1793705" y="1162068"/>
            <a:ext cx="3407193" cy="648512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b="1" lang="pt-BR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– Eletroscópios</a:t>
            </a:r>
            <a:endParaRPr/>
          </a:p>
        </p:txBody>
      </p:sp>
      <p:grpSp>
        <p:nvGrpSpPr>
          <p:cNvPr id="323" name="Google Shape;323;p10"/>
          <p:cNvGrpSpPr/>
          <p:nvPr/>
        </p:nvGrpSpPr>
        <p:grpSpPr>
          <a:xfrm>
            <a:off x="2289175" y="2428876"/>
            <a:ext cx="947738" cy="1641475"/>
            <a:chOff x="482" y="1530"/>
            <a:chExt cx="597" cy="1034"/>
          </a:xfrm>
        </p:grpSpPr>
        <p:pic>
          <p:nvPicPr>
            <p:cNvPr id="324" name="Google Shape;324;p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82" y="1530"/>
              <a:ext cx="597" cy="10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5" name="Google Shape;325;p1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03" y="2041"/>
              <a:ext cx="111" cy="226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326" name="Google Shape;326;p10"/>
          <p:cNvCxnSpPr/>
          <p:nvPr/>
        </p:nvCxnSpPr>
        <p:spPr>
          <a:xfrm flipH="1">
            <a:off x="6237288" y="1643063"/>
            <a:ext cx="4762" cy="1428750"/>
          </a:xfrm>
          <a:prstGeom prst="straightConnector1">
            <a:avLst/>
          </a:prstGeom>
          <a:noFill/>
          <a:ln cap="sq" cmpd="sng" w="2555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327" name="Google Shape;327;p10"/>
          <p:cNvSpPr/>
          <p:nvPr/>
        </p:nvSpPr>
        <p:spPr>
          <a:xfrm>
            <a:off x="6024564" y="3000376"/>
            <a:ext cx="428625" cy="428625"/>
          </a:xfrm>
          <a:prstGeom prst="ellipse">
            <a:avLst/>
          </a:prstGeom>
          <a:solidFill>
            <a:srgbClr val="FFFF00"/>
          </a:solidFill>
          <a:ln cap="sq" cmpd="sng" w="25550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0"/>
          <p:cNvSpPr/>
          <p:nvPr/>
        </p:nvSpPr>
        <p:spPr>
          <a:xfrm>
            <a:off x="7453314" y="3429000"/>
            <a:ext cx="1500187" cy="857250"/>
          </a:xfrm>
          <a:prstGeom prst="flowChartMagneticDisk">
            <a:avLst/>
          </a:prstGeom>
          <a:gradFill>
            <a:gsLst>
              <a:gs pos="0">
                <a:srgbClr val="00B8FF"/>
              </a:gs>
              <a:gs pos="100000">
                <a:srgbClr val="006A96"/>
              </a:gs>
            </a:gsLst>
            <a:lin ang="16200000" scaled="0"/>
          </a:gradFill>
          <a:ln cap="sq" cmpd="sng" w="2555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29" name="Google Shape;329;p10"/>
          <p:cNvCxnSpPr/>
          <p:nvPr/>
        </p:nvCxnSpPr>
        <p:spPr>
          <a:xfrm flipH="1">
            <a:off x="5521325" y="1643063"/>
            <a:ext cx="719138" cy="1236662"/>
          </a:xfrm>
          <a:prstGeom prst="straightConnector1">
            <a:avLst/>
          </a:prstGeom>
          <a:noFill/>
          <a:ln cap="sq" cmpd="sng" w="2555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330" name="Google Shape;330;p10"/>
          <p:cNvSpPr/>
          <p:nvPr/>
        </p:nvSpPr>
        <p:spPr>
          <a:xfrm>
            <a:off x="5238751" y="2714626"/>
            <a:ext cx="428625" cy="428625"/>
          </a:xfrm>
          <a:prstGeom prst="ellipse">
            <a:avLst/>
          </a:prstGeom>
          <a:solidFill>
            <a:srgbClr val="FFFF00"/>
          </a:solidFill>
          <a:ln cap="sq" cmpd="sng" w="25550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31" name="Google Shape;331;p10"/>
          <p:cNvCxnSpPr/>
          <p:nvPr/>
        </p:nvCxnSpPr>
        <p:spPr>
          <a:xfrm>
            <a:off x="6238875" y="1643063"/>
            <a:ext cx="712788" cy="1238250"/>
          </a:xfrm>
          <a:prstGeom prst="straightConnector1">
            <a:avLst/>
          </a:prstGeom>
          <a:noFill/>
          <a:ln cap="sq" cmpd="sng" w="2555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pic>
        <p:nvPicPr>
          <p:cNvPr id="332" name="Google Shape;332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65838" y="1468439"/>
            <a:ext cx="2266950" cy="2238375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10"/>
          <p:cNvSpPr/>
          <p:nvPr/>
        </p:nvSpPr>
        <p:spPr>
          <a:xfrm>
            <a:off x="6810376" y="2786064"/>
            <a:ext cx="428625" cy="428625"/>
          </a:xfrm>
          <a:prstGeom prst="ellipse">
            <a:avLst/>
          </a:prstGeom>
          <a:solidFill>
            <a:srgbClr val="FFFF00"/>
          </a:solidFill>
          <a:ln cap="sq" cmpd="sng" w="25550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0"/>
          <p:cNvSpPr/>
          <p:nvPr/>
        </p:nvSpPr>
        <p:spPr>
          <a:xfrm>
            <a:off x="2024063" y="4500564"/>
            <a:ext cx="8001000" cy="1079399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b="1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Ao fazer contato, o pêndulo eletriza-se com carga de mesmo sinal que o corpo eletrizado.</a:t>
            </a:r>
            <a:endParaRPr/>
          </a:p>
        </p:txBody>
      </p:sp>
      <p:sp>
        <p:nvSpPr>
          <p:cNvPr id="335" name="Google Shape;335;p10"/>
          <p:cNvSpPr/>
          <p:nvPr/>
        </p:nvSpPr>
        <p:spPr>
          <a:xfrm>
            <a:off x="1657549" y="1412777"/>
            <a:ext cx="3188543" cy="556179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mes New Roman"/>
              <a:buNone/>
            </a:pPr>
            <a:r>
              <a:rPr lang="pt-B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Corpo </a:t>
            </a:r>
            <a:r>
              <a:rPr b="1" lang="pt-B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pt-B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eletrizado.</a:t>
            </a:r>
            <a:endParaRPr/>
          </a:p>
        </p:txBody>
      </p:sp>
      <p:sp>
        <p:nvSpPr>
          <p:cNvPr id="336" name="Google Shape;336;p10"/>
          <p:cNvSpPr/>
          <p:nvPr/>
        </p:nvSpPr>
        <p:spPr>
          <a:xfrm>
            <a:off x="5013326" y="3500438"/>
            <a:ext cx="1547837" cy="1017844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mes New Roman"/>
              <a:buNone/>
            </a:pPr>
            <a:r>
              <a:rPr lang="pt-B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Pêndulo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mes New Roman"/>
              <a:buNone/>
            </a:pPr>
            <a:r>
              <a:rPr lang="pt-B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neutro.</a:t>
            </a:r>
            <a:endParaRPr/>
          </a:p>
        </p:txBody>
      </p:sp>
      <p:sp>
        <p:nvSpPr>
          <p:cNvPr id="337" name="Google Shape;337;p10"/>
          <p:cNvSpPr/>
          <p:nvPr/>
        </p:nvSpPr>
        <p:spPr>
          <a:xfrm>
            <a:off x="2452688" y="4449764"/>
            <a:ext cx="7429500" cy="1079399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b="1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Aproxima-se um corpo A eletrizado,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b="1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 pêndulo neutro.</a:t>
            </a:r>
            <a:endParaRPr/>
          </a:p>
        </p:txBody>
      </p:sp>
      <p:grpSp>
        <p:nvGrpSpPr>
          <p:cNvPr id="338" name="Google Shape;338;p10"/>
          <p:cNvGrpSpPr/>
          <p:nvPr/>
        </p:nvGrpSpPr>
        <p:grpSpPr>
          <a:xfrm>
            <a:off x="2289175" y="2428876"/>
            <a:ext cx="947738" cy="1641475"/>
            <a:chOff x="482" y="1530"/>
            <a:chExt cx="597" cy="1034"/>
          </a:xfrm>
        </p:grpSpPr>
        <p:pic>
          <p:nvPicPr>
            <p:cNvPr id="339" name="Google Shape;339;p1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82" y="1530"/>
              <a:ext cx="597" cy="10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0" name="Google Shape;340;p1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03" y="2041"/>
              <a:ext cx="111" cy="226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341" name="Google Shape;341;p10"/>
          <p:cNvCxnSpPr/>
          <p:nvPr/>
        </p:nvCxnSpPr>
        <p:spPr>
          <a:xfrm flipH="1">
            <a:off x="6237288" y="1643063"/>
            <a:ext cx="4762" cy="1428750"/>
          </a:xfrm>
          <a:prstGeom prst="straightConnector1">
            <a:avLst/>
          </a:prstGeom>
          <a:noFill/>
          <a:ln cap="sq" cmpd="sng" w="2555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342" name="Google Shape;342;p10"/>
          <p:cNvSpPr/>
          <p:nvPr/>
        </p:nvSpPr>
        <p:spPr>
          <a:xfrm>
            <a:off x="6024564" y="3000376"/>
            <a:ext cx="428625" cy="428625"/>
          </a:xfrm>
          <a:prstGeom prst="ellipse">
            <a:avLst/>
          </a:prstGeom>
          <a:solidFill>
            <a:srgbClr val="FFFF00"/>
          </a:solidFill>
          <a:ln cap="sq" cmpd="sng" w="25550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0"/>
          <p:cNvSpPr/>
          <p:nvPr/>
        </p:nvSpPr>
        <p:spPr>
          <a:xfrm>
            <a:off x="7453314" y="3429000"/>
            <a:ext cx="1500187" cy="857250"/>
          </a:xfrm>
          <a:prstGeom prst="flowChartMagneticDisk">
            <a:avLst/>
          </a:prstGeom>
          <a:gradFill>
            <a:gsLst>
              <a:gs pos="0">
                <a:srgbClr val="00B8FF"/>
              </a:gs>
              <a:gs pos="100000">
                <a:srgbClr val="006A96"/>
              </a:gs>
            </a:gsLst>
            <a:lin ang="16200000" scaled="0"/>
          </a:gradFill>
          <a:ln cap="sq" cmpd="sng" w="2555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4" name="Google Shape;344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65838" y="1468439"/>
            <a:ext cx="2266950" cy="2238375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10"/>
          <p:cNvSpPr/>
          <p:nvPr/>
        </p:nvSpPr>
        <p:spPr>
          <a:xfrm>
            <a:off x="1660724" y="2158059"/>
            <a:ext cx="3172513" cy="556179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mes New Roman"/>
              <a:buNone/>
            </a:pPr>
            <a:r>
              <a:rPr lang="pt-B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Corpo </a:t>
            </a:r>
            <a:r>
              <a:rPr b="1" lang="pt-B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</a:t>
            </a:r>
            <a:r>
              <a:rPr lang="pt-B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eletrizado.</a:t>
            </a:r>
            <a:endParaRPr/>
          </a:p>
        </p:txBody>
      </p:sp>
      <p:sp>
        <p:nvSpPr>
          <p:cNvPr id="346" name="Google Shape;346;p10"/>
          <p:cNvSpPr/>
          <p:nvPr/>
        </p:nvSpPr>
        <p:spPr>
          <a:xfrm>
            <a:off x="2555876" y="4221164"/>
            <a:ext cx="7572375" cy="1079399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b="1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Aproxima-se então, um corpo B eletrizado do pêndulo. </a:t>
            </a:r>
            <a:endParaRPr/>
          </a:p>
        </p:txBody>
      </p:sp>
      <p:sp>
        <p:nvSpPr>
          <p:cNvPr id="347" name="Google Shape;347;p10"/>
          <p:cNvSpPr/>
          <p:nvPr/>
        </p:nvSpPr>
        <p:spPr>
          <a:xfrm>
            <a:off x="2381251" y="4987926"/>
            <a:ext cx="7572375" cy="586957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b="1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 tem carga de mesmo sinal de A.</a:t>
            </a:r>
            <a:endParaRPr/>
          </a:p>
        </p:txBody>
      </p:sp>
      <p:sp>
        <p:nvSpPr>
          <p:cNvPr id="348" name="Google Shape;348;p10"/>
          <p:cNvSpPr/>
          <p:nvPr/>
        </p:nvSpPr>
        <p:spPr>
          <a:xfrm>
            <a:off x="2406651" y="4794251"/>
            <a:ext cx="7572375" cy="586957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b="1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 tem carga de sinal contrário de A.</a:t>
            </a:r>
            <a:endParaRPr/>
          </a:p>
        </p:txBody>
      </p:sp>
      <p:sp>
        <p:nvSpPr>
          <p:cNvPr id="349" name="Google Shape;349;p10"/>
          <p:cNvSpPr/>
          <p:nvPr/>
        </p:nvSpPr>
        <p:spPr>
          <a:xfrm>
            <a:off x="4979989" y="3500438"/>
            <a:ext cx="1834005" cy="1017844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mes New Roman"/>
              <a:buNone/>
            </a:pPr>
            <a:r>
              <a:rPr lang="pt-B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Pêndulo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Times New Roman"/>
              <a:buNone/>
            </a:pPr>
            <a:r>
              <a:rPr lang="pt-B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eletrizado.</a:t>
            </a:r>
            <a:endParaRPr/>
          </a:p>
        </p:txBody>
      </p:sp>
      <p:cxnSp>
        <p:nvCxnSpPr>
          <p:cNvPr id="350" name="Google Shape;350;p10"/>
          <p:cNvCxnSpPr/>
          <p:nvPr/>
        </p:nvCxnSpPr>
        <p:spPr>
          <a:xfrm flipH="1">
            <a:off x="5521325" y="1658938"/>
            <a:ext cx="719138" cy="1236662"/>
          </a:xfrm>
          <a:prstGeom prst="straightConnector1">
            <a:avLst/>
          </a:prstGeom>
          <a:noFill/>
          <a:ln cap="sq" cmpd="sng" w="2555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351" name="Google Shape;351;p10"/>
          <p:cNvSpPr/>
          <p:nvPr/>
        </p:nvSpPr>
        <p:spPr>
          <a:xfrm>
            <a:off x="5238751" y="2786064"/>
            <a:ext cx="428625" cy="428625"/>
          </a:xfrm>
          <a:prstGeom prst="ellipse">
            <a:avLst/>
          </a:prstGeom>
          <a:solidFill>
            <a:srgbClr val="FFFF00"/>
          </a:solidFill>
          <a:ln cap="sq" cmpd="sng" w="25550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52" name="Google Shape;352;p10"/>
          <p:cNvCxnSpPr/>
          <p:nvPr/>
        </p:nvCxnSpPr>
        <p:spPr>
          <a:xfrm>
            <a:off x="6238875" y="1643063"/>
            <a:ext cx="712788" cy="1238250"/>
          </a:xfrm>
          <a:prstGeom prst="straightConnector1">
            <a:avLst/>
          </a:prstGeom>
          <a:noFill/>
          <a:ln cap="sq" cmpd="sng" w="25550">
            <a:solidFill>
              <a:srgbClr val="000000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353" name="Google Shape;353;p10"/>
          <p:cNvSpPr/>
          <p:nvPr/>
        </p:nvSpPr>
        <p:spPr>
          <a:xfrm>
            <a:off x="6810376" y="2786064"/>
            <a:ext cx="428625" cy="428625"/>
          </a:xfrm>
          <a:prstGeom prst="ellipse">
            <a:avLst/>
          </a:prstGeom>
          <a:solidFill>
            <a:srgbClr val="FFFF00"/>
          </a:solidFill>
          <a:ln cap="sq" cmpd="sng" w="25550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0"/>
          <p:cNvSpPr/>
          <p:nvPr/>
        </p:nvSpPr>
        <p:spPr>
          <a:xfrm>
            <a:off x="2533651" y="4546601"/>
            <a:ext cx="7572375" cy="1079399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b="1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Aproxima-se então, outro corpo B eletrizado do pêndulo. </a:t>
            </a:r>
            <a:endParaRPr/>
          </a:p>
        </p:txBody>
      </p:sp>
      <p:sp>
        <p:nvSpPr>
          <p:cNvPr id="355" name="Google Shape;355;p10"/>
          <p:cNvSpPr txBox="1"/>
          <p:nvPr/>
        </p:nvSpPr>
        <p:spPr>
          <a:xfrm>
            <a:off x="9252900" y="3824725"/>
            <a:ext cx="1661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</a:t>
            </a:r>
            <a:r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O  próprio autor.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2" presetSubtype="8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1"/>
          <p:cNvSpPr/>
          <p:nvPr/>
        </p:nvSpPr>
        <p:spPr>
          <a:xfrm>
            <a:off x="3409950" y="-57150"/>
            <a:ext cx="9144000" cy="15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11"/>
          <p:cNvSpPr txBox="1"/>
          <p:nvPr/>
        </p:nvSpPr>
        <p:spPr>
          <a:xfrm>
            <a:off x="1703388" y="1138564"/>
            <a:ext cx="8713787" cy="75247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None/>
            </a:pPr>
            <a:r>
              <a:rPr b="1" lang="pt-BR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Como ocorrem os raios?</a:t>
            </a:r>
            <a:endParaRPr/>
          </a:p>
        </p:txBody>
      </p:sp>
      <p:pic>
        <p:nvPicPr>
          <p:cNvPr id="363" name="Google Shape;363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20088" y="1816925"/>
            <a:ext cx="6116975" cy="3970100"/>
          </a:xfrm>
          <a:prstGeom prst="rect">
            <a:avLst/>
          </a:prstGeom>
          <a:noFill/>
          <a:ln cap="sq" cmpd="sng" w="38150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364" name="Google Shape;364;p11"/>
          <p:cNvSpPr/>
          <p:nvPr/>
        </p:nvSpPr>
        <p:spPr>
          <a:xfrm>
            <a:off x="4213034" y="5935650"/>
            <a:ext cx="4931100" cy="2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Times New Roman"/>
              <a:buNone/>
            </a:pPr>
            <a:r>
              <a:rPr b="1"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</a:t>
            </a:r>
            <a:r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pt-BR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http://www.mundociencia.com.br/fisica/eletricidade/RAIO1.JPG</a:t>
            </a:r>
            <a:r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Acesso em 22 ago. 2020.</a:t>
            </a:r>
            <a:endParaRPr sz="1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2"/>
          <p:cNvSpPr/>
          <p:nvPr/>
        </p:nvSpPr>
        <p:spPr>
          <a:xfrm>
            <a:off x="3409950" y="-57150"/>
            <a:ext cx="9144000" cy="15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12"/>
          <p:cNvSpPr txBox="1"/>
          <p:nvPr/>
        </p:nvSpPr>
        <p:spPr>
          <a:xfrm>
            <a:off x="1666875" y="1052736"/>
            <a:ext cx="8713787" cy="685445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rPr b="1" lang="pt-BR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Assim ocorrem os raios (uma das possibilidades):</a:t>
            </a:r>
            <a:endParaRPr/>
          </a:p>
        </p:txBody>
      </p:sp>
      <p:sp>
        <p:nvSpPr>
          <p:cNvPr id="372" name="Google Shape;372;p12"/>
          <p:cNvSpPr/>
          <p:nvPr/>
        </p:nvSpPr>
        <p:spPr>
          <a:xfrm>
            <a:off x="3650284" y="6283500"/>
            <a:ext cx="5407800" cy="2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800"/>
              <a:buFont typeface="Times New Roman"/>
              <a:buNone/>
            </a:pPr>
            <a:r>
              <a:rPr b="1"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</a:t>
            </a:r>
            <a:r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pt-BR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http://br.geocities.com/saladefisica7/funciona/pararaio.htm</a:t>
            </a:r>
            <a:r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Acesso em 22 ago. 2020.</a:t>
            </a:r>
            <a:endParaRPr sz="1200">
              <a:solidFill>
                <a:schemeClr val="dk1"/>
              </a:solidFill>
            </a:endParaRPr>
          </a:p>
        </p:txBody>
      </p:sp>
      <p:pic>
        <p:nvPicPr>
          <p:cNvPr id="373" name="Google Shape;373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82750" y="1927239"/>
            <a:ext cx="8497888" cy="4167187"/>
          </a:xfrm>
          <a:prstGeom prst="rect">
            <a:avLst/>
          </a:prstGeom>
          <a:noFill/>
          <a:ln cap="sq" cmpd="sng" w="38150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3"/>
          <p:cNvSpPr/>
          <p:nvPr/>
        </p:nvSpPr>
        <p:spPr>
          <a:xfrm>
            <a:off x="3409950" y="-57150"/>
            <a:ext cx="9144000" cy="15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13"/>
          <p:cNvSpPr txBox="1"/>
          <p:nvPr/>
        </p:nvSpPr>
        <p:spPr>
          <a:xfrm>
            <a:off x="1623827" y="1276415"/>
            <a:ext cx="9655272" cy="759311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None/>
            </a:pPr>
            <a:r>
              <a:rPr b="1" lang="pt-BR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que acontece a um avião atingido por um raio?</a:t>
            </a:r>
            <a:endParaRPr/>
          </a:p>
        </p:txBody>
      </p:sp>
      <p:sp>
        <p:nvSpPr>
          <p:cNvPr id="381" name="Google Shape;381;p13"/>
          <p:cNvSpPr/>
          <p:nvPr/>
        </p:nvSpPr>
        <p:spPr>
          <a:xfrm>
            <a:off x="889512" y="6342800"/>
            <a:ext cx="4749900" cy="2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90000" wrap="square" tIns="468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800"/>
              <a:buFont typeface="Times New Roman"/>
              <a:buNone/>
            </a:pPr>
            <a:r>
              <a:rPr b="1"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</a:t>
            </a:r>
            <a:r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pt-BR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http://elbaeverywhere.blogspot.com/2007_08_01_archive.html</a:t>
            </a:r>
            <a:r>
              <a:rPr lang="pt-BR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Acesso em 22 ago. 2020</a:t>
            </a:r>
            <a:endParaRPr sz="1200">
              <a:solidFill>
                <a:schemeClr val="dk1"/>
              </a:solidFill>
            </a:endParaRPr>
          </a:p>
        </p:txBody>
      </p:sp>
      <p:pic>
        <p:nvPicPr>
          <p:cNvPr id="382" name="Google Shape;382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4150" y="2439194"/>
            <a:ext cx="5000625" cy="3800475"/>
          </a:xfrm>
          <a:prstGeom prst="rect">
            <a:avLst/>
          </a:prstGeom>
          <a:noFill/>
          <a:ln cap="sq" cmpd="sng" w="38150">
            <a:solidFill>
              <a:srgbClr val="80000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383" name="Google Shape;383;p13"/>
          <p:cNvSpPr/>
          <p:nvPr/>
        </p:nvSpPr>
        <p:spPr>
          <a:xfrm>
            <a:off x="6451463" y="2276872"/>
            <a:ext cx="5159375" cy="3541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6800" lIns="90000" spcFirstLastPara="1" rIns="90000" wrap="square" tIns="468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lang="pt-BR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Ao contrário do que poderíamos pensar, os raios não são perigosos para os aviões. Como o avião não está em contato com a terra, não há descarga elétrica absorvida internamente pelo avião (gaiola de Faraday) e o raio segue o seu caminho com destino ao solo.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4"/>
          <p:cNvSpPr txBox="1"/>
          <p:nvPr>
            <p:ph type="title"/>
          </p:nvPr>
        </p:nvSpPr>
        <p:spPr>
          <a:xfrm>
            <a:off x="1847528" y="1268760"/>
            <a:ext cx="10959008" cy="6328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pt-BR">
                <a:solidFill>
                  <a:schemeClr val="dk1"/>
                </a:solidFill>
              </a:rPr>
              <a:t>REFERÊNCIAS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389" name="Google Shape;389;p14"/>
          <p:cNvSpPr txBox="1"/>
          <p:nvPr>
            <p:ph idx="1" type="body"/>
          </p:nvPr>
        </p:nvSpPr>
        <p:spPr>
          <a:xfrm>
            <a:off x="609600" y="2132851"/>
            <a:ext cx="10959000" cy="32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pt-BR">
                <a:solidFill>
                  <a:schemeClr val="dk1"/>
                </a:solidFill>
              </a:rPr>
              <a:t>ALVARENGA, Beatriz e MÁXIMO, Antônio. </a:t>
            </a:r>
            <a:r>
              <a:rPr b="1" lang="pt-BR">
                <a:solidFill>
                  <a:schemeClr val="dk1"/>
                </a:solidFill>
              </a:rPr>
              <a:t>Curso de Física</a:t>
            </a:r>
            <a:r>
              <a:rPr lang="pt-BR">
                <a:solidFill>
                  <a:schemeClr val="dk1"/>
                </a:solidFill>
              </a:rPr>
              <a:t>, vol. 2. Ed. Scipione, 2000.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pt-BR">
                <a:solidFill>
                  <a:schemeClr val="dk1"/>
                </a:solidFill>
              </a:rPr>
              <a:t>GASPAR, Alberto. </a:t>
            </a:r>
            <a:r>
              <a:rPr b="1" lang="pt-BR">
                <a:solidFill>
                  <a:schemeClr val="dk1"/>
                </a:solidFill>
              </a:rPr>
              <a:t>Física</a:t>
            </a:r>
            <a:r>
              <a:rPr lang="pt-BR">
                <a:solidFill>
                  <a:schemeClr val="dk1"/>
                </a:solidFill>
              </a:rPr>
              <a:t>,</a:t>
            </a:r>
            <a:r>
              <a:rPr lang="pt-BR">
                <a:solidFill>
                  <a:schemeClr val="dk1"/>
                </a:solidFill>
              </a:rPr>
              <a:t> vol. 3. São Paulo: Ática, 2000.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lang="pt-BR">
                <a:solidFill>
                  <a:schemeClr val="dk1"/>
                </a:solidFill>
              </a:rPr>
              <a:t>HALLIDAY, D; RESNICK, R. </a:t>
            </a:r>
            <a:r>
              <a:rPr b="1" lang="pt-BR">
                <a:solidFill>
                  <a:schemeClr val="dk1"/>
                </a:solidFill>
              </a:rPr>
              <a:t>Física</a:t>
            </a:r>
            <a:r>
              <a:rPr lang="pt-BR">
                <a:solidFill>
                  <a:schemeClr val="dk1"/>
                </a:solidFill>
              </a:rPr>
              <a:t>, v</a:t>
            </a:r>
            <a:r>
              <a:rPr lang="pt-BR">
                <a:solidFill>
                  <a:schemeClr val="dk1"/>
                </a:solidFill>
              </a:rPr>
              <a:t>ol. 3. Editora S.A. 1983.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HEWITT, P. G. </a:t>
            </a:r>
            <a:r>
              <a:rPr b="1" lang="pt-BR">
                <a:solidFill>
                  <a:schemeClr val="dk1"/>
                </a:solidFill>
              </a:rPr>
              <a:t>Física conceitual</a:t>
            </a:r>
            <a:r>
              <a:rPr lang="pt-BR">
                <a:solidFill>
                  <a:schemeClr val="dk1"/>
                </a:solidFill>
              </a:rPr>
              <a:t>. 9. ed. Porto Alegre: Bookman, 2002.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None/>
            </a:pPr>
            <a:r>
              <a:rPr lang="pt-BR">
                <a:solidFill>
                  <a:schemeClr val="dk1"/>
                </a:solidFill>
              </a:rPr>
              <a:t>XAVIER, C.; BENIGNO, B. </a:t>
            </a:r>
            <a:r>
              <a:rPr b="1" lang="pt-BR">
                <a:solidFill>
                  <a:schemeClr val="dk1"/>
                </a:solidFill>
              </a:rPr>
              <a:t>Física aula por aula</a:t>
            </a:r>
            <a:r>
              <a:rPr lang="pt-BR">
                <a:solidFill>
                  <a:schemeClr val="dk1"/>
                </a:solidFill>
              </a:rPr>
              <a:t>. FTD. 2010.</a:t>
            </a:r>
            <a:endParaRPr>
              <a:solidFill>
                <a:schemeClr val="dk1"/>
              </a:solidFill>
            </a:endParaRPr>
          </a:p>
          <a:p>
            <a:pPr indent="-200660" lvl="0" marL="342900" rtl="0" algn="l"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1">
  <a:themeElements>
    <a:clrScheme name="Facetado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2014-03-10T17:57:27Z</dcterms:created>
  <dc:creator>Tatiana</dc:creator>
</cp:coreProperties>
</file>