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3.xml"/>
  <Override ContentType="application/vnd.openxmlformats-officedocument.drawingml.chart+xml" PartName="/ppt/charts/chart2.xml"/>
  <Override ContentType="application/vnd.openxmlformats-officedocument.drawingml.chart+xml" PartName="/ppt/charts/chart4.xml"/>
  <Override ContentType="application/vnd.openxmlformats-officedocument.drawingml.chart+xml" PartName="/ppt/charts/char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5143500" cx="9144000"/>
  <p:notesSz cx="6858000" cy="9144000"/>
  <p:embeddedFontLst>
    <p:embeddedFont>
      <p:font typeface="Roboto Condensed"/>
      <p:regular r:id="rId19"/>
      <p:bold r:id="rId20"/>
      <p:italic r:id="rId21"/>
      <p:boldItalic r:id="rId22"/>
    </p:embeddedFont>
    <p:embeddedFont>
      <p:font typeface="Roboto Condensed Light"/>
      <p:regular r:id="rId23"/>
      <p:bold r:id="rId24"/>
      <p:italic r:id="rId25"/>
      <p:boldItalic r:id="rId26"/>
    </p:embeddedFont>
    <p:embeddedFont>
      <p:font typeface="Open Sans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r:id="rId31" roundtripDataSignature="AMtx7mh5B8KcLXcW7deQT7racriD3657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236F1A4-63E6-44FF-9B18-542D260EA32F}">
  <a:tblStyle styleId="{8236F1A4-63E6-44FF-9B18-542D260EA32F}" styleName="Table_0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EF4E7"/>
          </a:solidFill>
        </a:fill>
      </a:tcStyle>
    </a:wholeTbl>
    <a:band1H>
      <a:tcTxStyle/>
      <a:tcStyle>
        <a:fill>
          <a:solidFill>
            <a:srgbClr val="DBE9CB"/>
          </a:solidFill>
        </a:fill>
      </a:tcStyle>
    </a:band1H>
    <a:band2H>
      <a:tcTxStyle/>
    </a:band2H>
    <a:band1V>
      <a:tcTxStyle/>
      <a:tcStyle>
        <a:fill>
          <a:solidFill>
            <a:srgbClr val="DBE9CB"/>
          </a:solidFill>
        </a:fill>
      </a:tcStyle>
    </a:band1V>
    <a:band2V>
      <a:tcTxStyle/>
    </a:band2V>
    <a:la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899CC48C-9E5F-4A01-A619-1F24539C8546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Condensed-bold.fntdata"/><Relationship Id="rId22" Type="http://schemas.openxmlformats.org/officeDocument/2006/relationships/font" Target="fonts/RobotoCondensed-boldItalic.fntdata"/><Relationship Id="rId21" Type="http://schemas.openxmlformats.org/officeDocument/2006/relationships/font" Target="fonts/RobotoCondensed-italic.fntdata"/><Relationship Id="rId24" Type="http://schemas.openxmlformats.org/officeDocument/2006/relationships/font" Target="fonts/RobotoCondensedLight-bold.fntdata"/><Relationship Id="rId23" Type="http://schemas.openxmlformats.org/officeDocument/2006/relationships/font" Target="fonts/RobotoCondensedLigh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obotoCondensedLight-boldItalic.fntdata"/><Relationship Id="rId25" Type="http://schemas.openxmlformats.org/officeDocument/2006/relationships/font" Target="fonts/RobotoCondensedLight-italic.fntdata"/><Relationship Id="rId28" Type="http://schemas.openxmlformats.org/officeDocument/2006/relationships/font" Target="fonts/OpenSans-bold.fntdata"/><Relationship Id="rId27" Type="http://schemas.openxmlformats.org/officeDocument/2006/relationships/font" Target="fonts/OpenSans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OpenSans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customschemas.google.com/relationships/presentationmetadata" Target="metadata"/><Relationship Id="rId30" Type="http://schemas.openxmlformats.org/officeDocument/2006/relationships/font" Target="fonts/OpenSans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RobotoCondensed-regular.fntdata"/><Relationship Id="rId18" Type="http://schemas.openxmlformats.org/officeDocument/2006/relationships/slide" Target="slides/slide12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835807360"/>
        <c:axId val="-835798112"/>
      </c:barChart>
      <c:catAx>
        <c:axId val="-835807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835798112"/>
        <c:crosses val="autoZero"/>
        <c:auto val="1"/>
        <c:lblAlgn val="ctr"/>
        <c:lblOffset val="100"/>
        <c:noMultiLvlLbl val="0"/>
      </c:catAx>
      <c:valAx>
        <c:axId val="-8357981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83580736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835795392"/>
        <c:axId val="-835804096"/>
      </c:barChart>
      <c:catAx>
        <c:axId val="-8357953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835804096"/>
        <c:crosses val="autoZero"/>
        <c:auto val="1"/>
        <c:lblAlgn val="ctr"/>
        <c:lblOffset val="100"/>
        <c:noMultiLvlLbl val="0"/>
      </c:catAx>
      <c:valAx>
        <c:axId val="-8358040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83579539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7488" y="812800"/>
            <a:ext cx="7121525" cy="40068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 txBox="1"/>
          <p:nvPr>
            <p:ph idx="3" type="hdr"/>
          </p:nvPr>
        </p:nvSpPr>
        <p:spPr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" name="Google Shape;6;n"/>
          <p:cNvSpPr txBox="1"/>
          <p:nvPr>
            <p:ph idx="10" type="dt"/>
          </p:nvPr>
        </p:nvSpPr>
        <p:spPr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/>
          <p:nvPr>
            <p:ph idx="2" type="sldImg"/>
          </p:nvPr>
        </p:nvSpPr>
        <p:spPr>
          <a:xfrm>
            <a:off x="217488" y="812800"/>
            <a:ext cx="7121525" cy="40068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4" name="Google Shape;54;p1:notes"/>
          <p:cNvSpPr txBox="1"/>
          <p:nvPr>
            <p:ph idx="1" type="body"/>
          </p:nvPr>
        </p:nvSpPr>
        <p:spPr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:notes"/>
          <p:cNvSpPr txBox="1"/>
          <p:nvPr>
            <p:ph idx="12" type="sldNum"/>
          </p:nvPr>
        </p:nvSpPr>
        <p:spPr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:notes"/>
          <p:cNvSpPr txBox="1"/>
          <p:nvPr>
            <p:ph idx="1" type="body"/>
          </p:nvPr>
        </p:nvSpPr>
        <p:spPr>
          <a:xfrm>
            <a:off x="755650" y="5078413"/>
            <a:ext cx="6046788" cy="4810125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2:notes"/>
          <p:cNvSpPr/>
          <p:nvPr>
            <p:ph idx="2" type="sldImg"/>
          </p:nvPr>
        </p:nvSpPr>
        <p:spPr>
          <a:xfrm>
            <a:off x="217488" y="812800"/>
            <a:ext cx="7121525" cy="40068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:notes"/>
          <p:cNvSpPr txBox="1"/>
          <p:nvPr>
            <p:ph idx="1" type="body"/>
          </p:nvPr>
        </p:nvSpPr>
        <p:spPr>
          <a:xfrm>
            <a:off x="755650" y="5078413"/>
            <a:ext cx="6046788" cy="4810125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3:notes"/>
          <p:cNvSpPr/>
          <p:nvPr>
            <p:ph idx="2" type="sldImg"/>
          </p:nvPr>
        </p:nvSpPr>
        <p:spPr>
          <a:xfrm>
            <a:off x="217488" y="812800"/>
            <a:ext cx="7121525" cy="40068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 txBox="1"/>
          <p:nvPr>
            <p:ph idx="1" type="body"/>
          </p:nvPr>
        </p:nvSpPr>
        <p:spPr>
          <a:xfrm>
            <a:off x="755650" y="5078413"/>
            <a:ext cx="6046788" cy="4810125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4:notes"/>
          <p:cNvSpPr/>
          <p:nvPr>
            <p:ph idx="2" type="sldImg"/>
          </p:nvPr>
        </p:nvSpPr>
        <p:spPr>
          <a:xfrm>
            <a:off x="217488" y="812800"/>
            <a:ext cx="7121525" cy="40068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:notes"/>
          <p:cNvSpPr txBox="1"/>
          <p:nvPr>
            <p:ph idx="1" type="body"/>
          </p:nvPr>
        </p:nvSpPr>
        <p:spPr>
          <a:xfrm>
            <a:off x="755650" y="5078413"/>
            <a:ext cx="6046788" cy="4810125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5:notes"/>
          <p:cNvSpPr/>
          <p:nvPr>
            <p:ph idx="2" type="sldImg"/>
          </p:nvPr>
        </p:nvSpPr>
        <p:spPr>
          <a:xfrm>
            <a:off x="217488" y="812800"/>
            <a:ext cx="7121525" cy="40068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:notes"/>
          <p:cNvSpPr txBox="1"/>
          <p:nvPr>
            <p:ph idx="12" type="sldNum"/>
          </p:nvPr>
        </p:nvSpPr>
        <p:spPr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93" name="Google Shape;93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4" name="Google Shape;9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7:notes"/>
          <p:cNvSpPr txBox="1"/>
          <p:nvPr>
            <p:ph idx="12" type="sldNum"/>
          </p:nvPr>
        </p:nvSpPr>
        <p:spPr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06" name="Google Shape;106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7" name="Google Shape;10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:notes"/>
          <p:cNvSpPr txBox="1"/>
          <p:nvPr>
            <p:ph idx="12" type="sldNum"/>
          </p:nvPr>
        </p:nvSpPr>
        <p:spPr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20" name="Google Shape;120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1" name="Google Shape;12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:notes"/>
          <p:cNvSpPr txBox="1"/>
          <p:nvPr>
            <p:ph idx="12" type="sldNum"/>
          </p:nvPr>
        </p:nvSpPr>
        <p:spPr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33" name="Google Shape;133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4" name="Google Shape;13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:notes"/>
          <p:cNvSpPr txBox="1"/>
          <p:nvPr>
            <p:ph idx="12" type="sldNum"/>
          </p:nvPr>
        </p:nvSpPr>
        <p:spPr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46" name="Google Shape;146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47" name="Google Shape;14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1:notes"/>
          <p:cNvSpPr txBox="1"/>
          <p:nvPr>
            <p:ph idx="1" type="body"/>
          </p:nvPr>
        </p:nvSpPr>
        <p:spPr>
          <a:xfrm>
            <a:off x="755650" y="5078413"/>
            <a:ext cx="6046788" cy="4810125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1:notes"/>
          <p:cNvSpPr/>
          <p:nvPr>
            <p:ph idx="2" type="sldImg"/>
          </p:nvPr>
        </p:nvSpPr>
        <p:spPr>
          <a:xfrm>
            <a:off x="217488" y="812800"/>
            <a:ext cx="7121525" cy="40068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2:notes"/>
          <p:cNvSpPr txBox="1"/>
          <p:nvPr>
            <p:ph idx="1" type="body"/>
          </p:nvPr>
        </p:nvSpPr>
        <p:spPr>
          <a:xfrm>
            <a:off x="755650" y="5078413"/>
            <a:ext cx="6046788" cy="4810125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2:notes"/>
          <p:cNvSpPr/>
          <p:nvPr>
            <p:ph idx="2" type="sldImg"/>
          </p:nvPr>
        </p:nvSpPr>
        <p:spPr>
          <a:xfrm>
            <a:off x="217488" y="812800"/>
            <a:ext cx="7121525" cy="40068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3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4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showMasterSp="0">
  <p:cSld name="Slide de Título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162933" y="3897621"/>
            <a:ext cx="885724" cy="773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4542" y="-79274"/>
            <a:ext cx="9284930" cy="5222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81332" y="3832448"/>
            <a:ext cx="820673" cy="716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28274" y="1763796"/>
            <a:ext cx="1233636" cy="1233636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82745"/>
              </a:srgb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ítulo e conteúdo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  <a:defRPr b="0" i="0" sz="2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1" name="Google Shape;21;p15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►"/>
              <a:defRPr b="0" i="0" sz="21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20040" lvl="1" marL="9144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►"/>
              <a:defRPr b="0" i="0" sz="15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74320" lvl="4" marL="22860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74320" lvl="5" marL="27432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74320" lvl="6" marL="32004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74320" lvl="7" marL="36576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74320" lvl="8" marL="41148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2" name="Google Shape;22;p15"/>
          <p:cNvSpPr txBox="1"/>
          <p:nvPr>
            <p:ph idx="10" type="dt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15"/>
          <p:cNvSpPr txBox="1"/>
          <p:nvPr>
            <p:ph idx="11" type="ftr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15"/>
          <p:cNvSpPr txBox="1"/>
          <p:nvPr>
            <p:ph idx="12" type="sldNum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>
  <p:cSld name="Título e Conteúdo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>
            <p:ph idx="1" type="body"/>
          </p:nvPr>
        </p:nvSpPr>
        <p:spPr>
          <a:xfrm>
            <a:off x="508000" y="1476775"/>
            <a:ext cx="4064000" cy="29105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►"/>
              <a:defRPr b="0" i="0" sz="21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20040" lvl="1" marL="9144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►"/>
              <a:defRPr b="0" i="0" sz="15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74320" lvl="4" marL="22860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74320" lvl="5" marL="27432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74320" lvl="6" marL="32004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74320" lvl="7" marL="36576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74320" lvl="8" marL="41148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7" name="Google Shape;27;p16"/>
          <p:cNvSpPr txBox="1"/>
          <p:nvPr>
            <p:ph idx="2" type="body"/>
          </p:nvPr>
        </p:nvSpPr>
        <p:spPr>
          <a:xfrm>
            <a:off x="4708478" y="1476775"/>
            <a:ext cx="4178770" cy="29105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►"/>
              <a:defRPr b="0" i="0" sz="21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20040" lvl="1" marL="9144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►"/>
              <a:defRPr b="0" i="0" sz="15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74320" lvl="4" marL="22860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74320" lvl="5" marL="27432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74320" lvl="6" marL="32004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74320" lvl="7" marL="36576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74320" lvl="8" marL="41148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">
  <p:cSld name="Imagem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7"/>
          <p:cNvSpPr txBox="1"/>
          <p:nvPr>
            <p:ph idx="1" type="body"/>
          </p:nvPr>
        </p:nvSpPr>
        <p:spPr>
          <a:xfrm>
            <a:off x="508000" y="1476775"/>
            <a:ext cx="4064000" cy="29105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►"/>
              <a:defRPr b="0" i="0" sz="21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20040" lvl="1" marL="9144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►"/>
              <a:defRPr b="0" i="0" sz="15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74320" lvl="4" marL="22860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74320" lvl="5" marL="27432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74320" lvl="6" marL="32004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74320" lvl="7" marL="36576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74320" lvl="8" marL="41148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pic>
        <p:nvPicPr>
          <p:cNvPr id="30" name="Google Shape;30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810162" y="1425706"/>
            <a:ext cx="2296609" cy="27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17"/>
          <p:cNvSpPr txBox="1"/>
          <p:nvPr>
            <p:ph idx="2" type="body"/>
          </p:nvPr>
        </p:nvSpPr>
        <p:spPr>
          <a:xfrm>
            <a:off x="5530439" y="4309404"/>
            <a:ext cx="2890896" cy="5392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Noto Sans Symbols"/>
              <a:buNone/>
              <a:defRPr b="0" i="0" sz="7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Noto Sans Symbols"/>
              <a:buNone/>
              <a:defRPr b="0" i="0" sz="7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Noto Sans Symbols"/>
              <a:buNone/>
              <a:defRPr b="0" i="0" sz="75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28600" lvl="6" marL="32004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Noto Sans Symbols"/>
              <a:buNone/>
              <a:defRPr b="0" i="0" sz="75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28600" lvl="7" marL="36576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Noto Sans Symbols"/>
              <a:buNone/>
              <a:defRPr b="0" i="0" sz="75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28600" lvl="8" marL="41148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Noto Sans Symbols"/>
              <a:buNone/>
              <a:defRPr b="0" i="0" sz="75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 e texto">
  <p:cSld name="Grafico e texto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8"/>
          <p:cNvSpPr txBox="1"/>
          <p:nvPr>
            <p:ph idx="1" type="body"/>
          </p:nvPr>
        </p:nvSpPr>
        <p:spPr>
          <a:xfrm>
            <a:off x="508000" y="1476775"/>
            <a:ext cx="4064000" cy="29105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►"/>
              <a:defRPr b="0" i="0" sz="21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20040" lvl="1" marL="9144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►"/>
              <a:defRPr b="0" i="0" sz="15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74320" lvl="4" marL="22860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74320" lvl="5" marL="27432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74320" lvl="6" marL="32004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74320" lvl="7" marL="36576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74320" lvl="8" marL="41148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34" name="Google Shape;34;p18"/>
          <p:cNvGraphicFramePr/>
          <p:nvPr/>
        </p:nvGraphicFramePr>
        <p:xfrm>
          <a:off x="4646370" y="1476775"/>
          <a:ext cx="4497631" cy="2688965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">
  <p:cSld name="Grafico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Google Shape;36;p19"/>
          <p:cNvGraphicFramePr/>
          <p:nvPr/>
        </p:nvGraphicFramePr>
        <p:xfrm>
          <a:off x="681130" y="1200150"/>
          <a:ext cx="6721038" cy="3511567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 e texto 2">
  <p:cSld name="Grafico e texto 2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/>
          <p:nvPr>
            <p:ph idx="1" type="body"/>
          </p:nvPr>
        </p:nvSpPr>
        <p:spPr>
          <a:xfrm>
            <a:off x="508000" y="1476775"/>
            <a:ext cx="4064000" cy="29105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►"/>
              <a:defRPr b="0" i="0" sz="21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20040" lvl="1" marL="9144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►"/>
              <a:defRPr b="0" i="0" sz="15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74320" lvl="4" marL="22860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74320" lvl="5" marL="27432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74320" lvl="6" marL="32004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74320" lvl="7" marL="36576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74320" lvl="8" marL="41148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39" name="Google Shape;39;p20"/>
          <p:cNvGraphicFramePr/>
          <p:nvPr/>
        </p:nvGraphicFramePr>
        <p:xfrm>
          <a:off x="4761205" y="2002972"/>
          <a:ext cx="4263053" cy="2384383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3">
  <p:cSld name="Grafico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" name="Google Shape;41;p21"/>
          <p:cNvGraphicFramePr/>
          <p:nvPr/>
        </p:nvGraphicFramePr>
        <p:xfrm>
          <a:off x="2181289" y="1612571"/>
          <a:ext cx="5540984" cy="3099147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ela e texto">
  <p:cSld name="Tabela e texto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2"/>
          <p:cNvSpPr txBox="1"/>
          <p:nvPr>
            <p:ph idx="1" type="body"/>
          </p:nvPr>
        </p:nvSpPr>
        <p:spPr>
          <a:xfrm>
            <a:off x="508000" y="1476775"/>
            <a:ext cx="4064000" cy="29105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►"/>
              <a:defRPr b="0" i="0" sz="21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20040" lvl="1" marL="9144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►"/>
              <a:defRPr b="0" i="0" sz="15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74320" lvl="4" marL="22860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74320" lvl="5" marL="27432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74320" lvl="6" marL="32004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74320" lvl="7" marL="36576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74320" lvl="8" marL="4114800" marR="0" rtl="0" algn="l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44" name="Google Shape;44;p22"/>
          <p:cNvGraphicFramePr/>
          <p:nvPr/>
        </p:nvGraphicFramePr>
        <p:xfrm>
          <a:off x="4833257" y="155575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{8236F1A4-63E6-44FF-9B18-542D260EA32F}</a:tableStyleId>
              </a:tblPr>
              <a:tblGrid>
                <a:gridCol w="1382475"/>
                <a:gridCol w="1382475"/>
                <a:gridCol w="1382475"/>
              </a:tblGrid>
              <a:tr h="582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/>
                </a:tc>
              </a:tr>
              <a:tr h="582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/>
                </a:tc>
              </a:tr>
              <a:tr h="582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/>
                </a:tc>
              </a:tr>
              <a:tr h="582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/>
                </a:tc>
              </a:tr>
              <a:tr h="582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4300" marB="34300" marR="68575" marL="68575"/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Layout Personalizado">
  <p:cSld name="1_Layout Personalizado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" name="Google Shape;46;p23"/>
          <p:cNvGraphicFramePr/>
          <p:nvPr/>
        </p:nvGraphicFramePr>
        <p:xfrm>
          <a:off x="587828" y="111815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{899CC48C-9E5F-4A01-A619-1F24539C8546}</a:tableStyleId>
              </a:tblPr>
              <a:tblGrid>
                <a:gridCol w="1557425"/>
                <a:gridCol w="263575"/>
                <a:gridCol w="910500"/>
                <a:gridCol w="910500"/>
                <a:gridCol w="910500"/>
                <a:gridCol w="910500"/>
                <a:gridCol w="910500"/>
                <a:gridCol w="910500"/>
              </a:tblGrid>
              <a:tr h="444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31300" marB="31300" marR="83450" marL="83450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94C11F"/>
                    </a:solidFill>
                  </a:tcPr>
                </a:tc>
              </a:tr>
              <a:tr h="349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349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</a:tr>
              <a:tr h="349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349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</a:tr>
              <a:tr h="349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349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</a:tr>
              <a:tr h="40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349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/>
                </a:tc>
              </a:tr>
              <a:tr h="349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1300" marB="31300" marR="83450" marL="83450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ganograma">
  <p:cSld name="Organograma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Personalizado">
  <p:cSld name="Layout Personalizado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5"/>
          <p:cNvSpPr txBox="1"/>
          <p:nvPr>
            <p:ph type="ctrTitle"/>
          </p:nvPr>
        </p:nvSpPr>
        <p:spPr>
          <a:xfrm>
            <a:off x="1260612" y="804511"/>
            <a:ext cx="4260955" cy="4032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None/>
              <a:defRPr b="1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0" name="Google Shape;50;p25"/>
          <p:cNvSpPr txBox="1"/>
          <p:nvPr/>
        </p:nvSpPr>
        <p:spPr>
          <a:xfrm>
            <a:off x="597175" y="1299186"/>
            <a:ext cx="4043105" cy="39195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None/>
            </a:pPr>
            <a:r>
              <a:rPr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None/>
            </a:pPr>
            <a:r>
              <a:rPr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None/>
            </a:pPr>
            <a:r>
              <a:rPr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None/>
            </a:pPr>
            <a:r>
              <a:rPr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None/>
            </a:pPr>
            <a:r>
              <a:rPr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None/>
            </a:pPr>
            <a:r>
              <a:t/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25"/>
          <p:cNvSpPr txBox="1"/>
          <p:nvPr/>
        </p:nvSpPr>
        <p:spPr>
          <a:xfrm>
            <a:off x="4640279" y="1299186"/>
            <a:ext cx="4043105" cy="34578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None/>
            </a:pPr>
            <a:r>
              <a:rPr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None/>
            </a:pPr>
            <a:r>
              <a:rPr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None/>
            </a:pPr>
            <a:r>
              <a:rPr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None/>
            </a:pPr>
            <a:r>
              <a:rPr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None/>
            </a:pPr>
            <a:r>
              <a:t/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/>
          <p:nvPr/>
        </p:nvSpPr>
        <p:spPr>
          <a:xfrm>
            <a:off x="964407" y="1"/>
            <a:ext cx="8179594" cy="790161"/>
          </a:xfrm>
          <a:prstGeom prst="rect">
            <a:avLst/>
          </a:prstGeom>
          <a:solidFill>
            <a:srgbClr val="72B93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Times New Roman"/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3"/>
          <p:cNvSpPr txBox="1"/>
          <p:nvPr/>
        </p:nvSpPr>
        <p:spPr>
          <a:xfrm>
            <a:off x="1326895" y="174551"/>
            <a:ext cx="7417055" cy="44106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rPr b="1" i="0" lang="pt-BR" sz="2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Formações Complementares</a:t>
            </a:r>
            <a:endParaRPr b="1" i="0" sz="24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" name="Google Shape;12;p13"/>
          <p:cNvSpPr/>
          <p:nvPr/>
        </p:nvSpPr>
        <p:spPr>
          <a:xfrm>
            <a:off x="0" y="-53789"/>
            <a:ext cx="1250045" cy="1104852"/>
          </a:xfrm>
          <a:prstGeom prst="rect">
            <a:avLst/>
          </a:prstGeom>
          <a:solidFill>
            <a:srgbClr val="39973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Times New Roman"/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Google Shape;13;p1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52872" y="1"/>
            <a:ext cx="944300" cy="94430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82745"/>
              </a:srgbClr>
            </a:outerShdw>
          </a:effectLst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"/>
          <p:cNvSpPr txBox="1"/>
          <p:nvPr/>
        </p:nvSpPr>
        <p:spPr>
          <a:xfrm>
            <a:off x="3400696" y="1971752"/>
            <a:ext cx="4388636" cy="1095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Times New Roman"/>
              <a:buNone/>
            </a:pPr>
            <a:r>
              <a:rPr b="1" i="0" lang="pt-BR" sz="27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Capacitores e Condensadores</a:t>
            </a:r>
            <a:endParaRPr/>
          </a:p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Times New Roman"/>
              <a:buNone/>
            </a:pPr>
            <a:r>
              <a:rPr b="0" i="0" lang="pt-BR" sz="27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Jean Marcel Espinoza</a:t>
            </a:r>
            <a:endParaRPr b="0" i="0" sz="27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"/>
          <p:cNvSpPr/>
          <p:nvPr/>
        </p:nvSpPr>
        <p:spPr>
          <a:xfrm>
            <a:off x="1403648" y="1131590"/>
            <a:ext cx="2520280" cy="450992"/>
          </a:xfrm>
          <a:prstGeom prst="rect">
            <a:avLst/>
          </a:prstGeom>
          <a:solidFill>
            <a:srgbClr val="39973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9973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2"/>
          <p:cNvSpPr txBox="1"/>
          <p:nvPr>
            <p:ph type="title"/>
          </p:nvPr>
        </p:nvSpPr>
        <p:spPr>
          <a:xfrm>
            <a:off x="1524402" y="1113986"/>
            <a:ext cx="2278771" cy="6391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b="1" lang="pt-BR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Motivação</a:t>
            </a:r>
            <a:endParaRPr b="1"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2"/>
          <p:cNvSpPr txBox="1"/>
          <p:nvPr>
            <p:ph idx="1" type="body"/>
          </p:nvPr>
        </p:nvSpPr>
        <p:spPr>
          <a:xfrm>
            <a:off x="457200" y="1923678"/>
            <a:ext cx="7467600" cy="2808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7175" lvl="0" marL="257175" rtl="0" algn="just">
              <a:spcBef>
                <a:spcPts val="0"/>
              </a:spcBef>
              <a:spcAft>
                <a:spcPts val="0"/>
              </a:spcAft>
              <a:buSzPts val="1680"/>
              <a:buChar char="►"/>
            </a:pPr>
            <a:r>
              <a:rPr lang="pt-BR"/>
              <a:t>Você sabe como são feitas as pinturas automotivas? </a:t>
            </a:r>
            <a:endParaRPr/>
          </a:p>
          <a:p>
            <a:pPr indent="-150495" lvl="0" marL="257175" rtl="0" algn="just">
              <a:spcBef>
                <a:spcPts val="75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/>
          </a:p>
          <a:p>
            <a:pPr indent="-257175" lvl="0" marL="257175" rtl="0" algn="just">
              <a:spcBef>
                <a:spcPts val="750"/>
              </a:spcBef>
              <a:spcAft>
                <a:spcPts val="0"/>
              </a:spcAft>
              <a:buSzPts val="1680"/>
              <a:buChar char="►"/>
            </a:pPr>
            <a:r>
              <a:rPr lang="pt-BR"/>
              <a:t>Como funcionam as fotocopiadoras?</a:t>
            </a:r>
            <a:endParaRPr/>
          </a:p>
          <a:p>
            <a:pPr indent="-150495" lvl="0" marL="257175" rtl="0" algn="l">
              <a:spcBef>
                <a:spcPts val="75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/>
          </a:p>
        </p:txBody>
      </p:sp>
      <p:sp>
        <p:nvSpPr>
          <p:cNvPr id="65" name="Google Shape;65;p2"/>
          <p:cNvSpPr txBox="1"/>
          <p:nvPr>
            <p:ph idx="12" type="sldNum"/>
          </p:nvPr>
        </p:nvSpPr>
        <p:spPr>
          <a:xfrm>
            <a:off x="8129016" y="4300538"/>
            <a:ext cx="609600" cy="3909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"/>
          <p:cNvSpPr txBox="1"/>
          <p:nvPr>
            <p:ph idx="12" type="sldNum"/>
          </p:nvPr>
        </p:nvSpPr>
        <p:spPr>
          <a:xfrm>
            <a:off x="8129016" y="4300538"/>
            <a:ext cx="609600" cy="3909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"/>
          <p:cNvSpPr txBox="1"/>
          <p:nvPr/>
        </p:nvSpPr>
        <p:spPr>
          <a:xfrm>
            <a:off x="323528" y="1624674"/>
            <a:ext cx="8415000" cy="3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1.1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Objetivo geral da aula: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Apresentar os conceitos teóricos iniciais sobre capacitores e condensadores e suas relações com o cotidiano.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1.2 Conteúdos a serem abordados:</a:t>
            </a:r>
            <a:endParaRPr/>
          </a:p>
          <a:p>
            <a:pPr indent="0" lvl="0" marL="18000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a) Conceito de capacitor;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8000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b) Definições de um capacitor;</a:t>
            </a:r>
            <a:endParaRPr/>
          </a:p>
          <a:p>
            <a:pPr indent="0" lvl="0" marL="18000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c) Funções e aplicações dos capacitores;</a:t>
            </a:r>
            <a:endParaRPr/>
          </a:p>
          <a:p>
            <a:pPr indent="0" lvl="0" marL="18000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d) Tipos de capacitores.</a:t>
            </a:r>
            <a:endParaRPr/>
          </a:p>
        </p:txBody>
      </p:sp>
      <p:sp>
        <p:nvSpPr>
          <p:cNvPr id="72" name="Google Shape;72;p3"/>
          <p:cNvSpPr/>
          <p:nvPr/>
        </p:nvSpPr>
        <p:spPr>
          <a:xfrm>
            <a:off x="1403648" y="1131590"/>
            <a:ext cx="3533869" cy="450992"/>
          </a:xfrm>
          <a:prstGeom prst="rect">
            <a:avLst/>
          </a:prstGeom>
          <a:solidFill>
            <a:srgbClr val="39973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9973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"/>
          <p:cNvSpPr txBox="1"/>
          <p:nvPr/>
        </p:nvSpPr>
        <p:spPr>
          <a:xfrm>
            <a:off x="1420614" y="1110544"/>
            <a:ext cx="3533869" cy="493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rebuchet MS"/>
              <a:buAutoNum type="arabicPeriod"/>
            </a:pPr>
            <a:r>
              <a:rPr b="1" lang="pt-BR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Objetivos da aula: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"/>
          <p:cNvSpPr txBox="1"/>
          <p:nvPr>
            <p:ph idx="12" type="sldNum"/>
          </p:nvPr>
        </p:nvSpPr>
        <p:spPr>
          <a:xfrm>
            <a:off x="8129016" y="4300538"/>
            <a:ext cx="609600" cy="3909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4"/>
          <p:cNvSpPr txBox="1"/>
          <p:nvPr/>
        </p:nvSpPr>
        <p:spPr>
          <a:xfrm>
            <a:off x="1979712" y="1968982"/>
            <a:ext cx="5724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Conceitos já trabalhados</a:t>
            </a:r>
            <a:r>
              <a:rPr lang="pt-B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: cargas elétricas, eletrização,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forças elétricas  e seus efeitos.</a:t>
            </a: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Resultado de imagem para lembrar" id="80" name="Google Shape;80;p4"/>
          <p:cNvPicPr preferRelativeResize="0"/>
          <p:nvPr/>
        </p:nvPicPr>
        <p:blipFill rotWithShape="1">
          <a:blip r:embed="rId3">
            <a:alphaModFix/>
          </a:blip>
          <a:srcRect b="72219" l="0" r="12542" t="0"/>
          <a:stretch/>
        </p:blipFill>
        <p:spPr>
          <a:xfrm>
            <a:off x="565071" y="1968982"/>
            <a:ext cx="1524262" cy="502049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4"/>
          <p:cNvSpPr txBox="1"/>
          <p:nvPr/>
        </p:nvSpPr>
        <p:spPr>
          <a:xfrm>
            <a:off x="-5817" y="2629505"/>
            <a:ext cx="8390100" cy="32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2" marL="62865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I.  As cargas elétricas  apresentam-se com dois sinais (“</a:t>
            </a:r>
            <a:r>
              <a:rPr b="0" i="0" lang="pt-BR" sz="2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 e “</a:t>
            </a:r>
            <a:r>
              <a:rPr b="0" i="0" lang="pt-BR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–</a:t>
            </a: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”);</a:t>
            </a:r>
            <a:endParaRPr/>
          </a:p>
          <a:p>
            <a:pPr indent="-514350" lvl="2" marL="114300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2" marL="62865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II.  As forças elétricas  podem ser atrativas (entre cargas elétricas de sinal oposto) ou repulsivas (entre cargas elétricas de igual sinal);</a:t>
            </a:r>
            <a:endParaRPr/>
          </a:p>
          <a:p>
            <a:pPr indent="0" lvl="2" marL="62865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2" marL="62865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III.  As forças elétricas surgem a distância, sem contato direto entre os corpos que contém cargas elétricas líquidas não nulas – corpos elétricos carregados.</a:t>
            </a:r>
            <a:endParaRPr/>
          </a:p>
          <a:p>
            <a:pPr indent="-342900" lvl="2" marL="74295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2" marL="74295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4"/>
          <p:cNvSpPr/>
          <p:nvPr/>
        </p:nvSpPr>
        <p:spPr>
          <a:xfrm>
            <a:off x="1403648" y="1131590"/>
            <a:ext cx="4608512" cy="450992"/>
          </a:xfrm>
          <a:prstGeom prst="rect">
            <a:avLst/>
          </a:prstGeom>
          <a:solidFill>
            <a:srgbClr val="39973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9973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4"/>
          <p:cNvSpPr txBox="1"/>
          <p:nvPr/>
        </p:nvSpPr>
        <p:spPr>
          <a:xfrm>
            <a:off x="1547664" y="1131590"/>
            <a:ext cx="5832648" cy="493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Recordando a aula anterior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"/>
          <p:cNvSpPr txBox="1"/>
          <p:nvPr/>
        </p:nvSpPr>
        <p:spPr>
          <a:xfrm>
            <a:off x="251520" y="1347614"/>
            <a:ext cx="5974432" cy="29622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9736"/>
              </a:buClr>
              <a:buSzPts val="4800"/>
              <a:buFont typeface="Times New Roman"/>
              <a:buNone/>
            </a:pPr>
            <a:r>
              <a:rPr b="1" i="1" lang="pt-BR" sz="4800">
                <a:solidFill>
                  <a:srgbClr val="39973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Capacitores</a:t>
            </a:r>
            <a:br>
              <a:rPr b="1" i="1" lang="pt-BR" sz="4800">
                <a:solidFill>
                  <a:srgbClr val="39973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</a:br>
            <a:r>
              <a:rPr b="1" i="1" lang="pt-BR" sz="4800">
                <a:solidFill>
                  <a:srgbClr val="39973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 </a:t>
            </a:r>
            <a:br>
              <a:rPr b="1" i="1" lang="pt-BR" sz="4800">
                <a:solidFill>
                  <a:srgbClr val="39973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</a:br>
            <a:r>
              <a:rPr b="1" i="1" lang="pt-BR" sz="4800">
                <a:solidFill>
                  <a:srgbClr val="39973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condensadores</a:t>
            </a:r>
            <a:endParaRPr b="1" i="1" sz="4800">
              <a:solidFill>
                <a:srgbClr val="399736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89" name="Google Shape;8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32240" y="1491630"/>
            <a:ext cx="2016125" cy="223043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5"/>
          <p:cNvSpPr txBox="1"/>
          <p:nvPr/>
        </p:nvSpPr>
        <p:spPr>
          <a:xfrm>
            <a:off x="6144000" y="3655325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Alvarenga e Máximo (2000).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"/>
          <p:cNvSpPr txBox="1"/>
          <p:nvPr>
            <p:ph idx="1" type="body"/>
          </p:nvPr>
        </p:nvSpPr>
        <p:spPr>
          <a:xfrm>
            <a:off x="367089" y="1838525"/>
            <a:ext cx="4063992" cy="310376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15900" lvl="0" marL="215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Font typeface="Noto Sans Symbols"/>
              <a:buChar char="●"/>
            </a:pPr>
            <a:r>
              <a:rPr lang="pt-BR" sz="2200">
                <a:solidFill>
                  <a:schemeClr val="dk1"/>
                </a:solidFill>
              </a:rPr>
              <a:t>Composto por duas peças condutoras;</a:t>
            </a:r>
            <a:endParaRPr/>
          </a:p>
          <a:p>
            <a:pPr indent="-215900" lvl="0" marL="215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90"/>
              <a:buFont typeface="Noto Sans Symbols"/>
              <a:buChar char="●"/>
            </a:pPr>
            <a:r>
              <a:rPr lang="pt-BR" sz="2200">
                <a:solidFill>
                  <a:schemeClr val="dk1"/>
                </a:solidFill>
              </a:rPr>
              <a:t>Separadas por material isolante (dielétrico); </a:t>
            </a:r>
            <a:endParaRPr/>
          </a:p>
          <a:p>
            <a:pPr indent="-215900" lvl="0" marL="215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90"/>
              <a:buFont typeface="Noto Sans Symbols"/>
              <a:buChar char="●"/>
            </a:pPr>
            <a:r>
              <a:rPr lang="pt-BR" sz="2200">
                <a:solidFill>
                  <a:schemeClr val="dk1"/>
                </a:solidFill>
              </a:rPr>
              <a:t>Função: armazenar cargas elétricas e energia potencial elétrica;</a:t>
            </a:r>
            <a:endParaRPr/>
          </a:p>
          <a:p>
            <a:pPr indent="-215900" lvl="0" marL="215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90"/>
              <a:buFont typeface="Noto Sans Symbols"/>
              <a:buChar char="●"/>
            </a:pPr>
            <a:r>
              <a:rPr lang="pt-BR" sz="2200">
                <a:solidFill>
                  <a:schemeClr val="dk1"/>
                </a:solidFill>
              </a:rPr>
              <a:t>“Reservatório de cargas”.</a:t>
            </a:r>
            <a:endParaRPr/>
          </a:p>
        </p:txBody>
      </p:sp>
      <p:sp>
        <p:nvSpPr>
          <p:cNvPr id="97" name="Google Shape;97;p6"/>
          <p:cNvSpPr txBox="1"/>
          <p:nvPr>
            <p:ph idx="2" type="body"/>
          </p:nvPr>
        </p:nvSpPr>
        <p:spPr>
          <a:xfrm>
            <a:off x="4658537" y="1466158"/>
            <a:ext cx="4178770" cy="29105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t/>
            </a:r>
            <a:endParaRPr i="1"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750"/>
              </a:spcBef>
              <a:spcAft>
                <a:spcPts val="0"/>
              </a:spcAft>
              <a:buSzPts val="800"/>
              <a:buNone/>
            </a:pPr>
            <a:r>
              <a:t/>
            </a:r>
            <a:endParaRPr i="1" sz="1000">
              <a:solidFill>
                <a:schemeClr val="dk1"/>
              </a:solidFill>
            </a:endParaRPr>
          </a:p>
        </p:txBody>
      </p:sp>
      <p:sp>
        <p:nvSpPr>
          <p:cNvPr id="98" name="Google Shape;98;p6"/>
          <p:cNvSpPr txBox="1"/>
          <p:nvPr/>
        </p:nvSpPr>
        <p:spPr>
          <a:xfrm>
            <a:off x="7618415" y="4637088"/>
            <a:ext cx="1487487" cy="315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81800" y="2368649"/>
            <a:ext cx="2633625" cy="228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58536" y="886302"/>
            <a:ext cx="4243795" cy="148236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6"/>
          <p:cNvSpPr/>
          <p:nvPr/>
        </p:nvSpPr>
        <p:spPr>
          <a:xfrm>
            <a:off x="1403648" y="1131590"/>
            <a:ext cx="2495252" cy="450992"/>
          </a:xfrm>
          <a:prstGeom prst="rect">
            <a:avLst/>
          </a:prstGeom>
          <a:solidFill>
            <a:srgbClr val="39973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9973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6"/>
          <p:cNvSpPr txBox="1"/>
          <p:nvPr/>
        </p:nvSpPr>
        <p:spPr>
          <a:xfrm>
            <a:off x="1458633" y="1129649"/>
            <a:ext cx="2249271" cy="493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Introdução:</a:t>
            </a:r>
            <a:endParaRPr/>
          </a:p>
        </p:txBody>
      </p:sp>
      <p:sp>
        <p:nvSpPr>
          <p:cNvPr id="103" name="Google Shape;103;p6"/>
          <p:cNvSpPr txBox="1"/>
          <p:nvPr/>
        </p:nvSpPr>
        <p:spPr>
          <a:xfrm>
            <a:off x="5247913" y="4774200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Alvarenga e Máximo (2000).</a:t>
            </a:r>
            <a:endParaRPr/>
          </a:p>
        </p:txBody>
      </p:sp>
    </p:spTree>
  </p:cSld>
  <p:clrMapOvr>
    <a:masterClrMapping/>
  </p:clrMapOvr>
  <p:transition spd="med">
    <p:wipe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7"/>
          <p:cNvSpPr txBox="1"/>
          <p:nvPr>
            <p:ph idx="1" type="body"/>
          </p:nvPr>
        </p:nvSpPr>
        <p:spPr>
          <a:xfrm>
            <a:off x="508000" y="1476775"/>
            <a:ext cx="4064000" cy="29105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t/>
            </a:r>
            <a:endParaRPr i="1" sz="10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0" lvl="0" marL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00"/>
              <a:buNone/>
            </a:pPr>
            <a:r>
              <a:t/>
            </a:r>
            <a:endParaRPr i="1" sz="10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110" name="Google Shape;110;p7"/>
          <p:cNvSpPr txBox="1"/>
          <p:nvPr/>
        </p:nvSpPr>
        <p:spPr>
          <a:xfrm>
            <a:off x="7618415" y="4637088"/>
            <a:ext cx="1487487" cy="315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pt-BR" sz="12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‹#›</a:t>
            </a:fld>
            <a:endParaRPr b="1" sz="12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111" name="Google Shape;11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8001" y="1682818"/>
            <a:ext cx="3371325" cy="2837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45963" y="1608075"/>
            <a:ext cx="3205825" cy="3078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7"/>
          <p:cNvSpPr txBox="1"/>
          <p:nvPr/>
        </p:nvSpPr>
        <p:spPr>
          <a:xfrm>
            <a:off x="6677885" y="2178170"/>
            <a:ext cx="2016125" cy="601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55575">
            <a:noAutofit/>
          </a:bodyPr>
          <a:lstStyle/>
          <a:p>
            <a:pPr indent="0" lvl="0" marL="0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Elétrons migram da região </a:t>
            </a:r>
            <a:endParaRPr/>
          </a:p>
          <a:p>
            <a:pPr indent="0" lvl="0" marL="0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menor potencial para a</a:t>
            </a:r>
            <a:endParaRPr/>
          </a:p>
          <a:p>
            <a:pPr indent="0" lvl="0" marL="0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maior potencial.</a:t>
            </a:r>
            <a:endParaRPr/>
          </a:p>
        </p:txBody>
      </p:sp>
      <p:sp>
        <p:nvSpPr>
          <p:cNvPr id="114" name="Google Shape;114;p7"/>
          <p:cNvSpPr/>
          <p:nvPr/>
        </p:nvSpPr>
        <p:spPr>
          <a:xfrm>
            <a:off x="1403647" y="1131590"/>
            <a:ext cx="6214767" cy="450992"/>
          </a:xfrm>
          <a:prstGeom prst="rect">
            <a:avLst/>
          </a:prstGeom>
          <a:solidFill>
            <a:srgbClr val="39973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9973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7"/>
          <p:cNvSpPr txBox="1"/>
          <p:nvPr/>
        </p:nvSpPr>
        <p:spPr>
          <a:xfrm>
            <a:off x="1432114" y="1146757"/>
            <a:ext cx="6552600" cy="4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Processo de carga do capacitor </a:t>
            </a:r>
            <a:endParaRPr b="1"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7"/>
          <p:cNvSpPr txBox="1"/>
          <p:nvPr/>
        </p:nvSpPr>
        <p:spPr>
          <a:xfrm>
            <a:off x="4248888" y="4620575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Alvarenga e Máximo (2000).</a:t>
            </a:r>
            <a:endParaRPr/>
          </a:p>
        </p:txBody>
      </p:sp>
      <p:sp>
        <p:nvSpPr>
          <p:cNvPr id="117" name="Google Shape;117;p7"/>
          <p:cNvSpPr txBox="1"/>
          <p:nvPr/>
        </p:nvSpPr>
        <p:spPr>
          <a:xfrm>
            <a:off x="693663" y="4620575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Alvarenga e Máximo (2000).</a:t>
            </a:r>
            <a:endParaRPr/>
          </a:p>
        </p:txBody>
      </p:sp>
    </p:spTree>
  </p:cSld>
  <p:clrMapOvr>
    <a:masterClrMapping/>
  </p:clrMapOvr>
  <p:transition spd="med">
    <p:wipe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"/>
          <p:cNvSpPr txBox="1"/>
          <p:nvPr>
            <p:ph idx="1" type="body"/>
          </p:nvPr>
        </p:nvSpPr>
        <p:spPr>
          <a:xfrm>
            <a:off x="508000" y="1476775"/>
            <a:ext cx="4064000" cy="29105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t/>
            </a:r>
            <a:endParaRPr i="1"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00"/>
              <a:buNone/>
            </a:pPr>
            <a:r>
              <a:t/>
            </a:r>
            <a:endParaRPr i="1" sz="1000">
              <a:solidFill>
                <a:schemeClr val="dk1"/>
              </a:solidFill>
            </a:endParaRPr>
          </a:p>
        </p:txBody>
      </p:sp>
      <p:sp>
        <p:nvSpPr>
          <p:cNvPr id="124" name="Google Shape;124;p8"/>
          <p:cNvSpPr txBox="1"/>
          <p:nvPr/>
        </p:nvSpPr>
        <p:spPr>
          <a:xfrm>
            <a:off x="7618415" y="4637088"/>
            <a:ext cx="1487487" cy="315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8"/>
          <p:cNvSpPr txBox="1"/>
          <p:nvPr/>
        </p:nvSpPr>
        <p:spPr>
          <a:xfrm>
            <a:off x="112160" y="1625734"/>
            <a:ext cx="3017267" cy="80446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Processo de carregamento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do capacitor</a:t>
            </a:r>
            <a:endParaRPr/>
          </a:p>
        </p:txBody>
      </p:sp>
      <p:pic>
        <p:nvPicPr>
          <p:cNvPr id="126" name="Google Shape;12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809" y="2357250"/>
            <a:ext cx="2581979" cy="247972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8"/>
          <p:cNvSpPr txBox="1"/>
          <p:nvPr/>
        </p:nvSpPr>
        <p:spPr>
          <a:xfrm>
            <a:off x="3301980" y="1715398"/>
            <a:ext cx="5554979" cy="34031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72000" lvl="0" marL="72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Elétrons fluem do local de menor potencial elétrico para o de maior potencial;</a:t>
            </a:r>
            <a:endParaRPr/>
          </a:p>
          <a:p>
            <a:pPr indent="-72000" lvl="0" marL="72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Saem do polo negativo da bateria para a armadura B que está neutra inicialmente;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2000" lvl="0" marL="72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Saem da armadura A que está inicialmente neutra para o polo positivo da bateria;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2000" lvl="0" marL="72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Este processo finda-se quando o equilíbrio eletrostático é atingido.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8"/>
          <p:cNvSpPr/>
          <p:nvPr/>
        </p:nvSpPr>
        <p:spPr>
          <a:xfrm>
            <a:off x="1403647" y="1131590"/>
            <a:ext cx="6214767" cy="450992"/>
          </a:xfrm>
          <a:prstGeom prst="rect">
            <a:avLst/>
          </a:prstGeom>
          <a:solidFill>
            <a:srgbClr val="39973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9973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8"/>
          <p:cNvSpPr txBox="1"/>
          <p:nvPr/>
        </p:nvSpPr>
        <p:spPr>
          <a:xfrm>
            <a:off x="1476065" y="1146757"/>
            <a:ext cx="6058800" cy="4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Processo de carga do capacitor</a:t>
            </a:r>
            <a:endParaRPr/>
          </a:p>
        </p:txBody>
      </p:sp>
      <p:sp>
        <p:nvSpPr>
          <p:cNvPr id="130" name="Google Shape;130;p8"/>
          <p:cNvSpPr txBox="1"/>
          <p:nvPr/>
        </p:nvSpPr>
        <p:spPr>
          <a:xfrm>
            <a:off x="120788" y="4774200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Alvarenga e Máximo (2000).</a:t>
            </a:r>
            <a:endParaRPr/>
          </a:p>
        </p:txBody>
      </p:sp>
    </p:spTree>
  </p:cSld>
  <p:clrMapOvr>
    <a:masterClrMapping/>
  </p:clrMapOvr>
  <p:transition spd="med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"/>
          <p:cNvSpPr txBox="1"/>
          <p:nvPr>
            <p:ph idx="1" type="body"/>
          </p:nvPr>
        </p:nvSpPr>
        <p:spPr>
          <a:xfrm>
            <a:off x="508000" y="1476775"/>
            <a:ext cx="4064000" cy="29105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t/>
            </a:r>
            <a:endParaRPr i="1"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00"/>
              <a:buNone/>
            </a:pPr>
            <a:r>
              <a:t/>
            </a:r>
            <a:endParaRPr i="1" sz="1000">
              <a:solidFill>
                <a:schemeClr val="dk1"/>
              </a:solidFill>
            </a:endParaRPr>
          </a:p>
        </p:txBody>
      </p:sp>
      <p:sp>
        <p:nvSpPr>
          <p:cNvPr id="137" name="Google Shape;137;p9"/>
          <p:cNvSpPr txBox="1"/>
          <p:nvPr/>
        </p:nvSpPr>
        <p:spPr>
          <a:xfrm>
            <a:off x="7618415" y="4637088"/>
            <a:ext cx="1487487" cy="315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9"/>
          <p:cNvSpPr txBox="1"/>
          <p:nvPr/>
        </p:nvSpPr>
        <p:spPr>
          <a:xfrm>
            <a:off x="112160" y="1625734"/>
            <a:ext cx="3017267" cy="80446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Processo de carregamento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do capacitor</a:t>
            </a:r>
            <a:endParaRPr/>
          </a:p>
        </p:txBody>
      </p:sp>
      <p:pic>
        <p:nvPicPr>
          <p:cNvPr id="139" name="Google Shape;13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797" y="2331475"/>
            <a:ext cx="2581979" cy="247972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9"/>
          <p:cNvSpPr txBox="1"/>
          <p:nvPr/>
        </p:nvSpPr>
        <p:spPr>
          <a:xfrm>
            <a:off x="3301980" y="1715398"/>
            <a:ext cx="5554979" cy="34031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72000" lvl="0" marL="72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Esse equilíbrio ocorre quando os potenciais da armadura e do gerador se igualam;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2000" lvl="0" marL="72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Com isso a d.d.p. (U) entre as armaduras torna-se a mesma que a do gerador;</a:t>
            </a:r>
            <a:endParaRPr/>
          </a:p>
          <a:p>
            <a:pPr indent="-72000" lvl="0" marL="72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Atingido esse equilíbrio e finalizada a carga, a corrente elétrica é nula;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2000" lvl="0" marL="72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É atingida a carga de equilíbrio Q.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9"/>
          <p:cNvSpPr/>
          <p:nvPr/>
        </p:nvSpPr>
        <p:spPr>
          <a:xfrm>
            <a:off x="1403647" y="1131590"/>
            <a:ext cx="6214767" cy="450992"/>
          </a:xfrm>
          <a:prstGeom prst="rect">
            <a:avLst/>
          </a:prstGeom>
          <a:solidFill>
            <a:srgbClr val="39973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9973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9"/>
          <p:cNvSpPr txBox="1"/>
          <p:nvPr/>
        </p:nvSpPr>
        <p:spPr>
          <a:xfrm>
            <a:off x="1476065" y="1146757"/>
            <a:ext cx="6058800" cy="4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Processo de carga do capacitor</a:t>
            </a:r>
            <a:endParaRPr/>
          </a:p>
        </p:txBody>
      </p:sp>
      <p:sp>
        <p:nvSpPr>
          <p:cNvPr id="143" name="Google Shape;143;p9"/>
          <p:cNvSpPr txBox="1"/>
          <p:nvPr/>
        </p:nvSpPr>
        <p:spPr>
          <a:xfrm>
            <a:off x="120788" y="4749275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Alvarenga e Máximo (2000).</a:t>
            </a:r>
            <a:endParaRPr/>
          </a:p>
        </p:txBody>
      </p:sp>
    </p:spTree>
  </p:cSld>
  <p:clrMapOvr>
    <a:masterClrMapping/>
  </p:clrMapOvr>
  <p:transition spd="med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0"/>
          <p:cNvSpPr txBox="1"/>
          <p:nvPr>
            <p:ph idx="1" type="body"/>
          </p:nvPr>
        </p:nvSpPr>
        <p:spPr>
          <a:xfrm>
            <a:off x="508000" y="1476775"/>
            <a:ext cx="4064000" cy="29105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t/>
            </a:r>
            <a:endParaRPr i="1"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00"/>
              <a:buNone/>
            </a:pPr>
            <a:r>
              <a:t/>
            </a:r>
            <a:endParaRPr i="1" sz="1000">
              <a:solidFill>
                <a:schemeClr val="dk1"/>
              </a:solidFill>
            </a:endParaRPr>
          </a:p>
        </p:txBody>
      </p:sp>
      <p:sp>
        <p:nvSpPr>
          <p:cNvPr id="150" name="Google Shape;150;p10"/>
          <p:cNvSpPr txBox="1"/>
          <p:nvPr/>
        </p:nvSpPr>
        <p:spPr>
          <a:xfrm>
            <a:off x="7618415" y="4637088"/>
            <a:ext cx="1487487" cy="315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0"/>
          <p:cNvSpPr txBox="1"/>
          <p:nvPr/>
        </p:nvSpPr>
        <p:spPr>
          <a:xfrm>
            <a:off x="440337" y="1739667"/>
            <a:ext cx="2290874" cy="4529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399736"/>
                </a:solidFill>
                <a:latin typeface="Calibri"/>
                <a:ea typeface="Calibri"/>
                <a:cs typeface="Calibri"/>
                <a:sym typeface="Calibri"/>
              </a:rPr>
              <a:t>Matematicamente</a:t>
            </a:r>
            <a:endParaRPr b="1" sz="2000">
              <a:solidFill>
                <a:srgbClr val="39973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0"/>
          <p:cNvSpPr txBox="1"/>
          <p:nvPr/>
        </p:nvSpPr>
        <p:spPr>
          <a:xfrm>
            <a:off x="2879725" y="1504932"/>
            <a:ext cx="6084763" cy="15832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80000" lvl="0" marL="180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"/>
              <a:buFont typeface="Noto Sans Symbols"/>
              <a:buNone/>
            </a:pPr>
            <a:r>
              <a:rPr b="1" lang="pt-B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Capacitância: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Representa a capacidade do capacitor armazenar carga  elétrica;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Portanto a carga elétrica e a capacitância são diretamente proporcionais.</a:t>
            </a:r>
            <a:endParaRPr/>
          </a:p>
        </p:txBody>
      </p:sp>
      <p:pic>
        <p:nvPicPr>
          <p:cNvPr id="153" name="Google Shape;15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6405" y="2350084"/>
            <a:ext cx="10541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9236" y="4010456"/>
            <a:ext cx="1358900" cy="82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0"/>
          <p:cNvSpPr txBox="1"/>
          <p:nvPr/>
        </p:nvSpPr>
        <p:spPr>
          <a:xfrm>
            <a:off x="163527" y="3234433"/>
            <a:ext cx="2844495" cy="3857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25">
            <a:noAutofit/>
          </a:bodyPr>
          <a:lstStyle/>
          <a:p>
            <a:pPr indent="0" lvl="0" marL="0" marR="0" rtl="0" algn="ctr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399736"/>
                </a:solidFill>
                <a:latin typeface="Calibri"/>
                <a:ea typeface="Calibri"/>
                <a:cs typeface="Calibri"/>
                <a:sym typeface="Calibri"/>
              </a:rPr>
              <a:t>Unidade de medida adotada no SI (Faraday)</a:t>
            </a:r>
            <a:endParaRPr/>
          </a:p>
        </p:txBody>
      </p:sp>
      <p:sp>
        <p:nvSpPr>
          <p:cNvPr id="156" name="Google Shape;156;p10"/>
          <p:cNvSpPr txBox="1"/>
          <p:nvPr/>
        </p:nvSpPr>
        <p:spPr>
          <a:xfrm>
            <a:off x="2912548" y="3132034"/>
            <a:ext cx="6084764" cy="19048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15900" lvl="0" marL="215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"/>
              <a:buFont typeface="Noto Sans Symbols"/>
              <a:buNone/>
            </a:pPr>
            <a:r>
              <a:rPr b="1" lang="pt-B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Fatores que definem a capacitância de um capacitor: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Forma geométrica do capacitor;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Dimensões do capacitor;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Material isolante (dielétrico) entre as armaduras.</a:t>
            </a:r>
            <a:endParaRPr/>
          </a:p>
        </p:txBody>
      </p:sp>
      <p:sp>
        <p:nvSpPr>
          <p:cNvPr id="157" name="Google Shape;157;p10"/>
          <p:cNvSpPr/>
          <p:nvPr/>
        </p:nvSpPr>
        <p:spPr>
          <a:xfrm>
            <a:off x="1403647" y="1131590"/>
            <a:ext cx="3168353" cy="450992"/>
          </a:xfrm>
          <a:prstGeom prst="rect">
            <a:avLst/>
          </a:prstGeom>
          <a:solidFill>
            <a:srgbClr val="39973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9973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0"/>
          <p:cNvSpPr txBox="1"/>
          <p:nvPr/>
        </p:nvSpPr>
        <p:spPr>
          <a:xfrm>
            <a:off x="1552116" y="1137679"/>
            <a:ext cx="3163800" cy="4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Capacitância (C)</a:t>
            </a:r>
            <a:endParaRPr/>
          </a:p>
        </p:txBody>
      </p:sp>
    </p:spTree>
  </p:cSld>
  <p:clrMapOvr>
    <a:masterClrMapping/>
  </p:clrMapOvr>
  <p:transition spd="med">
    <p:wipe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"/>
          <p:cNvSpPr txBox="1"/>
          <p:nvPr/>
        </p:nvSpPr>
        <p:spPr>
          <a:xfrm>
            <a:off x="503548" y="1719945"/>
            <a:ext cx="8136900" cy="344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just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Assista ao vídeo 4 postado no site da disciplina: “</a:t>
            </a:r>
            <a:r>
              <a:rPr b="1" lang="pt-BR" sz="2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Capacitor! O que é, tipos e aplicações!</a:t>
            </a: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”;</a:t>
            </a:r>
            <a:endParaRPr/>
          </a:p>
          <a:p>
            <a:pPr indent="0" lvl="0" marL="0" marR="0" rtl="0" algn="just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Responda o questionário a respeito dos conteúdos dessa aula e do vídeo 4 acima enunciados. Acesse as questões via site da disciplina – “</a:t>
            </a:r>
            <a:r>
              <a:rPr lang="pt-BR" sz="2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Questões para responder - pontos de reflexão sobre o vídeo 4 e sobre a aula de capacitores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”.</a:t>
            </a:r>
            <a:endParaRPr/>
          </a:p>
          <a:p>
            <a:pPr indent="0" lvl="0" marL="0" marR="0" rtl="0" algn="just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Bons estudos!</a:t>
            </a:r>
            <a:endParaRPr/>
          </a:p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1"/>
          <p:cNvSpPr/>
          <p:nvPr/>
        </p:nvSpPr>
        <p:spPr>
          <a:xfrm>
            <a:off x="1403647" y="1131590"/>
            <a:ext cx="3168353" cy="450992"/>
          </a:xfrm>
          <a:prstGeom prst="rect">
            <a:avLst/>
          </a:prstGeom>
          <a:solidFill>
            <a:srgbClr val="39973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9973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1"/>
          <p:cNvSpPr txBox="1"/>
          <p:nvPr/>
        </p:nvSpPr>
        <p:spPr>
          <a:xfrm>
            <a:off x="1552116" y="1137679"/>
            <a:ext cx="3163900" cy="435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Atividades de fixação:</a:t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2"/>
          <p:cNvSpPr txBox="1"/>
          <p:nvPr>
            <p:ph type="title"/>
          </p:nvPr>
        </p:nvSpPr>
        <p:spPr>
          <a:xfrm>
            <a:off x="1385646" y="951570"/>
            <a:ext cx="8219256" cy="474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Trebuchet MS"/>
              <a:buNone/>
            </a:pPr>
            <a:r>
              <a:rPr b="1" lang="pt-BR">
                <a:solidFill>
                  <a:schemeClr val="dk1"/>
                </a:solidFill>
              </a:rPr>
              <a:t>REFERÊNCIAS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71" name="Google Shape;171;p12"/>
          <p:cNvSpPr txBox="1"/>
          <p:nvPr/>
        </p:nvSpPr>
        <p:spPr>
          <a:xfrm>
            <a:off x="451175" y="1521125"/>
            <a:ext cx="8379300" cy="30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ALVARENGA, Beatriz; MÁXIMO, Antônio. 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Curso de Física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São Paulo: Ed. Scipione, 2000. v. 2.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GASPAR, Alberto. 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Física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1.ed. São Paulo: Ática, 2000. v. 3.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HALLIDAY, D; RESNICK, R. 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Física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Rio de Janeiro: LTC – Livros técnicos e científicos Editora S.A., 1983. v. 3.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HEWITT, P. G. 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Física conceitual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9. ed. Porto Alegre: Bookman, 2002.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XAVIER, C.; BENIGNO, B. 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Física aula por aula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São Paulo: FTD, 2010.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_Tema1">
  <a:themeElements>
    <a:clrScheme name="Facetado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1601-01-01T00:00:00Z</dcterms:created>
  <dc:creator>Tatiana</dc:creator>
</cp:coreProperties>
</file>