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2lz3w93sIzHj3LK8nsA4im369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FB7614-7FAB-4B58-ABE7-ED6F6628FA92}">
  <a:tblStyle styleId="{01FB7614-7FAB-4B58-ABE7-ED6F6628FA92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C5B7B33-B37D-40F4-8333-8237E3728B5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4684528"/>
        <c:axId val="-1334686160"/>
      </c:barChart>
      <c:catAx>
        <c:axId val="-133468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34686160"/>
        <c:crosses val="autoZero"/>
        <c:auto val="1"/>
        <c:lblAlgn val="ctr"/>
        <c:lblOffset val="100"/>
        <c:noMultiLvlLbl val="0"/>
      </c:catAx>
      <c:valAx>
        <c:axId val="-133468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34684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334697584"/>
        <c:axId val="-1334685616"/>
      </c:barChart>
      <c:catAx>
        <c:axId val="-133469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334685616"/>
        <c:crosses val="autoZero"/>
        <c:auto val="1"/>
        <c:lblAlgn val="ctr"/>
        <c:lblOffset val="100"/>
        <c:noMultiLvlLbl val="0"/>
      </c:catAx>
      <c:valAx>
        <c:axId val="-133468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334697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/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/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/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/>
        </p:nvSpPr>
        <p:spPr>
          <a:xfrm>
            <a:off x="3884760" y="8685360"/>
            <a:ext cx="2966040" cy="45144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:notes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2" name="Google Shape;42;p22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{01FB7614-7FAB-4B58-ABE7-ED6F6628FA92}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Google Shape;44;p23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{FC5B7B33-B37D-40F4-8333-8237E3728B59}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25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b="0" i="0" lang="pt-B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5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title"/>
          </p:nvPr>
        </p:nvSpPr>
        <p:spPr>
          <a:xfrm>
            <a:off x="609600" y="2204864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609600" y="1600200"/>
            <a:ext cx="10959008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2" name="Google Shape;32;p18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oogle Shape;34;p19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7" name="Google Shape;37;p20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oogle Shape;39;p21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2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b="1" i="0" lang="pt-BR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i="0" sz="3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hyperlink" Target="https://www1.educacao.pe.gov.br/cpar/" TargetMode="External"/><Relationship Id="rId6" Type="http://schemas.openxmlformats.org/officeDocument/2006/relationships/hyperlink" Target="https://www1.educacao.pe.gov.br/cpar/" TargetMode="External"/><Relationship Id="rId7" Type="http://schemas.openxmlformats.org/officeDocument/2006/relationships/hyperlink" Target="https://www1.educacao.pe.gov.br/cpa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s://www1.educacao.pe.gov.br/cpar/" TargetMode="External"/><Relationship Id="rId5" Type="http://schemas.openxmlformats.org/officeDocument/2006/relationships/hyperlink" Target="https://www1.educacao.pe.gov.br/cpar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Eletromagnetismo - introdução</a:t>
            </a:r>
            <a:br>
              <a:rPr b="1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pt-BR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i="0" sz="3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542" y="1029486"/>
            <a:ext cx="6511162" cy="545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0"/>
          <p:cNvSpPr txBox="1"/>
          <p:nvPr/>
        </p:nvSpPr>
        <p:spPr>
          <a:xfrm>
            <a:off x="4219663" y="648202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2" name="Google Shape;152;p11"/>
          <p:cNvSpPr txBox="1"/>
          <p:nvPr>
            <p:ph idx="1" type="body"/>
          </p:nvPr>
        </p:nvSpPr>
        <p:spPr>
          <a:xfrm>
            <a:off x="609600" y="2132856"/>
            <a:ext cx="10959008" cy="43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ALVARENGA, Beatriz; MÁXIMO, Antônio. </a:t>
            </a:r>
            <a:r>
              <a:rPr b="1" lang="pt-BR" sz="2500">
                <a:solidFill>
                  <a:schemeClr val="dk1"/>
                </a:solidFill>
              </a:rPr>
              <a:t>Curso de Física</a:t>
            </a:r>
            <a:r>
              <a:rPr lang="pt-BR" sz="2500">
                <a:solidFill>
                  <a:schemeClr val="dk1"/>
                </a:solidFill>
              </a:rPr>
              <a:t>. São Paulo: Ed. Scipione, 2000. v. 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GASPAR, Alberto.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1.ed. São Paulo: Ática, 2000.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GREF – Grupo de reelaboração do ensino de física. Física 3: Eletromagnetismo. 5. ed. São Paulo: Edusp, 2015.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HALLIDAY, D; RESNICK, R. </a:t>
            </a:r>
            <a:r>
              <a:rPr b="1" lang="pt-BR" sz="2500">
                <a:solidFill>
                  <a:schemeClr val="dk1"/>
                </a:solidFill>
              </a:rPr>
              <a:t>Física</a:t>
            </a:r>
            <a:r>
              <a:rPr lang="pt-BR" sz="2500">
                <a:solidFill>
                  <a:schemeClr val="dk1"/>
                </a:solidFill>
              </a:rPr>
              <a:t>. Rio de Janeiro: LTC – Livros técnicos e científicos Editora S.A., 1983. v. 3.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HEWITT, P. G. </a:t>
            </a:r>
            <a:r>
              <a:rPr b="1" lang="pt-BR" sz="2500">
                <a:solidFill>
                  <a:schemeClr val="dk1"/>
                </a:solidFill>
              </a:rPr>
              <a:t>Física conceitual</a:t>
            </a:r>
            <a:r>
              <a:rPr lang="pt-BR" sz="2500">
                <a:solidFill>
                  <a:schemeClr val="dk1"/>
                </a:solidFill>
              </a:rPr>
              <a:t>. 9. ed. Porto Alegre: Bookman, 2002.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XAVIER, C.; BENIGNO, B. </a:t>
            </a:r>
            <a:r>
              <a:rPr b="1" lang="pt-BR" sz="2500">
                <a:solidFill>
                  <a:schemeClr val="dk1"/>
                </a:solidFill>
              </a:rPr>
              <a:t>Física aula por aula</a:t>
            </a:r>
            <a:r>
              <a:rPr lang="pt-BR" sz="2500">
                <a:solidFill>
                  <a:schemeClr val="dk1"/>
                </a:solidFill>
              </a:rPr>
              <a:t>. São Paulo: FTD, 2010.</a:t>
            </a:r>
            <a:endParaRPr sz="2500"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280318" y="871592"/>
            <a:ext cx="914292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pt-BR" sz="4800">
                <a:latin typeface="Calibri"/>
                <a:ea typeface="Calibri"/>
                <a:cs typeface="Calibri"/>
                <a:sym typeface="Calibri"/>
              </a:rPr>
              <a:t>letromagnetismo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280318" y="2340392"/>
            <a:ext cx="11559655" cy="537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i="0" lang="pt-BR" sz="3600" u="none" cap="none" strike="noStrike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Conceito geral:</a:t>
            </a:r>
            <a:endParaRPr b="1" i="0" sz="3600" u="none" cap="none" strike="noStrike">
              <a:solidFill>
                <a:srgbClr val="2A50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80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-"/>
            </a:pPr>
            <a:r>
              <a:rPr b="0" i="0" lang="pt-BR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campo magnético é originado por campos elétricos;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80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-"/>
            </a:pPr>
            <a:r>
              <a:rPr b="0" i="0" lang="pt-BR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Cargas elétricas possuem campos elétricos inerentes associados;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80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-"/>
            </a:pPr>
            <a:r>
              <a:rPr b="0" i="0" lang="pt-BR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Cargas elétricas em movimento geram campos magnéticos;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80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-"/>
            </a:pPr>
            <a:r>
              <a:rPr b="0" i="0" lang="pt-BR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Fontes magnéticas em movimento geram campos elétricos</a:t>
            </a:r>
            <a:r>
              <a:rPr lang="pt-BR" sz="320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1202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>
            <a:off x="280318" y="2244858"/>
            <a:ext cx="11020028" cy="537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pt-BR" sz="3200" u="none" cap="none" strike="noStrike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Conceito geral:</a:t>
            </a:r>
            <a:endParaRPr b="1" i="0" sz="3200" u="none" cap="none" strike="noStrike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6480" lvl="0" marL="457200" marR="0" rtl="0" algn="just">
              <a:spcBef>
                <a:spcPts val="1202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-"/>
            </a:pPr>
            <a:r>
              <a:rPr b="0" i="0" lang="pt-B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Campos elétricos variáveis [E = E(t)] geram campos magnéticos induzidos e também variáveis [B = B(t)];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202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Campos magnéticos variáveis [B = B(t)] geram campos elétricos induzidos e também variáveis [E = E(t)];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1202"/>
              </a:spcBef>
              <a:spcAft>
                <a:spcPts val="0"/>
              </a:spcAft>
              <a:buNone/>
            </a:pPr>
            <a:r>
              <a:rPr b="0" i="0" lang="pt-BR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E(t)                           B (t)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2785848" y="5091259"/>
            <a:ext cx="2520000" cy="720000"/>
          </a:xfrm>
          <a:custGeom>
            <a:rect b="b" l="l" r="r" t="t"/>
            <a:pathLst>
              <a:path extrusionOk="0" h="2002" w="7002">
                <a:moveTo>
                  <a:pt x="0" y="1000"/>
                </a:moveTo>
                <a:lnTo>
                  <a:pt x="1393" y="0"/>
                </a:lnTo>
                <a:lnTo>
                  <a:pt x="1393" y="500"/>
                </a:lnTo>
                <a:lnTo>
                  <a:pt x="5607" y="500"/>
                </a:lnTo>
                <a:lnTo>
                  <a:pt x="5607" y="0"/>
                </a:lnTo>
                <a:lnTo>
                  <a:pt x="7001" y="1000"/>
                </a:lnTo>
                <a:lnTo>
                  <a:pt x="5607" y="2001"/>
                </a:lnTo>
                <a:lnTo>
                  <a:pt x="5607" y="1500"/>
                </a:lnTo>
                <a:lnTo>
                  <a:pt x="1393" y="1500"/>
                </a:lnTo>
                <a:lnTo>
                  <a:pt x="1393" y="2001"/>
                </a:lnTo>
                <a:lnTo>
                  <a:pt x="0" y="1000"/>
                </a:lnTo>
              </a:path>
            </a:pathLst>
          </a:custGeom>
          <a:solidFill>
            <a:srgbClr val="FFFFFF"/>
          </a:solidFill>
          <a:ln cap="flat" cmpd="sng" w="9525">
            <a:solidFill>
              <a:srgbClr val="2A501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280318" y="871592"/>
            <a:ext cx="914292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pt-BR" sz="4800">
                <a:latin typeface="Calibri"/>
                <a:ea typeface="Calibri"/>
                <a:cs typeface="Calibri"/>
                <a:sym typeface="Calibri"/>
              </a:rPr>
              <a:t>letromagnetismo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/>
          <p:nvPr/>
        </p:nvSpPr>
        <p:spPr>
          <a:xfrm>
            <a:off x="-523164" y="1302330"/>
            <a:ext cx="9143640" cy="6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Conceitos iniciais:</a:t>
            </a:r>
            <a:endParaRPr b="1" i="0" sz="4000" u="none" cap="none" strike="noStrike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4513440" y="3338640"/>
            <a:ext cx="914292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7170600" y="4456080"/>
            <a:ext cx="914292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127840" y="5661000"/>
            <a:ext cx="914292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8361" y="2155958"/>
            <a:ext cx="7273773" cy="427297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/>
        </p:nvSpPr>
        <p:spPr>
          <a:xfrm>
            <a:off x="2997986" y="6428925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/>
          <p:nvPr/>
        </p:nvSpPr>
        <p:spPr>
          <a:xfrm>
            <a:off x="4513440" y="3338640"/>
            <a:ext cx="914292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7170600" y="4456080"/>
            <a:ext cx="914292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127840" y="5661000"/>
            <a:ext cx="9142920" cy="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0486" y="2452320"/>
            <a:ext cx="4204800" cy="252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4711" y="2899080"/>
            <a:ext cx="3952440" cy="18475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/>
          <p:nvPr/>
        </p:nvSpPr>
        <p:spPr>
          <a:xfrm>
            <a:off x="993469" y="5573520"/>
            <a:ext cx="4247640" cy="88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Carga elétrica em movimento gera campos magnéticos induzidos.</a:t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1208750" y="2183760"/>
            <a:ext cx="4247640" cy="88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Campo elétrico gerando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campo magnético</a:t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5727646" y="2183760"/>
            <a:ext cx="4247640" cy="88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Campo magnético gerando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2A5010"/>
                </a:solidFill>
              </a:rPr>
              <a:t>c</a:t>
            </a:r>
            <a:r>
              <a:rPr b="1" i="0" lang="pt-BR" sz="1800" u="none" cap="none" strike="noStrike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ampo elétrico</a:t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6328458" y="5568480"/>
            <a:ext cx="4319640" cy="88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Fontes magnéticas em movimento geram campos elétricos induzidos (e correntes).</a:t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1352750" y="2971080"/>
            <a:ext cx="359640" cy="1775520"/>
          </a:xfrm>
          <a:custGeom>
            <a:rect b="b" l="l" r="r" t="t"/>
            <a:pathLst>
              <a:path extrusionOk="0" h="4935" w="1002">
                <a:moveTo>
                  <a:pt x="1001" y="0"/>
                </a:moveTo>
                <a:cubicBezTo>
                  <a:pt x="750" y="0"/>
                  <a:pt x="500" y="205"/>
                  <a:pt x="500" y="411"/>
                </a:cubicBezTo>
                <a:lnTo>
                  <a:pt x="500" y="2055"/>
                </a:lnTo>
                <a:cubicBezTo>
                  <a:pt x="500" y="2261"/>
                  <a:pt x="250" y="2467"/>
                  <a:pt x="0" y="2467"/>
                </a:cubicBezTo>
                <a:cubicBezTo>
                  <a:pt x="250" y="2467"/>
                  <a:pt x="500" y="2672"/>
                  <a:pt x="500" y="2878"/>
                </a:cubicBezTo>
                <a:lnTo>
                  <a:pt x="500" y="4522"/>
                </a:lnTo>
                <a:cubicBezTo>
                  <a:pt x="500" y="4728"/>
                  <a:pt x="750" y="4934"/>
                  <a:pt x="1001" y="4934"/>
                </a:cubicBezTo>
              </a:path>
            </a:pathLst>
          </a:cu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 rot="-5400000">
            <a:off x="205430" y="3687480"/>
            <a:ext cx="1922040" cy="3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átomo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-523164" y="1302330"/>
            <a:ext cx="9143640" cy="6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Conceitos iniciais:</a:t>
            </a:r>
            <a:endParaRPr b="1" i="0" sz="4000" u="none" cap="none" strike="noStrike">
              <a:solidFill>
                <a:srgbClr val="2A50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2103137" y="4821475"/>
            <a:ext cx="2028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pt-BR" sz="1200"/>
              <a:t>O próprio autor.</a:t>
            </a:r>
            <a:endParaRPr sz="1200"/>
          </a:p>
        </p:txBody>
      </p:sp>
      <p:sp>
        <p:nvSpPr>
          <p:cNvPr id="106" name="Google Shape;106;p5"/>
          <p:cNvSpPr txBox="1"/>
          <p:nvPr/>
        </p:nvSpPr>
        <p:spPr>
          <a:xfrm>
            <a:off x="5573599" y="4827813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/>
          <p:nvPr/>
        </p:nvSpPr>
        <p:spPr>
          <a:xfrm>
            <a:off x="1767600" y="1298106"/>
            <a:ext cx="7494978" cy="583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 modelo geral para o eletromagnetismo: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1767600" y="2082873"/>
            <a:ext cx="9710165" cy="1568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qualquer corpo existem átomos nos quais os elétrons estão orbitando o núcleo atômico. Podemos fazer uma analogia desse movimento com o de um fio percorrido por corrente em formato de espira e sugerir que o movimento do elétron gere efeito magnético no espaço ao seu redor.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7601" y="3852525"/>
            <a:ext cx="9710165" cy="25073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4430474" y="6428500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1767600" y="2199777"/>
            <a:ext cx="9751110" cy="82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Cada átomo pode ser considerado uma pequena espira no interior da matéria, que tem um campo magnético a ele associado.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2516855" y="3347670"/>
            <a:ext cx="2998234" cy="46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Estrutura magnetizada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7278771" y="3347669"/>
            <a:ext cx="3537933" cy="46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Estrutura não magnetizada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7600" y="3807880"/>
            <a:ext cx="9914885" cy="26995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/>
          <p:nvPr/>
        </p:nvSpPr>
        <p:spPr>
          <a:xfrm>
            <a:off x="1767600" y="1298106"/>
            <a:ext cx="7494978" cy="583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 modelo geral para o eletromagnetismo: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4430474" y="6428500"/>
            <a:ext cx="507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Fonte</a:t>
            </a: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pt-BR" sz="12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pt-BR" sz="12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https://www1.educacao.pe.gov.br/cpar/</a:t>
            </a:r>
            <a:r>
              <a:rPr lang="pt-BR" sz="1200"/>
              <a:t>. Acesso em 31 ago. 2021.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/>
          <p:nvPr/>
        </p:nvSpPr>
        <p:spPr>
          <a:xfrm>
            <a:off x="1771412" y="1197527"/>
            <a:ext cx="4954475" cy="64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Indução eletromagnética:</a:t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248255" y="4490866"/>
            <a:ext cx="11655188" cy="2091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o ímã estiver em repouso, não haverá corrente no circuito. O movimento de um ímã dentro de um solenoide causa a variação da densidade das linhas de campo magnético. A variação do campo magnético gera um campo elétrico responsável por produzir a corrente elétrica. Dependendo do sentido do movimento do ímã se define o sentido da corrente elétrica gerada.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807" y="1952339"/>
            <a:ext cx="11104085" cy="24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/>
          <p:nvPr/>
        </p:nvSpPr>
        <p:spPr>
          <a:xfrm>
            <a:off x="4329588" y="4254275"/>
            <a:ext cx="328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(2020).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/>
          <p:nvPr/>
        </p:nvSpPr>
        <p:spPr>
          <a:xfrm>
            <a:off x="1574291" y="879744"/>
            <a:ext cx="10306244" cy="14425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campo magnético (B) e a corrente elétrica (i):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1740000" y="2323080"/>
            <a:ext cx="8711280" cy="4534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Correntes elétricas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r>
              <a:rPr b="1" lang="pt-BR" sz="3600">
                <a:latin typeface="Calibri"/>
                <a:ea typeface="Calibri"/>
                <a:cs typeface="Calibri"/>
                <a:sym typeface="Calibri"/>
              </a:rPr>
              <a:t>gas elétricas em movimento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Geraçãode campos magnéticos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5772000" y="3258360"/>
            <a:ext cx="791640" cy="862560"/>
          </a:xfrm>
          <a:custGeom>
            <a:rect b="b" l="l" r="r" t="t"/>
            <a:pathLst>
              <a:path extrusionOk="0" h="2400" w="2203">
                <a:moveTo>
                  <a:pt x="550" y="0"/>
                </a:moveTo>
                <a:lnTo>
                  <a:pt x="550" y="1799"/>
                </a:lnTo>
                <a:lnTo>
                  <a:pt x="0" y="1799"/>
                </a:lnTo>
                <a:lnTo>
                  <a:pt x="1101" y="2399"/>
                </a:lnTo>
                <a:lnTo>
                  <a:pt x="2202" y="1799"/>
                </a:lnTo>
                <a:lnTo>
                  <a:pt x="1651" y="1799"/>
                </a:lnTo>
                <a:lnTo>
                  <a:pt x="1651" y="0"/>
                </a:lnTo>
                <a:lnTo>
                  <a:pt x="550" y="0"/>
                </a:lnTo>
              </a:path>
            </a:pathLst>
          </a:custGeom>
          <a:solidFill>
            <a:srgbClr val="2A5010"/>
          </a:solidFill>
          <a:ln>
            <a:noFill/>
          </a:ln>
        </p:spPr>
      </p:sp>
      <p:sp>
        <p:nvSpPr>
          <p:cNvPr id="140" name="Google Shape;140;p9"/>
          <p:cNvSpPr/>
          <p:nvPr/>
        </p:nvSpPr>
        <p:spPr>
          <a:xfrm>
            <a:off x="5772000" y="4698000"/>
            <a:ext cx="791640" cy="862920"/>
          </a:xfrm>
          <a:custGeom>
            <a:rect b="b" l="l" r="r" t="t"/>
            <a:pathLst>
              <a:path extrusionOk="0" h="2401" w="2203">
                <a:moveTo>
                  <a:pt x="550" y="0"/>
                </a:moveTo>
                <a:lnTo>
                  <a:pt x="550" y="1800"/>
                </a:lnTo>
                <a:lnTo>
                  <a:pt x="0" y="1800"/>
                </a:lnTo>
                <a:lnTo>
                  <a:pt x="1101" y="2400"/>
                </a:lnTo>
                <a:lnTo>
                  <a:pt x="2202" y="1800"/>
                </a:lnTo>
                <a:lnTo>
                  <a:pt x="1651" y="1800"/>
                </a:lnTo>
                <a:lnTo>
                  <a:pt x="1651" y="0"/>
                </a:lnTo>
                <a:lnTo>
                  <a:pt x="550" y="0"/>
                </a:lnTo>
              </a:path>
            </a:pathLst>
          </a:custGeom>
          <a:solidFill>
            <a:srgbClr val="2A5010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Marco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45</vt:i4>
  </property>
  <property fmtid="{D5CDD505-2E9C-101B-9397-08002B2CF9AE}" pid="12" name="Version">
    <vt:i4>1</vt:i4>
  </property>
</Properties>
</file>