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8" r:id="rId2"/>
    <p:sldId id="839" r:id="rId3"/>
    <p:sldId id="417" r:id="rId4"/>
    <p:sldId id="419" r:id="rId5"/>
    <p:sldId id="420" r:id="rId6"/>
    <p:sldId id="283" r:id="rId7"/>
    <p:sldId id="317" r:id="rId8"/>
    <p:sldId id="298" r:id="rId9"/>
    <p:sldId id="447" r:id="rId10"/>
    <p:sldId id="448" r:id="rId11"/>
    <p:sldId id="840" r:id="rId12"/>
    <p:sldId id="843" r:id="rId13"/>
    <p:sldId id="842" r:id="rId14"/>
    <p:sldId id="841" r:id="rId15"/>
    <p:sldId id="845" r:id="rId16"/>
    <p:sldId id="299" r:id="rId17"/>
    <p:sldId id="302" r:id="rId18"/>
    <p:sldId id="314" r:id="rId19"/>
    <p:sldId id="849" r:id="rId20"/>
    <p:sldId id="423" r:id="rId21"/>
    <p:sldId id="424" r:id="rId22"/>
    <p:sldId id="425" r:id="rId23"/>
    <p:sldId id="428" r:id="rId24"/>
    <p:sldId id="427" r:id="rId25"/>
    <p:sldId id="846" r:id="rId26"/>
    <p:sldId id="847" r:id="rId27"/>
    <p:sldId id="852" r:id="rId28"/>
    <p:sldId id="848" r:id="rId29"/>
    <p:sldId id="449" r:id="rId30"/>
    <p:sldId id="850" r:id="rId31"/>
    <p:sldId id="854" r:id="rId32"/>
    <p:sldId id="855" r:id="rId33"/>
    <p:sldId id="856" r:id="rId34"/>
    <p:sldId id="857" r:id="rId35"/>
    <p:sldId id="858" r:id="rId36"/>
    <p:sldId id="859" r:id="rId37"/>
    <p:sldId id="451" r:id="rId38"/>
    <p:sldId id="452" r:id="rId39"/>
    <p:sldId id="306" r:id="rId40"/>
    <p:sldId id="853" r:id="rId41"/>
    <p:sldId id="318" r:id="rId42"/>
    <p:sldId id="307" r:id="rId43"/>
    <p:sldId id="310" r:id="rId44"/>
    <p:sldId id="315" r:id="rId45"/>
    <p:sldId id="316" r:id="rId46"/>
    <p:sldId id="319" r:id="rId47"/>
    <p:sldId id="320" r:id="rId48"/>
    <p:sldId id="325" r:id="rId49"/>
    <p:sldId id="326" r:id="rId50"/>
    <p:sldId id="327" r:id="rId51"/>
    <p:sldId id="328" r:id="rId52"/>
    <p:sldId id="329" r:id="rId53"/>
    <p:sldId id="330" r:id="rId54"/>
    <p:sldId id="331" r:id="rId55"/>
    <p:sldId id="332" r:id="rId56"/>
    <p:sldId id="333" r:id="rId57"/>
    <p:sldId id="334" r:id="rId58"/>
    <p:sldId id="335" r:id="rId59"/>
    <p:sldId id="337" r:id="rId60"/>
    <p:sldId id="336" r:id="rId61"/>
    <p:sldId id="338" r:id="rId62"/>
    <p:sldId id="339" r:id="rId63"/>
    <p:sldId id="341" r:id="rId64"/>
    <p:sldId id="342" r:id="rId65"/>
    <p:sldId id="343" r:id="rId66"/>
    <p:sldId id="344" r:id="rId67"/>
    <p:sldId id="345" r:id="rId68"/>
    <p:sldId id="346" r:id="rId69"/>
    <p:sldId id="347" r:id="rId70"/>
    <p:sldId id="348" r:id="rId71"/>
    <p:sldId id="340" r:id="rId72"/>
    <p:sldId id="349" r:id="rId73"/>
    <p:sldId id="350" r:id="rId74"/>
    <p:sldId id="351" r:id="rId75"/>
    <p:sldId id="354" r:id="rId76"/>
    <p:sldId id="362" r:id="rId77"/>
    <p:sldId id="361" r:id="rId78"/>
    <p:sldId id="363" r:id="rId79"/>
    <p:sldId id="364" r:id="rId80"/>
    <p:sldId id="365" r:id="rId81"/>
    <p:sldId id="366" r:id="rId82"/>
    <p:sldId id="367" r:id="rId83"/>
    <p:sldId id="355" r:id="rId84"/>
    <p:sldId id="356" r:id="rId85"/>
    <p:sldId id="368" r:id="rId86"/>
    <p:sldId id="369" r:id="rId87"/>
    <p:sldId id="370" r:id="rId88"/>
    <p:sldId id="371" r:id="rId89"/>
    <p:sldId id="358" r:id="rId90"/>
    <p:sldId id="359" r:id="rId91"/>
  </p:sldIdLst>
  <p:sldSz cx="10080625" cy="7559675"/>
  <p:notesSz cx="7559675" cy="10691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34" autoAdjust="0"/>
  </p:normalViewPr>
  <p:slideViewPr>
    <p:cSldViewPr snapToGrid="0">
      <p:cViewPr varScale="1">
        <p:scale>
          <a:sx n="84" d="100"/>
          <a:sy n="84" d="100"/>
        </p:scale>
        <p:origin x="207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5729DA3E-7D1D-4E90-9A2B-8FF9FE4F2DED}"/>
              </a:ext>
            </a:extLst>
          </p:cNvPr>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pt-BR" sz="1400" b="0" i="0" u="none" strike="noStrike" kern="1200" cap="none" spc="0" baseline="0">
              <a:solidFill>
                <a:srgbClr val="000000"/>
              </a:solidFill>
              <a:uFillTx/>
              <a:latin typeface="Arial" pitchFamily="18"/>
              <a:ea typeface="Microsoft YaHei" pitchFamily="2"/>
              <a:cs typeface="Mangal" pitchFamily="2"/>
            </a:endParaRPr>
          </a:p>
        </p:txBody>
      </p:sp>
      <p:sp>
        <p:nvSpPr>
          <p:cNvPr id="3" name="Espaço Reservado para Data 2">
            <a:extLst>
              <a:ext uri="{FF2B5EF4-FFF2-40B4-BE49-F238E27FC236}">
                <a16:creationId xmlns:a16="http://schemas.microsoft.com/office/drawing/2014/main" id="{36B8F055-0539-4504-A55E-C6E4CE134B67}"/>
              </a:ext>
            </a:extLst>
          </p:cNvPr>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pt-BR" sz="1400" b="0" i="0" u="none" strike="noStrike" kern="1200" cap="none" spc="0" baseline="0">
              <a:solidFill>
                <a:srgbClr val="000000"/>
              </a:solidFill>
              <a:uFillTx/>
              <a:latin typeface="Arial" pitchFamily="18"/>
              <a:ea typeface="Microsoft YaHei" pitchFamily="2"/>
              <a:cs typeface="Mangal" pitchFamily="2"/>
            </a:endParaRPr>
          </a:p>
        </p:txBody>
      </p:sp>
      <p:sp>
        <p:nvSpPr>
          <p:cNvPr id="4" name="Espaço Reservado para Rodapé 3">
            <a:extLst>
              <a:ext uri="{FF2B5EF4-FFF2-40B4-BE49-F238E27FC236}">
                <a16:creationId xmlns:a16="http://schemas.microsoft.com/office/drawing/2014/main" id="{96D3E613-D94E-43C5-96F1-DAD7B1766A5C}"/>
              </a:ext>
            </a:extLst>
          </p:cNvPr>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pt-BR" sz="1400" b="0" i="0" u="none" strike="noStrike" kern="1200" cap="none" spc="0" baseline="0">
              <a:solidFill>
                <a:srgbClr val="000000"/>
              </a:solidFill>
              <a:uFillTx/>
              <a:latin typeface="Arial" pitchFamily="18"/>
              <a:ea typeface="Microsoft YaHei" pitchFamily="2"/>
              <a:cs typeface="Mangal" pitchFamily="2"/>
            </a:endParaRPr>
          </a:p>
        </p:txBody>
      </p:sp>
      <p:sp>
        <p:nvSpPr>
          <p:cNvPr id="5" name="Espaço Reservado para Número de Slide 4">
            <a:extLst>
              <a:ext uri="{FF2B5EF4-FFF2-40B4-BE49-F238E27FC236}">
                <a16:creationId xmlns:a16="http://schemas.microsoft.com/office/drawing/2014/main" id="{11970668-314E-4F40-9D21-F9BC0F2911FE}"/>
              </a:ext>
            </a:extLst>
          </p:cNvPr>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E2446E12-1D20-4102-8561-2664FFA1AA6C}" type="slidenum">
              <a:t>‹nº›</a:t>
            </a:fld>
            <a:endParaRPr lang="pt-BR" sz="14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2557262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17E6C56-A6DA-420C-873A-2551900550AD}"/>
              </a:ext>
            </a:extLst>
          </p:cNvPr>
          <p:cNvSpPr>
            <a:spLocks noGrp="1" noRot="1" noChangeAspect="1"/>
          </p:cNvSpPr>
          <p:nvPr>
            <p:ph type="sldImg" idx="2"/>
          </p:nvPr>
        </p:nvSpPr>
        <p:spPr>
          <a:xfrm>
            <a:off x="1107000" y="812517"/>
            <a:ext cx="5345280" cy="4008958"/>
          </a:xfrm>
          <a:prstGeom prst="rect">
            <a:avLst/>
          </a:prstGeom>
          <a:noFill/>
          <a:ln>
            <a:noFill/>
            <a:prstDash val="solid"/>
          </a:ln>
        </p:spPr>
      </p:sp>
      <p:sp>
        <p:nvSpPr>
          <p:cNvPr id="3" name="Espaço Reservado para Anotações 2">
            <a:extLst>
              <a:ext uri="{FF2B5EF4-FFF2-40B4-BE49-F238E27FC236}">
                <a16:creationId xmlns:a16="http://schemas.microsoft.com/office/drawing/2014/main" id="{67901CDE-4939-4CCB-8DB6-5E5EE01B6D09}"/>
              </a:ext>
            </a:extLst>
          </p:cNvPr>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pt-BR"/>
          </a:p>
        </p:txBody>
      </p:sp>
      <p:sp>
        <p:nvSpPr>
          <p:cNvPr id="4" name="Espaço Reservado para Cabeçalho 3">
            <a:extLst>
              <a:ext uri="{FF2B5EF4-FFF2-40B4-BE49-F238E27FC236}">
                <a16:creationId xmlns:a16="http://schemas.microsoft.com/office/drawing/2014/main" id="{B344E175-BBE6-4A87-83C6-BE1EF1562BD7}"/>
              </a:ext>
            </a:extLst>
          </p:cNvPr>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pt-BR" sz="1400" b="0" i="0" u="none" strike="noStrike" kern="1200" cap="none" spc="0" baseline="0">
                <a:solidFill>
                  <a:srgbClr val="000000"/>
                </a:solidFill>
                <a:uFillTx/>
                <a:latin typeface="Times New Roman" pitchFamily="18"/>
                <a:ea typeface="Segoe UI" pitchFamily="2"/>
                <a:cs typeface="Tahoma" pitchFamily="2"/>
              </a:defRPr>
            </a:lvl1pPr>
          </a:lstStyle>
          <a:p>
            <a:pPr lvl="0"/>
            <a:endParaRPr lang="pt-BR"/>
          </a:p>
        </p:txBody>
      </p:sp>
      <p:sp>
        <p:nvSpPr>
          <p:cNvPr id="5" name="Espaço Reservado para Data 4">
            <a:extLst>
              <a:ext uri="{FF2B5EF4-FFF2-40B4-BE49-F238E27FC236}">
                <a16:creationId xmlns:a16="http://schemas.microsoft.com/office/drawing/2014/main" id="{2ABE9ACA-FE68-44F8-B990-20C1A134D07B}"/>
              </a:ext>
            </a:extLst>
          </p:cNvPr>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pt-BR" sz="1400" b="0" i="0" u="none" strike="noStrike" kern="1200" cap="none" spc="0" baseline="0">
                <a:solidFill>
                  <a:srgbClr val="000000"/>
                </a:solidFill>
                <a:uFillTx/>
                <a:latin typeface="Times New Roman" pitchFamily="18"/>
                <a:ea typeface="Segoe UI" pitchFamily="2"/>
                <a:cs typeface="Tahoma" pitchFamily="2"/>
              </a:defRPr>
            </a:lvl1pPr>
          </a:lstStyle>
          <a:p>
            <a:pPr lvl="0"/>
            <a:endParaRPr lang="pt-BR"/>
          </a:p>
        </p:txBody>
      </p:sp>
      <p:sp>
        <p:nvSpPr>
          <p:cNvPr id="6" name="Espaço Reservado para Rodapé 5">
            <a:extLst>
              <a:ext uri="{FF2B5EF4-FFF2-40B4-BE49-F238E27FC236}">
                <a16:creationId xmlns:a16="http://schemas.microsoft.com/office/drawing/2014/main" id="{782AEDBE-B71D-404E-A3B2-D6796A4D8F1C}"/>
              </a:ext>
            </a:extLst>
          </p:cNvPr>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pt-BR" sz="1400" b="0" i="0" u="none" strike="noStrike" kern="1200" cap="none" spc="0" baseline="0">
                <a:solidFill>
                  <a:srgbClr val="000000"/>
                </a:solidFill>
                <a:uFillTx/>
                <a:latin typeface="Times New Roman" pitchFamily="18"/>
                <a:ea typeface="Segoe UI" pitchFamily="2"/>
                <a:cs typeface="Tahoma" pitchFamily="2"/>
              </a:defRPr>
            </a:lvl1pPr>
          </a:lstStyle>
          <a:p>
            <a:pPr lvl="0"/>
            <a:endParaRPr lang="pt-BR"/>
          </a:p>
        </p:txBody>
      </p:sp>
      <p:sp>
        <p:nvSpPr>
          <p:cNvPr id="7" name="Espaço Reservado para Número de Slide 6">
            <a:extLst>
              <a:ext uri="{FF2B5EF4-FFF2-40B4-BE49-F238E27FC236}">
                <a16:creationId xmlns:a16="http://schemas.microsoft.com/office/drawing/2014/main" id="{4ECD4BB8-03A0-4E27-901F-D8031A6F651F}"/>
              </a:ext>
            </a:extLst>
          </p:cNvPr>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pt-BR" sz="1400" b="0" i="0" u="none" strike="noStrike" kern="1200" cap="none" spc="0" baseline="0">
                <a:solidFill>
                  <a:srgbClr val="000000"/>
                </a:solidFill>
                <a:uFillTx/>
                <a:latin typeface="Times New Roman" pitchFamily="18"/>
                <a:ea typeface="Segoe UI" pitchFamily="2"/>
                <a:cs typeface="Tahoma" pitchFamily="2"/>
              </a:defRPr>
            </a:lvl1pPr>
          </a:lstStyle>
          <a:p>
            <a:pPr lvl="0"/>
            <a:fld id="{A2573DD9-A747-40EE-84B3-A85BD7F66FD3}" type="slidenum">
              <a:t>‹nº›</a:t>
            </a:fld>
            <a:endParaRPr lang="pt-BR"/>
          </a:p>
        </p:txBody>
      </p:sp>
    </p:spTree>
    <p:extLst>
      <p:ext uri="{BB962C8B-B14F-4D97-AF65-F5344CB8AC3E}">
        <p14:creationId xmlns:p14="http://schemas.microsoft.com/office/powerpoint/2010/main" val="53449551"/>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pt-BR"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lvl="0"/>
            <a:fld id="{A2573DD9-A747-40EE-84B3-A85BD7F66FD3}" type="slidenum">
              <a:rPr lang="pt-BR" smtClean="0"/>
              <a:t>1</a:t>
            </a:fld>
            <a:endParaRPr lang="pt-BR"/>
          </a:p>
        </p:txBody>
      </p:sp>
    </p:spTree>
    <p:extLst>
      <p:ext uri="{BB962C8B-B14F-4D97-AF65-F5344CB8AC3E}">
        <p14:creationId xmlns:p14="http://schemas.microsoft.com/office/powerpoint/2010/main" val="672067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lvl="0"/>
            <a:fld id="{A2573DD9-A747-40EE-84B3-A85BD7F66FD3}" type="slidenum">
              <a:rPr lang="pt-BR" smtClean="0"/>
              <a:t>13</a:t>
            </a:fld>
            <a:endParaRPr lang="pt-BR"/>
          </a:p>
        </p:txBody>
      </p:sp>
    </p:spTree>
    <p:extLst>
      <p:ext uri="{BB962C8B-B14F-4D97-AF65-F5344CB8AC3E}">
        <p14:creationId xmlns:p14="http://schemas.microsoft.com/office/powerpoint/2010/main" val="2664209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14</a:t>
            </a:fld>
            <a:endParaRPr lang="pt-BR"/>
          </a:p>
        </p:txBody>
      </p:sp>
    </p:spTree>
    <p:extLst>
      <p:ext uri="{BB962C8B-B14F-4D97-AF65-F5344CB8AC3E}">
        <p14:creationId xmlns:p14="http://schemas.microsoft.com/office/powerpoint/2010/main" val="460149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lvl="0"/>
            <a:fld id="{A2573DD9-A747-40EE-84B3-A85BD7F66FD3}" type="slidenum">
              <a:rPr lang="pt-BR" smtClean="0"/>
              <a:t>15</a:t>
            </a:fld>
            <a:endParaRPr lang="pt-BR"/>
          </a:p>
        </p:txBody>
      </p:sp>
    </p:spTree>
    <p:extLst>
      <p:ext uri="{BB962C8B-B14F-4D97-AF65-F5344CB8AC3E}">
        <p14:creationId xmlns:p14="http://schemas.microsoft.com/office/powerpoint/2010/main" val="791504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19</a:t>
            </a:fld>
            <a:endParaRPr lang="pt-BR"/>
          </a:p>
        </p:txBody>
      </p:sp>
    </p:spTree>
    <p:extLst>
      <p:ext uri="{BB962C8B-B14F-4D97-AF65-F5344CB8AC3E}">
        <p14:creationId xmlns:p14="http://schemas.microsoft.com/office/powerpoint/2010/main" val="62837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pPr algn="just"/>
            <a:r>
              <a:rPr lang="pt-BR" dirty="0"/>
              <a:t>Existem vários tipos de demanda, alguns fatores podem interferir no valor da demanda NORMAL, por ex. SLIDE</a:t>
            </a:r>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20</a:t>
            </a:fld>
            <a:endParaRPr lang="pt-BR"/>
          </a:p>
        </p:txBody>
      </p:sp>
    </p:spTree>
    <p:extLst>
      <p:ext uri="{BB962C8B-B14F-4D97-AF65-F5344CB8AC3E}">
        <p14:creationId xmlns:p14="http://schemas.microsoft.com/office/powerpoint/2010/main" val="118177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pt-BR" dirty="0"/>
              <a:t>Com isso, nem sempre as vendas de um determinado período refletem a demanda efetiva do produto, pois pode ter ocorrido a falta de produto ou promoções, ao analisar o histórico de vendas é preciso verificar períodos em que houve oscilação da demanda. No  </a:t>
            </a:r>
            <a:r>
              <a:rPr lang="pt-BR" dirty="0" err="1"/>
              <a:t>Plan</a:t>
            </a:r>
            <a:r>
              <a:rPr lang="pt-BR" baseline="0" dirty="0"/>
              <a:t> produção e estoque normalmente faz a </a:t>
            </a:r>
            <a:r>
              <a:rPr lang="pt-BR" dirty="0"/>
              <a:t>previsão de demanda a partir dos</a:t>
            </a:r>
            <a:r>
              <a:rPr lang="pt-BR" b="1" dirty="0">
                <a:solidFill>
                  <a:schemeClr val="accent1"/>
                </a:solidFill>
              </a:rPr>
              <a:t> dados das vendas passadas (</a:t>
            </a:r>
            <a:r>
              <a:rPr lang="pt-BR" b="1" i="1" dirty="0">
                <a:solidFill>
                  <a:schemeClr val="accent1"/>
                </a:solidFill>
              </a:rPr>
              <a:t>histórico de vendas</a:t>
            </a:r>
            <a:r>
              <a:rPr lang="pt-BR" b="1" dirty="0">
                <a:solidFill>
                  <a:schemeClr val="accent1"/>
                </a:solidFill>
              </a:rPr>
              <a:t>).</a:t>
            </a:r>
          </a:p>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21</a:t>
            </a:fld>
            <a:endParaRPr lang="pt-BR"/>
          </a:p>
        </p:txBody>
      </p:sp>
    </p:spTree>
    <p:extLst>
      <p:ext uri="{BB962C8B-B14F-4D97-AF65-F5344CB8AC3E}">
        <p14:creationId xmlns:p14="http://schemas.microsoft.com/office/powerpoint/2010/main" val="201604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pt-BR" b="0" i="0" dirty="0">
                <a:solidFill>
                  <a:srgbClr val="0D0D0D"/>
                </a:solidFill>
                <a:effectLst/>
                <a:latin typeface="Söhne"/>
              </a:rPr>
              <a:t>a incerteza da demanda no mercado consumidor pode criar desafios significativos para as empresas em toda a cadeia de suprimentos. </a:t>
            </a:r>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22</a:t>
            </a:fld>
            <a:endParaRPr lang="pt-BR"/>
          </a:p>
        </p:txBody>
      </p:sp>
    </p:spTree>
    <p:extLst>
      <p:ext uri="{BB962C8B-B14F-4D97-AF65-F5344CB8AC3E}">
        <p14:creationId xmlns:p14="http://schemas.microsoft.com/office/powerpoint/2010/main" val="366797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23</a:t>
            </a:fld>
            <a:endParaRPr lang="pt-BR"/>
          </a:p>
        </p:txBody>
      </p:sp>
    </p:spTree>
    <p:extLst>
      <p:ext uri="{BB962C8B-B14F-4D97-AF65-F5344CB8AC3E}">
        <p14:creationId xmlns:p14="http://schemas.microsoft.com/office/powerpoint/2010/main" val="3222982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r>
              <a:rPr lang="pt-BR" dirty="0" err="1"/>
              <a:t>Qdo</a:t>
            </a:r>
            <a:r>
              <a:rPr lang="pt-BR" baseline="0" dirty="0"/>
              <a:t> </a:t>
            </a:r>
            <a:r>
              <a:rPr lang="pt-BR" dirty="0"/>
              <a:t>distribuidor percebe mudanças nos pedidos dos clientes, ele também modificará seus pedidos (demanda) junto aos fabricantes fornecedores. Da mesma forma, cada fabricante tende a alterar suas encomendas (MP e componentes) junto aos seus fornecedores. Se ocorreu um fato isolado que levou ao aumento repentino, na ponta da cadeia essa informação pode não chegar, com isso pode gerar uma falsa sensação que se está vendendo mais e comprometer </a:t>
            </a:r>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24</a:t>
            </a:fld>
            <a:endParaRPr lang="pt-BR"/>
          </a:p>
        </p:txBody>
      </p:sp>
    </p:spTree>
    <p:extLst>
      <p:ext uri="{BB962C8B-B14F-4D97-AF65-F5344CB8AC3E}">
        <p14:creationId xmlns:p14="http://schemas.microsoft.com/office/powerpoint/2010/main" val="4235551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25</a:t>
            </a:fld>
            <a:endParaRPr lang="pt-BR"/>
          </a:p>
        </p:txBody>
      </p:sp>
    </p:spTree>
    <p:extLst>
      <p:ext uri="{BB962C8B-B14F-4D97-AF65-F5344CB8AC3E}">
        <p14:creationId xmlns:p14="http://schemas.microsoft.com/office/powerpoint/2010/main" val="67220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6B6E7-ED0B-ED38-C9BE-3BF3B72299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B5FE3DF-F4AE-4CE2-C0DF-00D42B6C47F7}"/>
              </a:ext>
            </a:extLst>
          </p:cNvPr>
          <p:cNvSpPr>
            <a:spLocks noGrp="1" noRot="1" noChangeAspect="1"/>
          </p:cNvSpPr>
          <p:nvPr>
            <p:ph type="sldImg"/>
          </p:nvPr>
        </p:nvSpPr>
        <p:spPr>
          <a:xfrm>
            <a:off x="1106488" y="812800"/>
            <a:ext cx="5345112" cy="4008438"/>
          </a:xfrm>
        </p:spPr>
      </p:sp>
      <p:sp>
        <p:nvSpPr>
          <p:cNvPr id="3" name="Espaço Reservado para Anotações 2">
            <a:extLst>
              <a:ext uri="{FF2B5EF4-FFF2-40B4-BE49-F238E27FC236}">
                <a16:creationId xmlns:a16="http://schemas.microsoft.com/office/drawing/2014/main" id="{7424930F-972E-A662-96C5-442FB5DE913C}"/>
              </a:ext>
            </a:extLst>
          </p:cNvPr>
          <p:cNvSpPr>
            <a:spLocks noGrp="1"/>
          </p:cNvSpPr>
          <p:nvPr>
            <p:ph type="body" idx="1"/>
          </p:nvPr>
        </p:nvSpPr>
        <p:spPr/>
        <p:txBody>
          <a:bodyPr/>
          <a:lstStyle/>
          <a:p>
            <a:pPr marL="215999" marR="0" lvl="0" indent="-215999" algn="just" defTabSz="914400" rtl="0" eaLnBrk="1" fontAlgn="auto" latinLnBrk="0" hangingPunct="0">
              <a:lnSpc>
                <a:spcPct val="100000"/>
              </a:lnSpc>
              <a:spcBef>
                <a:spcPts val="0"/>
              </a:spcBef>
              <a:spcAft>
                <a:spcPts val="0"/>
              </a:spcAft>
              <a:buClrTx/>
              <a:buSzTx/>
              <a:buFontTx/>
              <a:buNone/>
              <a:tabLst/>
              <a:defRPr/>
            </a:pPr>
            <a:r>
              <a:rPr lang="pt-BR" sz="2000" dirty="0"/>
              <a:t>plano de produção para um período de longo prazo. quando e o quê será produzido, além de aonde e por quem, podendo ter o planejamento ajustado as novas condições do mercado.</a:t>
            </a:r>
          </a:p>
          <a:p>
            <a:endParaRPr lang="pt-BR" dirty="0"/>
          </a:p>
        </p:txBody>
      </p:sp>
      <p:sp>
        <p:nvSpPr>
          <p:cNvPr id="4" name="Espaço Reservado para Número de Slide 3">
            <a:extLst>
              <a:ext uri="{FF2B5EF4-FFF2-40B4-BE49-F238E27FC236}">
                <a16:creationId xmlns:a16="http://schemas.microsoft.com/office/drawing/2014/main" id="{F43A6D5C-7A75-7902-16E4-D3494AA16D76}"/>
              </a:ext>
            </a:extLst>
          </p:cNvPr>
          <p:cNvSpPr>
            <a:spLocks noGrp="1"/>
          </p:cNvSpPr>
          <p:nvPr>
            <p:ph type="sldNum" sz="quarter" idx="10"/>
          </p:nvPr>
        </p:nvSpPr>
        <p:spPr/>
        <p:txBody>
          <a:bodyPr/>
          <a:lstStyle/>
          <a:p>
            <a:fld id="{E996C84C-F535-4B01-A4C5-533D8102BB47}" type="slidenum">
              <a:rPr lang="pt-BR" smtClean="0"/>
              <a:t>2</a:t>
            </a:fld>
            <a:endParaRPr lang="pt-BR"/>
          </a:p>
        </p:txBody>
      </p:sp>
    </p:spTree>
    <p:extLst>
      <p:ext uri="{BB962C8B-B14F-4D97-AF65-F5344CB8AC3E}">
        <p14:creationId xmlns:p14="http://schemas.microsoft.com/office/powerpoint/2010/main" val="1047021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26</a:t>
            </a:fld>
            <a:endParaRPr lang="pt-BR"/>
          </a:p>
        </p:txBody>
      </p:sp>
    </p:spTree>
    <p:extLst>
      <p:ext uri="{BB962C8B-B14F-4D97-AF65-F5344CB8AC3E}">
        <p14:creationId xmlns:p14="http://schemas.microsoft.com/office/powerpoint/2010/main" val="118251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27</a:t>
            </a:fld>
            <a:endParaRPr lang="pt-BR"/>
          </a:p>
        </p:txBody>
      </p:sp>
    </p:spTree>
    <p:extLst>
      <p:ext uri="{BB962C8B-B14F-4D97-AF65-F5344CB8AC3E}">
        <p14:creationId xmlns:p14="http://schemas.microsoft.com/office/powerpoint/2010/main" val="1340268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r>
              <a:rPr lang="pt-BR" dirty="0"/>
              <a:t>Prever a demanda é algo desafiador, quanto maior o tempo que se deseja prever, maior o índice de erro, </a:t>
            </a:r>
            <a:r>
              <a:rPr lang="pt-BR" dirty="0" err="1"/>
              <a:t>pq</a:t>
            </a:r>
            <a:r>
              <a:rPr lang="pt-BR" dirty="0"/>
              <a:t> a previsão sempre tem um componente de incerteza mas podemos usar técnicas para reduzir os erros das previsões</a:t>
            </a:r>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28</a:t>
            </a:fld>
            <a:endParaRPr lang="pt-BR"/>
          </a:p>
        </p:txBody>
      </p:sp>
    </p:spTree>
    <p:extLst>
      <p:ext uri="{BB962C8B-B14F-4D97-AF65-F5344CB8AC3E}">
        <p14:creationId xmlns:p14="http://schemas.microsoft.com/office/powerpoint/2010/main" val="3539000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29</a:t>
            </a:fld>
            <a:endParaRPr lang="pt-BR"/>
          </a:p>
        </p:txBody>
      </p:sp>
    </p:spTree>
    <p:extLst>
      <p:ext uri="{BB962C8B-B14F-4D97-AF65-F5344CB8AC3E}">
        <p14:creationId xmlns:p14="http://schemas.microsoft.com/office/powerpoint/2010/main" val="236350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lvl="0"/>
            <a:fld id="{A2573DD9-A747-40EE-84B3-A85BD7F66FD3}" type="slidenum">
              <a:rPr lang="pt-BR" smtClean="0"/>
              <a:t>30</a:t>
            </a:fld>
            <a:endParaRPr lang="pt-BR"/>
          </a:p>
        </p:txBody>
      </p:sp>
    </p:spTree>
    <p:extLst>
      <p:ext uri="{BB962C8B-B14F-4D97-AF65-F5344CB8AC3E}">
        <p14:creationId xmlns:p14="http://schemas.microsoft.com/office/powerpoint/2010/main" val="241311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31</a:t>
            </a:fld>
            <a:endParaRPr lang="pt-BR"/>
          </a:p>
        </p:txBody>
      </p:sp>
    </p:spTree>
    <p:extLst>
      <p:ext uri="{BB962C8B-B14F-4D97-AF65-F5344CB8AC3E}">
        <p14:creationId xmlns:p14="http://schemas.microsoft.com/office/powerpoint/2010/main" val="2363500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32</a:t>
            </a:fld>
            <a:endParaRPr lang="pt-BR"/>
          </a:p>
        </p:txBody>
      </p:sp>
    </p:spTree>
    <p:extLst>
      <p:ext uri="{BB962C8B-B14F-4D97-AF65-F5344CB8AC3E}">
        <p14:creationId xmlns:p14="http://schemas.microsoft.com/office/powerpoint/2010/main" val="3547080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33</a:t>
            </a:fld>
            <a:endParaRPr lang="pt-BR"/>
          </a:p>
        </p:txBody>
      </p:sp>
    </p:spTree>
    <p:extLst>
      <p:ext uri="{BB962C8B-B14F-4D97-AF65-F5344CB8AC3E}">
        <p14:creationId xmlns:p14="http://schemas.microsoft.com/office/powerpoint/2010/main" val="2363500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MODELOS Causais</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Análise</a:t>
            </a:r>
            <a:r>
              <a:rPr lang="pt-BR" sz="1800" b="1" i="0" u="none" strike="noStrike" kern="1200" baseline="0" dirty="0">
                <a:solidFill>
                  <a:srgbClr val="000000"/>
                </a:solidFill>
                <a:effectLst/>
                <a:latin typeface="Calibri" panose="020F0502020204030204" pitchFamily="34" charset="0"/>
              </a:rPr>
              <a:t> de Regressão</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Sistemas simultâneos</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Simulação</a:t>
            </a:r>
            <a:endParaRPr lang="pt-BR" sz="1800" b="0" i="0" u="none" strike="noStrike" dirty="0">
              <a:effectLst/>
              <a:latin typeface="Arial" panose="020B0604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34</a:t>
            </a:fld>
            <a:endParaRPr lang="pt-BR"/>
          </a:p>
        </p:txBody>
      </p:sp>
    </p:spTree>
    <p:extLst>
      <p:ext uri="{BB962C8B-B14F-4D97-AF65-F5344CB8AC3E}">
        <p14:creationId xmlns:p14="http://schemas.microsoft.com/office/powerpoint/2010/main" val="2363500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MODELOS Causais</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Análise</a:t>
            </a:r>
            <a:r>
              <a:rPr lang="pt-BR" sz="1800" b="1" i="0" u="none" strike="noStrike" kern="1200" baseline="0" dirty="0">
                <a:solidFill>
                  <a:srgbClr val="000000"/>
                </a:solidFill>
                <a:effectLst/>
                <a:latin typeface="Calibri" panose="020F0502020204030204" pitchFamily="34" charset="0"/>
              </a:rPr>
              <a:t> de Regressão</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Sistemas simultâneos</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Simulação</a:t>
            </a:r>
            <a:endParaRPr lang="pt-BR" sz="1800" b="0" i="0" u="none" strike="noStrike" dirty="0">
              <a:effectLst/>
              <a:latin typeface="Arial" panose="020B0604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35</a:t>
            </a:fld>
            <a:endParaRPr lang="pt-BR"/>
          </a:p>
        </p:txBody>
      </p:sp>
    </p:spTree>
    <p:extLst>
      <p:ext uri="{BB962C8B-B14F-4D97-AF65-F5344CB8AC3E}">
        <p14:creationId xmlns:p14="http://schemas.microsoft.com/office/powerpoint/2010/main" val="249548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r>
              <a:rPr lang="pt-BR" b="0" i="0" dirty="0">
                <a:solidFill>
                  <a:srgbClr val="0D0D0D"/>
                </a:solidFill>
                <a:effectLst/>
                <a:latin typeface="Söhne"/>
              </a:rPr>
              <a:t>ajuda as organizações a planejem suas operações de produção, determinem os níveis de estoque adequados, otimizem a capacidade de produção e minimizem custos. </a:t>
            </a:r>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a:t>
            </a:fld>
            <a:endParaRPr lang="pt-BR"/>
          </a:p>
        </p:txBody>
      </p:sp>
    </p:spTree>
    <p:extLst>
      <p:ext uri="{BB962C8B-B14F-4D97-AF65-F5344CB8AC3E}">
        <p14:creationId xmlns:p14="http://schemas.microsoft.com/office/powerpoint/2010/main" val="958169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MODELOS Causais</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Análise</a:t>
            </a:r>
            <a:r>
              <a:rPr lang="pt-BR" sz="1800" b="1" i="0" u="none" strike="noStrike" kern="1200" baseline="0" dirty="0">
                <a:solidFill>
                  <a:srgbClr val="000000"/>
                </a:solidFill>
                <a:effectLst/>
                <a:latin typeface="Calibri" panose="020F0502020204030204" pitchFamily="34" charset="0"/>
              </a:rPr>
              <a:t> de Regressão</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Sistemas simultâneos</a:t>
            </a:r>
            <a:endParaRPr lang="pt-BR"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pt-BR" sz="1800" b="1" i="0" u="none" strike="noStrike" kern="1200" dirty="0">
                <a:solidFill>
                  <a:srgbClr val="000000"/>
                </a:solidFill>
                <a:effectLst/>
                <a:latin typeface="Calibri" panose="020F0502020204030204" pitchFamily="34" charset="0"/>
              </a:rPr>
              <a:t>Simulação</a:t>
            </a:r>
            <a:endParaRPr lang="pt-BR" sz="1800" b="0" i="0" u="none" strike="noStrike" dirty="0">
              <a:effectLst/>
              <a:latin typeface="Arial" panose="020B0604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36</a:t>
            </a:fld>
            <a:endParaRPr lang="pt-BR"/>
          </a:p>
        </p:txBody>
      </p:sp>
    </p:spTree>
    <p:extLst>
      <p:ext uri="{BB962C8B-B14F-4D97-AF65-F5344CB8AC3E}">
        <p14:creationId xmlns:p14="http://schemas.microsoft.com/office/powerpoint/2010/main" val="1499357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37</a:t>
            </a:fld>
            <a:endParaRPr lang="pt-BR"/>
          </a:p>
        </p:txBody>
      </p:sp>
    </p:spTree>
    <p:extLst>
      <p:ext uri="{BB962C8B-B14F-4D97-AF65-F5344CB8AC3E}">
        <p14:creationId xmlns:p14="http://schemas.microsoft.com/office/powerpoint/2010/main" val="4066960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38</a:t>
            </a:fld>
            <a:endParaRPr lang="pt-BR"/>
          </a:p>
        </p:txBody>
      </p:sp>
    </p:spTree>
    <p:extLst>
      <p:ext uri="{BB962C8B-B14F-4D97-AF65-F5344CB8AC3E}">
        <p14:creationId xmlns:p14="http://schemas.microsoft.com/office/powerpoint/2010/main" val="403757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4</a:t>
            </a:fld>
            <a:endParaRPr lang="pt-BR"/>
          </a:p>
        </p:txBody>
      </p:sp>
    </p:spTree>
    <p:extLst>
      <p:ext uri="{BB962C8B-B14F-4D97-AF65-F5344CB8AC3E}">
        <p14:creationId xmlns:p14="http://schemas.microsoft.com/office/powerpoint/2010/main" val="166193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r>
              <a:rPr lang="pt-BR" b="0" i="0" dirty="0">
                <a:solidFill>
                  <a:srgbClr val="0D0D0D"/>
                </a:solidFill>
                <a:effectLst/>
                <a:latin typeface="Söhne"/>
              </a:rPr>
              <a:t>quantidade de um bem ou serviço que os consumidores desejam adquirir em determinadas condições de mercado</a:t>
            </a:r>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5</a:t>
            </a:fld>
            <a:endParaRPr lang="pt-BR"/>
          </a:p>
        </p:txBody>
      </p:sp>
    </p:spTree>
    <p:extLst>
      <p:ext uri="{BB962C8B-B14F-4D97-AF65-F5344CB8AC3E}">
        <p14:creationId xmlns:p14="http://schemas.microsoft.com/office/powerpoint/2010/main" val="337269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9</a:t>
            </a:fld>
            <a:endParaRPr lang="pt-BR"/>
          </a:p>
        </p:txBody>
      </p:sp>
    </p:spTree>
    <p:extLst>
      <p:ext uri="{BB962C8B-B14F-4D97-AF65-F5344CB8AC3E}">
        <p14:creationId xmlns:p14="http://schemas.microsoft.com/office/powerpoint/2010/main" val="384937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10</a:t>
            </a:fld>
            <a:endParaRPr lang="pt-BR"/>
          </a:p>
        </p:txBody>
      </p:sp>
    </p:spTree>
    <p:extLst>
      <p:ext uri="{BB962C8B-B14F-4D97-AF65-F5344CB8AC3E}">
        <p14:creationId xmlns:p14="http://schemas.microsoft.com/office/powerpoint/2010/main" val="387711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996C84C-F535-4B01-A4C5-533D8102BB47}" type="slidenum">
              <a:rPr lang="pt-BR" smtClean="0"/>
              <a:t>11</a:t>
            </a:fld>
            <a:endParaRPr lang="pt-BR"/>
          </a:p>
        </p:txBody>
      </p:sp>
    </p:spTree>
    <p:extLst>
      <p:ext uri="{BB962C8B-B14F-4D97-AF65-F5344CB8AC3E}">
        <p14:creationId xmlns:p14="http://schemas.microsoft.com/office/powerpoint/2010/main" val="3543159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06488" y="812800"/>
            <a:ext cx="5345112" cy="4008438"/>
          </a:xfrm>
        </p:spPr>
      </p:sp>
      <p:sp>
        <p:nvSpPr>
          <p:cNvPr id="3" name="Espaço Reservado para Anotações 2"/>
          <p:cNvSpPr>
            <a:spLocks noGrp="1"/>
          </p:cNvSpPr>
          <p:nvPr>
            <p:ph type="body" idx="1"/>
          </p:nvPr>
        </p:nvSpPr>
        <p:spPr/>
        <p:txBody>
          <a:bodyPr/>
          <a:lstStyle/>
          <a:p>
            <a:endParaRPr lang="pt-BR" dirty="0"/>
          </a:p>
          <a:p>
            <a:endParaRPr lang="pt-BR" dirty="0"/>
          </a:p>
        </p:txBody>
      </p:sp>
      <p:sp>
        <p:nvSpPr>
          <p:cNvPr id="4" name="Espaço Reservado para Número de Slide 3"/>
          <p:cNvSpPr>
            <a:spLocks noGrp="1"/>
          </p:cNvSpPr>
          <p:nvPr>
            <p:ph type="sldNum" sz="quarter" idx="5"/>
          </p:nvPr>
        </p:nvSpPr>
        <p:spPr/>
        <p:txBody>
          <a:bodyPr/>
          <a:lstStyle/>
          <a:p>
            <a:pPr lvl="0"/>
            <a:fld id="{A2573DD9-A747-40EE-84B3-A85BD7F66FD3}" type="slidenum">
              <a:rPr lang="pt-BR" smtClean="0"/>
              <a:t>12</a:t>
            </a:fld>
            <a:endParaRPr lang="pt-BR"/>
          </a:p>
        </p:txBody>
      </p:sp>
    </p:spTree>
    <p:extLst>
      <p:ext uri="{BB962C8B-B14F-4D97-AF65-F5344CB8AC3E}">
        <p14:creationId xmlns:p14="http://schemas.microsoft.com/office/powerpoint/2010/main" val="47363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22945-57D4-428B-8866-2C849FE7C4D6}"/>
              </a:ext>
            </a:extLst>
          </p:cNvPr>
          <p:cNvSpPr txBox="1">
            <a:spLocks noGrp="1"/>
          </p:cNvSpPr>
          <p:nvPr>
            <p:ph type="ctrTitle"/>
          </p:nvPr>
        </p:nvSpPr>
        <p:spPr>
          <a:xfrm>
            <a:off x="1260472" y="1236661"/>
            <a:ext cx="7559673" cy="2632072"/>
          </a:xfrm>
        </p:spPr>
        <p:txBody>
          <a:bodyPr anchor="b"/>
          <a:lstStyle>
            <a:lvl1pPr>
              <a:defRPr sz="6000"/>
            </a:lvl1pPr>
          </a:lstStyle>
          <a:p>
            <a:pPr lvl="0"/>
            <a:r>
              <a:rPr lang="pt-BR"/>
              <a:t>Clique para editar o título Mestre</a:t>
            </a:r>
          </a:p>
        </p:txBody>
      </p:sp>
      <p:sp>
        <p:nvSpPr>
          <p:cNvPr id="3" name="Subtítulo 2">
            <a:extLst>
              <a:ext uri="{FF2B5EF4-FFF2-40B4-BE49-F238E27FC236}">
                <a16:creationId xmlns:a16="http://schemas.microsoft.com/office/drawing/2014/main" id="{3265F571-C2B8-4456-BD67-76EE91866357}"/>
              </a:ext>
            </a:extLst>
          </p:cNvPr>
          <p:cNvSpPr txBox="1">
            <a:spLocks noGrp="1"/>
          </p:cNvSpPr>
          <p:nvPr>
            <p:ph type="subTitle" idx="1"/>
          </p:nvPr>
        </p:nvSpPr>
        <p:spPr>
          <a:xfrm>
            <a:off x="1260472" y="3970333"/>
            <a:ext cx="7559673" cy="1825627"/>
          </a:xfrm>
        </p:spPr>
        <p:txBody>
          <a:bodyPr anchorCtr="1"/>
          <a:lstStyle>
            <a:lvl1pPr algn="ctr">
              <a:defRPr sz="2400"/>
            </a:lvl1pPr>
          </a:lstStyle>
          <a:p>
            <a:pPr lvl="0"/>
            <a:r>
              <a:rPr lang="pt-BR"/>
              <a:t>Clique para editar o estilo do subtítulo Mestre</a:t>
            </a:r>
          </a:p>
        </p:txBody>
      </p:sp>
      <p:sp>
        <p:nvSpPr>
          <p:cNvPr id="4" name="Espaço Reservado para Data 3">
            <a:extLst>
              <a:ext uri="{FF2B5EF4-FFF2-40B4-BE49-F238E27FC236}">
                <a16:creationId xmlns:a16="http://schemas.microsoft.com/office/drawing/2014/main" id="{50E3A6E4-7A79-4C83-B760-1F9B8C7EF97E}"/>
              </a:ext>
            </a:extLst>
          </p:cNvPr>
          <p:cNvSpPr txBox="1">
            <a:spLocks noGrp="1"/>
          </p:cNvSpPr>
          <p:nvPr>
            <p:ph type="dt" sz="half" idx="7"/>
          </p:nvPr>
        </p:nvSpPr>
        <p:spPr/>
        <p:txBody>
          <a:bodyPr/>
          <a:lstStyle>
            <a:lvl1pPr>
              <a:defRPr/>
            </a:lvl1pPr>
          </a:lstStyle>
          <a:p>
            <a:pPr lvl="0"/>
            <a:endParaRPr lang="pt-BR"/>
          </a:p>
        </p:txBody>
      </p:sp>
      <p:sp>
        <p:nvSpPr>
          <p:cNvPr id="5" name="Espaço Reservado para Rodapé 4">
            <a:extLst>
              <a:ext uri="{FF2B5EF4-FFF2-40B4-BE49-F238E27FC236}">
                <a16:creationId xmlns:a16="http://schemas.microsoft.com/office/drawing/2014/main" id="{3654FD90-B6D7-4584-9710-A02FA7F5D34A}"/>
              </a:ext>
            </a:extLst>
          </p:cNvPr>
          <p:cNvSpPr txBox="1">
            <a:spLocks noGrp="1"/>
          </p:cNvSpPr>
          <p:nvPr>
            <p:ph type="ftr" sz="quarter" idx="9"/>
          </p:nvPr>
        </p:nvSpPr>
        <p:spPr/>
        <p:txBody>
          <a:bodyPr/>
          <a:lstStyle>
            <a:lvl1pPr>
              <a:defRPr/>
            </a:lvl1pPr>
          </a:lstStyle>
          <a:p>
            <a:pPr lvl="0"/>
            <a:endParaRPr lang="pt-BR"/>
          </a:p>
        </p:txBody>
      </p:sp>
      <p:sp>
        <p:nvSpPr>
          <p:cNvPr id="6" name="Espaço Reservado para Número de Slide 5">
            <a:extLst>
              <a:ext uri="{FF2B5EF4-FFF2-40B4-BE49-F238E27FC236}">
                <a16:creationId xmlns:a16="http://schemas.microsoft.com/office/drawing/2014/main" id="{F609EB9C-D04F-494D-A530-71E93AF64F5E}"/>
              </a:ext>
            </a:extLst>
          </p:cNvPr>
          <p:cNvSpPr txBox="1">
            <a:spLocks noGrp="1"/>
          </p:cNvSpPr>
          <p:nvPr>
            <p:ph type="sldNum" sz="quarter" idx="8"/>
          </p:nvPr>
        </p:nvSpPr>
        <p:spPr/>
        <p:txBody>
          <a:bodyPr/>
          <a:lstStyle>
            <a:lvl1pPr>
              <a:defRPr/>
            </a:lvl1pPr>
          </a:lstStyle>
          <a:p>
            <a:pPr lvl="0"/>
            <a:fld id="{35A0C862-3A3F-4011-A486-CD8EF9C79FEC}" type="slidenum">
              <a:t>‹nº›</a:t>
            </a:fld>
            <a:endParaRPr lang="pt-BR"/>
          </a:p>
        </p:txBody>
      </p:sp>
    </p:spTree>
    <p:extLst>
      <p:ext uri="{BB962C8B-B14F-4D97-AF65-F5344CB8AC3E}">
        <p14:creationId xmlns:p14="http://schemas.microsoft.com/office/powerpoint/2010/main" val="1440923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23E13-9C42-4D1F-83A4-651C0800614B}"/>
              </a:ext>
            </a:extLst>
          </p:cNvPr>
          <p:cNvSpPr txBox="1">
            <a:spLocks noGrp="1"/>
          </p:cNvSpPr>
          <p:nvPr>
            <p:ph type="title"/>
          </p:nvPr>
        </p:nvSpPr>
        <p:spPr/>
        <p:txBody>
          <a:bodyPr/>
          <a:lstStyle>
            <a:lvl1pPr>
              <a:defRPr/>
            </a:lvl1pPr>
          </a:lstStyle>
          <a:p>
            <a:pPr lvl="0"/>
            <a:r>
              <a:rPr lang="pt-BR"/>
              <a:t>Clique para editar o título Mestre</a:t>
            </a:r>
          </a:p>
        </p:txBody>
      </p:sp>
      <p:sp>
        <p:nvSpPr>
          <p:cNvPr id="3" name="Espaço Reservado para Texto Vertical 2">
            <a:extLst>
              <a:ext uri="{FF2B5EF4-FFF2-40B4-BE49-F238E27FC236}">
                <a16:creationId xmlns:a16="http://schemas.microsoft.com/office/drawing/2014/main" id="{040900FB-2F03-4944-BD64-79309C133F0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AD686D9-BA9B-47D2-9043-44F88A1B5956}"/>
              </a:ext>
            </a:extLst>
          </p:cNvPr>
          <p:cNvSpPr txBox="1">
            <a:spLocks noGrp="1"/>
          </p:cNvSpPr>
          <p:nvPr>
            <p:ph type="dt" sz="half" idx="7"/>
          </p:nvPr>
        </p:nvSpPr>
        <p:spPr/>
        <p:txBody>
          <a:bodyPr/>
          <a:lstStyle>
            <a:lvl1pPr>
              <a:defRPr/>
            </a:lvl1pPr>
          </a:lstStyle>
          <a:p>
            <a:pPr lvl="0"/>
            <a:endParaRPr lang="pt-BR"/>
          </a:p>
        </p:txBody>
      </p:sp>
      <p:sp>
        <p:nvSpPr>
          <p:cNvPr id="5" name="Espaço Reservado para Rodapé 4">
            <a:extLst>
              <a:ext uri="{FF2B5EF4-FFF2-40B4-BE49-F238E27FC236}">
                <a16:creationId xmlns:a16="http://schemas.microsoft.com/office/drawing/2014/main" id="{D81792F7-D2A9-48F2-80CC-CCF958FEF19A}"/>
              </a:ext>
            </a:extLst>
          </p:cNvPr>
          <p:cNvSpPr txBox="1">
            <a:spLocks noGrp="1"/>
          </p:cNvSpPr>
          <p:nvPr>
            <p:ph type="ftr" sz="quarter" idx="9"/>
          </p:nvPr>
        </p:nvSpPr>
        <p:spPr/>
        <p:txBody>
          <a:bodyPr/>
          <a:lstStyle>
            <a:lvl1pPr>
              <a:defRPr/>
            </a:lvl1pPr>
          </a:lstStyle>
          <a:p>
            <a:pPr lvl="0"/>
            <a:endParaRPr lang="pt-BR"/>
          </a:p>
        </p:txBody>
      </p:sp>
      <p:sp>
        <p:nvSpPr>
          <p:cNvPr id="6" name="Espaço Reservado para Número de Slide 5">
            <a:extLst>
              <a:ext uri="{FF2B5EF4-FFF2-40B4-BE49-F238E27FC236}">
                <a16:creationId xmlns:a16="http://schemas.microsoft.com/office/drawing/2014/main" id="{D449F1B6-6067-475C-A3F3-1D2D724A7489}"/>
              </a:ext>
            </a:extLst>
          </p:cNvPr>
          <p:cNvSpPr txBox="1">
            <a:spLocks noGrp="1"/>
          </p:cNvSpPr>
          <p:nvPr>
            <p:ph type="sldNum" sz="quarter" idx="8"/>
          </p:nvPr>
        </p:nvSpPr>
        <p:spPr/>
        <p:txBody>
          <a:bodyPr/>
          <a:lstStyle>
            <a:lvl1pPr>
              <a:defRPr/>
            </a:lvl1pPr>
          </a:lstStyle>
          <a:p>
            <a:pPr lvl="0"/>
            <a:fld id="{CA3C3A71-98CB-47C9-A73F-15DBBA25DD64}" type="slidenum">
              <a:t>‹nº›</a:t>
            </a:fld>
            <a:endParaRPr lang="pt-BR"/>
          </a:p>
        </p:txBody>
      </p:sp>
    </p:spTree>
    <p:extLst>
      <p:ext uri="{BB962C8B-B14F-4D97-AF65-F5344CB8AC3E}">
        <p14:creationId xmlns:p14="http://schemas.microsoft.com/office/powerpoint/2010/main" val="453393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E6A3B3-387E-4089-B5E5-325F7F42593D}"/>
              </a:ext>
            </a:extLst>
          </p:cNvPr>
          <p:cNvSpPr txBox="1">
            <a:spLocks noGrp="1"/>
          </p:cNvSpPr>
          <p:nvPr>
            <p:ph type="title" orient="vert"/>
          </p:nvPr>
        </p:nvSpPr>
        <p:spPr>
          <a:xfrm>
            <a:off x="7272342" y="946147"/>
            <a:ext cx="2303465" cy="5940427"/>
          </a:xfrm>
        </p:spPr>
        <p:txBody>
          <a:bodyPr vert="eaVert"/>
          <a:lstStyle>
            <a:lvl1pPr>
              <a:defRPr/>
            </a:lvl1pPr>
          </a:lstStyle>
          <a:p>
            <a:pPr lvl="0"/>
            <a:r>
              <a:rPr lang="pt-BR"/>
              <a:t>Clique para editar o título Mestre</a:t>
            </a:r>
          </a:p>
        </p:txBody>
      </p:sp>
      <p:sp>
        <p:nvSpPr>
          <p:cNvPr id="3" name="Espaço Reservado para Texto Vertical 2">
            <a:extLst>
              <a:ext uri="{FF2B5EF4-FFF2-40B4-BE49-F238E27FC236}">
                <a16:creationId xmlns:a16="http://schemas.microsoft.com/office/drawing/2014/main" id="{CD0B3FA0-1D5F-4D4D-A32E-278090B3186D}"/>
              </a:ext>
            </a:extLst>
          </p:cNvPr>
          <p:cNvSpPr txBox="1">
            <a:spLocks noGrp="1"/>
          </p:cNvSpPr>
          <p:nvPr>
            <p:ph type="body" orient="vert" idx="1"/>
          </p:nvPr>
        </p:nvSpPr>
        <p:spPr>
          <a:xfrm>
            <a:off x="360365" y="946147"/>
            <a:ext cx="6759573" cy="5940427"/>
          </a:xfrm>
        </p:spPr>
        <p:txBody>
          <a:bodyPr vert="eaVert"/>
          <a:lstStyle>
            <a:lvl1pPr>
              <a:defRPr/>
            </a:lvl1pPr>
            <a:lvl2pPr>
              <a:defRPr/>
            </a:lvl2pPr>
            <a:lvl3pPr>
              <a:defRPr/>
            </a:lvl3pPr>
            <a:lvl4pPr>
              <a:defRPr/>
            </a:lvl4pPr>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D835591-C904-4C55-9180-6BD778BB3871}"/>
              </a:ext>
            </a:extLst>
          </p:cNvPr>
          <p:cNvSpPr txBox="1">
            <a:spLocks noGrp="1"/>
          </p:cNvSpPr>
          <p:nvPr>
            <p:ph type="dt" sz="half" idx="7"/>
          </p:nvPr>
        </p:nvSpPr>
        <p:spPr/>
        <p:txBody>
          <a:bodyPr/>
          <a:lstStyle>
            <a:lvl1pPr>
              <a:defRPr/>
            </a:lvl1pPr>
          </a:lstStyle>
          <a:p>
            <a:pPr lvl="0"/>
            <a:endParaRPr lang="pt-BR"/>
          </a:p>
        </p:txBody>
      </p:sp>
      <p:sp>
        <p:nvSpPr>
          <p:cNvPr id="5" name="Espaço Reservado para Rodapé 4">
            <a:extLst>
              <a:ext uri="{FF2B5EF4-FFF2-40B4-BE49-F238E27FC236}">
                <a16:creationId xmlns:a16="http://schemas.microsoft.com/office/drawing/2014/main" id="{CD13E685-BD7F-4808-ACBB-8FED0163097D}"/>
              </a:ext>
            </a:extLst>
          </p:cNvPr>
          <p:cNvSpPr txBox="1">
            <a:spLocks noGrp="1"/>
          </p:cNvSpPr>
          <p:nvPr>
            <p:ph type="ftr" sz="quarter" idx="9"/>
          </p:nvPr>
        </p:nvSpPr>
        <p:spPr/>
        <p:txBody>
          <a:bodyPr/>
          <a:lstStyle>
            <a:lvl1pPr>
              <a:defRPr/>
            </a:lvl1pPr>
          </a:lstStyle>
          <a:p>
            <a:pPr lvl="0"/>
            <a:endParaRPr lang="pt-BR"/>
          </a:p>
        </p:txBody>
      </p:sp>
      <p:sp>
        <p:nvSpPr>
          <p:cNvPr id="6" name="Espaço Reservado para Número de Slide 5">
            <a:extLst>
              <a:ext uri="{FF2B5EF4-FFF2-40B4-BE49-F238E27FC236}">
                <a16:creationId xmlns:a16="http://schemas.microsoft.com/office/drawing/2014/main" id="{7671EBCE-F78A-4F52-AF69-86658C1F81B6}"/>
              </a:ext>
            </a:extLst>
          </p:cNvPr>
          <p:cNvSpPr txBox="1">
            <a:spLocks noGrp="1"/>
          </p:cNvSpPr>
          <p:nvPr>
            <p:ph type="sldNum" sz="quarter" idx="8"/>
          </p:nvPr>
        </p:nvSpPr>
        <p:spPr/>
        <p:txBody>
          <a:bodyPr/>
          <a:lstStyle>
            <a:lvl1pPr>
              <a:defRPr/>
            </a:lvl1pPr>
          </a:lstStyle>
          <a:p>
            <a:pPr lvl="0"/>
            <a:fld id="{A729D857-1AD6-460B-9FC9-E39A5759FEF5}" type="slidenum">
              <a:t>‹nº›</a:t>
            </a:fld>
            <a:endParaRPr lang="pt-BR"/>
          </a:p>
        </p:txBody>
      </p:sp>
    </p:spTree>
    <p:extLst>
      <p:ext uri="{BB962C8B-B14F-4D97-AF65-F5344CB8AC3E}">
        <p14:creationId xmlns:p14="http://schemas.microsoft.com/office/powerpoint/2010/main" val="388772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BDC2A-F669-4DC6-B06D-B91865850BD0}"/>
              </a:ext>
            </a:extLst>
          </p:cNvPr>
          <p:cNvSpPr txBox="1">
            <a:spLocks noGrp="1"/>
          </p:cNvSpPr>
          <p:nvPr>
            <p:ph type="title"/>
          </p:nvPr>
        </p:nvSpPr>
        <p:spPr/>
        <p:txBody>
          <a:bodyPr/>
          <a:lstStyle>
            <a:lvl1pPr>
              <a:defRPr/>
            </a:lvl1pPr>
          </a:lstStyle>
          <a:p>
            <a:pPr lvl="0"/>
            <a:r>
              <a:rPr lang="pt-BR"/>
              <a:t>Clique para editar o título Mestre</a:t>
            </a:r>
          </a:p>
        </p:txBody>
      </p:sp>
      <p:sp>
        <p:nvSpPr>
          <p:cNvPr id="3" name="Espaço Reservado para Conteúdo 2">
            <a:extLst>
              <a:ext uri="{FF2B5EF4-FFF2-40B4-BE49-F238E27FC236}">
                <a16:creationId xmlns:a16="http://schemas.microsoft.com/office/drawing/2014/main" id="{1C8CC46B-7ECF-479F-AC1E-96BFD1934B3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16B1E73-D52F-4CC1-A8C0-0DFEB6B6C775}"/>
              </a:ext>
            </a:extLst>
          </p:cNvPr>
          <p:cNvSpPr txBox="1">
            <a:spLocks noGrp="1"/>
          </p:cNvSpPr>
          <p:nvPr>
            <p:ph type="dt" sz="half" idx="7"/>
          </p:nvPr>
        </p:nvSpPr>
        <p:spPr/>
        <p:txBody>
          <a:bodyPr/>
          <a:lstStyle>
            <a:lvl1pPr>
              <a:defRPr/>
            </a:lvl1pPr>
          </a:lstStyle>
          <a:p>
            <a:pPr lvl="0"/>
            <a:endParaRPr lang="pt-BR"/>
          </a:p>
        </p:txBody>
      </p:sp>
      <p:sp>
        <p:nvSpPr>
          <p:cNvPr id="5" name="Espaço Reservado para Rodapé 4">
            <a:extLst>
              <a:ext uri="{FF2B5EF4-FFF2-40B4-BE49-F238E27FC236}">
                <a16:creationId xmlns:a16="http://schemas.microsoft.com/office/drawing/2014/main" id="{C4214E6F-00B0-4B81-90CC-16AA5041AB3F}"/>
              </a:ext>
            </a:extLst>
          </p:cNvPr>
          <p:cNvSpPr txBox="1">
            <a:spLocks noGrp="1"/>
          </p:cNvSpPr>
          <p:nvPr>
            <p:ph type="ftr" sz="quarter" idx="9"/>
          </p:nvPr>
        </p:nvSpPr>
        <p:spPr/>
        <p:txBody>
          <a:bodyPr/>
          <a:lstStyle>
            <a:lvl1pPr>
              <a:defRPr/>
            </a:lvl1pPr>
          </a:lstStyle>
          <a:p>
            <a:pPr lvl="0"/>
            <a:endParaRPr lang="pt-BR"/>
          </a:p>
        </p:txBody>
      </p:sp>
      <p:sp>
        <p:nvSpPr>
          <p:cNvPr id="6" name="Espaço Reservado para Número de Slide 5">
            <a:extLst>
              <a:ext uri="{FF2B5EF4-FFF2-40B4-BE49-F238E27FC236}">
                <a16:creationId xmlns:a16="http://schemas.microsoft.com/office/drawing/2014/main" id="{88A57D42-A3A2-415D-9CC1-1E37B0BEBBD9}"/>
              </a:ext>
            </a:extLst>
          </p:cNvPr>
          <p:cNvSpPr txBox="1">
            <a:spLocks noGrp="1"/>
          </p:cNvSpPr>
          <p:nvPr>
            <p:ph type="sldNum" sz="quarter" idx="8"/>
          </p:nvPr>
        </p:nvSpPr>
        <p:spPr/>
        <p:txBody>
          <a:bodyPr/>
          <a:lstStyle>
            <a:lvl1pPr>
              <a:defRPr/>
            </a:lvl1pPr>
          </a:lstStyle>
          <a:p>
            <a:pPr lvl="0"/>
            <a:fld id="{E9A080CD-CC01-4A18-A0ED-379F8BD02C3A}" type="slidenum">
              <a:t>‹nº›</a:t>
            </a:fld>
            <a:endParaRPr lang="pt-BR"/>
          </a:p>
        </p:txBody>
      </p:sp>
    </p:spTree>
    <p:extLst>
      <p:ext uri="{BB962C8B-B14F-4D97-AF65-F5344CB8AC3E}">
        <p14:creationId xmlns:p14="http://schemas.microsoft.com/office/powerpoint/2010/main" val="228885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4C431-1FFE-48F3-B1EE-5FBF378CAF41}"/>
              </a:ext>
            </a:extLst>
          </p:cNvPr>
          <p:cNvSpPr txBox="1">
            <a:spLocks noGrp="1"/>
          </p:cNvSpPr>
          <p:nvPr>
            <p:ph type="title"/>
          </p:nvPr>
        </p:nvSpPr>
        <p:spPr>
          <a:xfrm>
            <a:off x="687391" y="1884358"/>
            <a:ext cx="8694736" cy="3144841"/>
          </a:xfrm>
        </p:spPr>
        <p:txBody>
          <a:bodyPr anchor="b"/>
          <a:lstStyle>
            <a:lvl1pPr>
              <a:defRPr sz="6000"/>
            </a:lvl1pPr>
          </a:lstStyle>
          <a:p>
            <a:pPr lvl="0"/>
            <a:r>
              <a:rPr lang="pt-BR"/>
              <a:t>Clique para editar o título Mestre</a:t>
            </a:r>
          </a:p>
        </p:txBody>
      </p:sp>
      <p:sp>
        <p:nvSpPr>
          <p:cNvPr id="3" name="Espaço Reservado para Texto 2">
            <a:extLst>
              <a:ext uri="{FF2B5EF4-FFF2-40B4-BE49-F238E27FC236}">
                <a16:creationId xmlns:a16="http://schemas.microsoft.com/office/drawing/2014/main" id="{63726621-BBA9-4F03-B7B2-5352E23C375B}"/>
              </a:ext>
            </a:extLst>
          </p:cNvPr>
          <p:cNvSpPr txBox="1">
            <a:spLocks noGrp="1"/>
          </p:cNvSpPr>
          <p:nvPr>
            <p:ph type="body" idx="1"/>
          </p:nvPr>
        </p:nvSpPr>
        <p:spPr>
          <a:xfrm>
            <a:off x="687391" y="5059366"/>
            <a:ext cx="8694736" cy="1652585"/>
          </a:xfrm>
        </p:spPr>
        <p:txBody>
          <a:bodyPr/>
          <a:lstStyle>
            <a:lvl1pPr>
              <a:defRPr sz="2400">
                <a:solidFill>
                  <a:srgbClr val="898989"/>
                </a:solidFill>
              </a:defRPr>
            </a:lvl1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F66CF96A-6E68-4362-BB9A-A56E7D1DF5B6}"/>
              </a:ext>
            </a:extLst>
          </p:cNvPr>
          <p:cNvSpPr txBox="1">
            <a:spLocks noGrp="1"/>
          </p:cNvSpPr>
          <p:nvPr>
            <p:ph type="dt" sz="half" idx="7"/>
          </p:nvPr>
        </p:nvSpPr>
        <p:spPr/>
        <p:txBody>
          <a:bodyPr/>
          <a:lstStyle>
            <a:lvl1pPr>
              <a:defRPr/>
            </a:lvl1pPr>
          </a:lstStyle>
          <a:p>
            <a:pPr lvl="0"/>
            <a:endParaRPr lang="pt-BR"/>
          </a:p>
        </p:txBody>
      </p:sp>
      <p:sp>
        <p:nvSpPr>
          <p:cNvPr id="5" name="Espaço Reservado para Rodapé 4">
            <a:extLst>
              <a:ext uri="{FF2B5EF4-FFF2-40B4-BE49-F238E27FC236}">
                <a16:creationId xmlns:a16="http://schemas.microsoft.com/office/drawing/2014/main" id="{6C7499C4-B02B-4261-992B-5054271405F7}"/>
              </a:ext>
            </a:extLst>
          </p:cNvPr>
          <p:cNvSpPr txBox="1">
            <a:spLocks noGrp="1"/>
          </p:cNvSpPr>
          <p:nvPr>
            <p:ph type="ftr" sz="quarter" idx="9"/>
          </p:nvPr>
        </p:nvSpPr>
        <p:spPr/>
        <p:txBody>
          <a:bodyPr/>
          <a:lstStyle>
            <a:lvl1pPr>
              <a:defRPr/>
            </a:lvl1pPr>
          </a:lstStyle>
          <a:p>
            <a:pPr lvl="0"/>
            <a:endParaRPr lang="pt-BR"/>
          </a:p>
        </p:txBody>
      </p:sp>
      <p:sp>
        <p:nvSpPr>
          <p:cNvPr id="6" name="Espaço Reservado para Número de Slide 5">
            <a:extLst>
              <a:ext uri="{FF2B5EF4-FFF2-40B4-BE49-F238E27FC236}">
                <a16:creationId xmlns:a16="http://schemas.microsoft.com/office/drawing/2014/main" id="{DE6E97F1-29D7-4FAE-8FE2-5F78C0BBF3F4}"/>
              </a:ext>
            </a:extLst>
          </p:cNvPr>
          <p:cNvSpPr txBox="1">
            <a:spLocks noGrp="1"/>
          </p:cNvSpPr>
          <p:nvPr>
            <p:ph type="sldNum" sz="quarter" idx="8"/>
          </p:nvPr>
        </p:nvSpPr>
        <p:spPr/>
        <p:txBody>
          <a:bodyPr/>
          <a:lstStyle>
            <a:lvl1pPr>
              <a:defRPr/>
            </a:lvl1pPr>
          </a:lstStyle>
          <a:p>
            <a:pPr lvl="0"/>
            <a:fld id="{A213B378-29C2-4162-B297-83865F394861}" type="slidenum">
              <a:t>‹nº›</a:t>
            </a:fld>
            <a:endParaRPr lang="pt-BR"/>
          </a:p>
        </p:txBody>
      </p:sp>
    </p:spTree>
    <p:extLst>
      <p:ext uri="{BB962C8B-B14F-4D97-AF65-F5344CB8AC3E}">
        <p14:creationId xmlns:p14="http://schemas.microsoft.com/office/powerpoint/2010/main" val="244642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F9CAC7-0ACE-4AD7-8C12-AFA4A206A119}"/>
              </a:ext>
            </a:extLst>
          </p:cNvPr>
          <p:cNvSpPr txBox="1">
            <a:spLocks noGrp="1"/>
          </p:cNvSpPr>
          <p:nvPr>
            <p:ph type="title"/>
          </p:nvPr>
        </p:nvSpPr>
        <p:spPr/>
        <p:txBody>
          <a:bodyPr/>
          <a:lstStyle>
            <a:lvl1pPr>
              <a:defRPr/>
            </a:lvl1pPr>
          </a:lstStyle>
          <a:p>
            <a:pPr lvl="0"/>
            <a:r>
              <a:rPr lang="pt-BR"/>
              <a:t>Clique para editar o título Mestre</a:t>
            </a:r>
          </a:p>
        </p:txBody>
      </p:sp>
      <p:sp>
        <p:nvSpPr>
          <p:cNvPr id="3" name="Espaço Reservado para Conteúdo 2">
            <a:extLst>
              <a:ext uri="{FF2B5EF4-FFF2-40B4-BE49-F238E27FC236}">
                <a16:creationId xmlns:a16="http://schemas.microsoft.com/office/drawing/2014/main" id="{45D68692-AD87-4A45-9BDF-494DC99682D9}"/>
              </a:ext>
            </a:extLst>
          </p:cNvPr>
          <p:cNvSpPr txBox="1">
            <a:spLocks noGrp="1"/>
          </p:cNvSpPr>
          <p:nvPr>
            <p:ph idx="1"/>
          </p:nvPr>
        </p:nvSpPr>
        <p:spPr>
          <a:xfrm>
            <a:off x="360365" y="2592388"/>
            <a:ext cx="4530723" cy="4294186"/>
          </a:xfrm>
        </p:spPr>
        <p:txBody>
          <a:bodyPr/>
          <a:lstStyle>
            <a:lvl1pPr>
              <a:defRPr/>
            </a:lvl1pPr>
            <a:lvl2pPr>
              <a:defRPr/>
            </a:lvl2pPr>
            <a:lvl3pPr>
              <a:defRPr/>
            </a:lvl3pPr>
            <a:lvl4pPr>
              <a:defRPr/>
            </a:lvl4pPr>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27C0429-87AE-4B32-9CEF-DB1809E4F356}"/>
              </a:ext>
            </a:extLst>
          </p:cNvPr>
          <p:cNvSpPr txBox="1">
            <a:spLocks noGrp="1"/>
          </p:cNvSpPr>
          <p:nvPr>
            <p:ph idx="2"/>
          </p:nvPr>
        </p:nvSpPr>
        <p:spPr>
          <a:xfrm>
            <a:off x="5043492" y="2592388"/>
            <a:ext cx="4532315" cy="4294186"/>
          </a:xfrm>
        </p:spPr>
        <p:txBody>
          <a:bodyPr/>
          <a:lstStyle>
            <a:lvl1pPr>
              <a:defRPr/>
            </a:lvl1pPr>
            <a:lvl2pPr>
              <a:defRPr/>
            </a:lvl2pPr>
            <a:lvl3pPr>
              <a:defRPr/>
            </a:lvl3pPr>
            <a:lvl4pPr>
              <a:defRPr/>
            </a:lvl4pPr>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1B65600-4254-43E6-B96A-4E00ADFC6924}"/>
              </a:ext>
            </a:extLst>
          </p:cNvPr>
          <p:cNvSpPr txBox="1">
            <a:spLocks noGrp="1"/>
          </p:cNvSpPr>
          <p:nvPr>
            <p:ph type="dt" sz="half" idx="7"/>
          </p:nvPr>
        </p:nvSpPr>
        <p:spPr/>
        <p:txBody>
          <a:bodyPr/>
          <a:lstStyle>
            <a:lvl1pPr>
              <a:defRPr/>
            </a:lvl1pPr>
          </a:lstStyle>
          <a:p>
            <a:pPr lvl="0"/>
            <a:endParaRPr lang="pt-BR"/>
          </a:p>
        </p:txBody>
      </p:sp>
      <p:sp>
        <p:nvSpPr>
          <p:cNvPr id="6" name="Espaço Reservado para Rodapé 5">
            <a:extLst>
              <a:ext uri="{FF2B5EF4-FFF2-40B4-BE49-F238E27FC236}">
                <a16:creationId xmlns:a16="http://schemas.microsoft.com/office/drawing/2014/main" id="{0E9940F5-C8B3-4E94-B429-1CA9E668380D}"/>
              </a:ext>
            </a:extLst>
          </p:cNvPr>
          <p:cNvSpPr txBox="1">
            <a:spLocks noGrp="1"/>
          </p:cNvSpPr>
          <p:nvPr>
            <p:ph type="ftr" sz="quarter" idx="9"/>
          </p:nvPr>
        </p:nvSpPr>
        <p:spPr/>
        <p:txBody>
          <a:bodyPr/>
          <a:lstStyle>
            <a:lvl1pPr>
              <a:defRPr/>
            </a:lvl1pPr>
          </a:lstStyle>
          <a:p>
            <a:pPr lvl="0"/>
            <a:endParaRPr lang="pt-BR"/>
          </a:p>
        </p:txBody>
      </p:sp>
      <p:sp>
        <p:nvSpPr>
          <p:cNvPr id="7" name="Espaço Reservado para Número de Slide 6">
            <a:extLst>
              <a:ext uri="{FF2B5EF4-FFF2-40B4-BE49-F238E27FC236}">
                <a16:creationId xmlns:a16="http://schemas.microsoft.com/office/drawing/2014/main" id="{DB599972-A022-455E-B9D8-17D65F160010}"/>
              </a:ext>
            </a:extLst>
          </p:cNvPr>
          <p:cNvSpPr txBox="1">
            <a:spLocks noGrp="1"/>
          </p:cNvSpPr>
          <p:nvPr>
            <p:ph type="sldNum" sz="quarter" idx="8"/>
          </p:nvPr>
        </p:nvSpPr>
        <p:spPr/>
        <p:txBody>
          <a:bodyPr/>
          <a:lstStyle>
            <a:lvl1pPr>
              <a:defRPr/>
            </a:lvl1pPr>
          </a:lstStyle>
          <a:p>
            <a:pPr lvl="0"/>
            <a:fld id="{94FD19AF-B0AC-4F2C-83AF-965C34BC55B3}" type="slidenum">
              <a:t>‹nº›</a:t>
            </a:fld>
            <a:endParaRPr lang="pt-BR"/>
          </a:p>
        </p:txBody>
      </p:sp>
    </p:spTree>
    <p:extLst>
      <p:ext uri="{BB962C8B-B14F-4D97-AF65-F5344CB8AC3E}">
        <p14:creationId xmlns:p14="http://schemas.microsoft.com/office/powerpoint/2010/main" val="176811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3F1DC-4D7F-465F-9C10-2C9B4E60401E}"/>
              </a:ext>
            </a:extLst>
          </p:cNvPr>
          <p:cNvSpPr txBox="1">
            <a:spLocks noGrp="1"/>
          </p:cNvSpPr>
          <p:nvPr>
            <p:ph type="title"/>
          </p:nvPr>
        </p:nvSpPr>
        <p:spPr>
          <a:xfrm>
            <a:off x="693736" y="403222"/>
            <a:ext cx="8694736" cy="1460497"/>
          </a:xfrm>
        </p:spPr>
        <p:txBody>
          <a:bodyPr/>
          <a:lstStyle>
            <a:lvl1pPr>
              <a:defRPr/>
            </a:lvl1pPr>
          </a:lstStyle>
          <a:p>
            <a:pPr lvl="0"/>
            <a:r>
              <a:rPr lang="pt-BR"/>
              <a:t>Clique para editar o título Mestre</a:t>
            </a:r>
          </a:p>
        </p:txBody>
      </p:sp>
      <p:sp>
        <p:nvSpPr>
          <p:cNvPr id="3" name="Espaço Reservado para Texto 2">
            <a:extLst>
              <a:ext uri="{FF2B5EF4-FFF2-40B4-BE49-F238E27FC236}">
                <a16:creationId xmlns:a16="http://schemas.microsoft.com/office/drawing/2014/main" id="{98DCFB9E-BBC4-4EAE-ACFF-A6E0308CD723}"/>
              </a:ext>
            </a:extLst>
          </p:cNvPr>
          <p:cNvSpPr txBox="1">
            <a:spLocks noGrp="1"/>
          </p:cNvSpPr>
          <p:nvPr>
            <p:ph type="body" idx="1"/>
          </p:nvPr>
        </p:nvSpPr>
        <p:spPr>
          <a:xfrm>
            <a:off x="693736" y="1852610"/>
            <a:ext cx="4265611" cy="908054"/>
          </a:xfrm>
        </p:spPr>
        <p:txBody>
          <a:bodyPr anchor="b"/>
          <a:lstStyle>
            <a:lvl1pPr>
              <a:defRPr sz="2400" b="1"/>
            </a:lvl1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A7FE9AD-1EC2-4394-9AB2-80D66FDA900D}"/>
              </a:ext>
            </a:extLst>
          </p:cNvPr>
          <p:cNvSpPr txBox="1">
            <a:spLocks noGrp="1"/>
          </p:cNvSpPr>
          <p:nvPr>
            <p:ph idx="2"/>
          </p:nvPr>
        </p:nvSpPr>
        <p:spPr>
          <a:xfrm>
            <a:off x="693736" y="2760665"/>
            <a:ext cx="4265611" cy="4062414"/>
          </a:xfrm>
        </p:spPr>
        <p:txBody>
          <a:bodyPr/>
          <a:lstStyle>
            <a:lvl1pPr>
              <a:defRPr/>
            </a:lvl1pPr>
            <a:lvl2pPr>
              <a:defRPr/>
            </a:lvl2pPr>
            <a:lvl3pPr>
              <a:defRPr/>
            </a:lvl3pPr>
            <a:lvl4pPr>
              <a:defRPr/>
            </a:lvl4pPr>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D71C822-72E8-4D64-8DA9-9600A9A7E31E}"/>
              </a:ext>
            </a:extLst>
          </p:cNvPr>
          <p:cNvSpPr txBox="1">
            <a:spLocks noGrp="1"/>
          </p:cNvSpPr>
          <p:nvPr>
            <p:ph type="body" idx="3"/>
          </p:nvPr>
        </p:nvSpPr>
        <p:spPr>
          <a:xfrm>
            <a:off x="5103815" y="1852610"/>
            <a:ext cx="4284658" cy="908054"/>
          </a:xfrm>
        </p:spPr>
        <p:txBody>
          <a:bodyPr anchor="b"/>
          <a:lstStyle>
            <a:lvl1pPr>
              <a:defRPr sz="2400" b="1"/>
            </a:lvl1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F802AB5-B6E2-4834-B581-1C267EC1DEB9}"/>
              </a:ext>
            </a:extLst>
          </p:cNvPr>
          <p:cNvSpPr txBox="1">
            <a:spLocks noGrp="1"/>
          </p:cNvSpPr>
          <p:nvPr>
            <p:ph idx="4"/>
          </p:nvPr>
        </p:nvSpPr>
        <p:spPr>
          <a:xfrm>
            <a:off x="5103815" y="2760665"/>
            <a:ext cx="4284658" cy="4062414"/>
          </a:xfrm>
        </p:spPr>
        <p:txBody>
          <a:bodyPr/>
          <a:lstStyle>
            <a:lvl1pPr>
              <a:defRPr/>
            </a:lvl1pPr>
            <a:lvl2pPr>
              <a:defRPr/>
            </a:lvl2pPr>
            <a:lvl3pPr>
              <a:defRPr/>
            </a:lvl3pPr>
            <a:lvl4pPr>
              <a:defRPr/>
            </a:lvl4pPr>
            <a:lvl5pPr>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4E9042E-FF15-4A18-B640-A5FBDE4CE2CF}"/>
              </a:ext>
            </a:extLst>
          </p:cNvPr>
          <p:cNvSpPr txBox="1">
            <a:spLocks noGrp="1"/>
          </p:cNvSpPr>
          <p:nvPr>
            <p:ph type="dt" sz="half" idx="7"/>
          </p:nvPr>
        </p:nvSpPr>
        <p:spPr/>
        <p:txBody>
          <a:bodyPr/>
          <a:lstStyle>
            <a:lvl1pPr>
              <a:defRPr/>
            </a:lvl1pPr>
          </a:lstStyle>
          <a:p>
            <a:pPr lvl="0"/>
            <a:endParaRPr lang="pt-BR"/>
          </a:p>
        </p:txBody>
      </p:sp>
      <p:sp>
        <p:nvSpPr>
          <p:cNvPr id="8" name="Espaço Reservado para Rodapé 7">
            <a:extLst>
              <a:ext uri="{FF2B5EF4-FFF2-40B4-BE49-F238E27FC236}">
                <a16:creationId xmlns:a16="http://schemas.microsoft.com/office/drawing/2014/main" id="{3D65EE07-D237-4ABA-A1E0-51ABE0513B2A}"/>
              </a:ext>
            </a:extLst>
          </p:cNvPr>
          <p:cNvSpPr txBox="1">
            <a:spLocks noGrp="1"/>
          </p:cNvSpPr>
          <p:nvPr>
            <p:ph type="ftr" sz="quarter" idx="9"/>
          </p:nvPr>
        </p:nvSpPr>
        <p:spPr/>
        <p:txBody>
          <a:bodyPr/>
          <a:lstStyle>
            <a:lvl1pPr>
              <a:defRPr/>
            </a:lvl1pPr>
          </a:lstStyle>
          <a:p>
            <a:pPr lvl="0"/>
            <a:endParaRPr lang="pt-BR"/>
          </a:p>
        </p:txBody>
      </p:sp>
      <p:sp>
        <p:nvSpPr>
          <p:cNvPr id="9" name="Espaço Reservado para Número de Slide 8">
            <a:extLst>
              <a:ext uri="{FF2B5EF4-FFF2-40B4-BE49-F238E27FC236}">
                <a16:creationId xmlns:a16="http://schemas.microsoft.com/office/drawing/2014/main" id="{CC008974-C821-471F-85A5-29702D989369}"/>
              </a:ext>
            </a:extLst>
          </p:cNvPr>
          <p:cNvSpPr txBox="1">
            <a:spLocks noGrp="1"/>
          </p:cNvSpPr>
          <p:nvPr>
            <p:ph type="sldNum" sz="quarter" idx="8"/>
          </p:nvPr>
        </p:nvSpPr>
        <p:spPr/>
        <p:txBody>
          <a:bodyPr/>
          <a:lstStyle>
            <a:lvl1pPr>
              <a:defRPr/>
            </a:lvl1pPr>
          </a:lstStyle>
          <a:p>
            <a:pPr lvl="0"/>
            <a:fld id="{20AB9D66-B63A-45FB-9139-2E9AA87E8140}" type="slidenum">
              <a:t>‹nº›</a:t>
            </a:fld>
            <a:endParaRPr lang="pt-BR"/>
          </a:p>
        </p:txBody>
      </p:sp>
    </p:spTree>
    <p:extLst>
      <p:ext uri="{BB962C8B-B14F-4D97-AF65-F5344CB8AC3E}">
        <p14:creationId xmlns:p14="http://schemas.microsoft.com/office/powerpoint/2010/main" val="363032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AC76F-8486-485D-A51A-61DF414C2646}"/>
              </a:ext>
            </a:extLst>
          </p:cNvPr>
          <p:cNvSpPr txBox="1">
            <a:spLocks noGrp="1"/>
          </p:cNvSpPr>
          <p:nvPr>
            <p:ph type="title"/>
          </p:nvPr>
        </p:nvSpPr>
        <p:spPr/>
        <p:txBody>
          <a:bodyPr/>
          <a:lstStyle>
            <a:lvl1pPr>
              <a:defRPr/>
            </a:lvl1pPr>
          </a:lstStyle>
          <a:p>
            <a:pPr lvl="0"/>
            <a:r>
              <a:rPr lang="pt-BR"/>
              <a:t>Clique para editar o título Mestre</a:t>
            </a:r>
          </a:p>
        </p:txBody>
      </p:sp>
      <p:sp>
        <p:nvSpPr>
          <p:cNvPr id="3" name="Espaço Reservado para Data 2">
            <a:extLst>
              <a:ext uri="{FF2B5EF4-FFF2-40B4-BE49-F238E27FC236}">
                <a16:creationId xmlns:a16="http://schemas.microsoft.com/office/drawing/2014/main" id="{61949F73-F582-4C7B-9CEE-BE14C8CF3DB1}"/>
              </a:ext>
            </a:extLst>
          </p:cNvPr>
          <p:cNvSpPr txBox="1">
            <a:spLocks noGrp="1"/>
          </p:cNvSpPr>
          <p:nvPr>
            <p:ph type="dt" sz="half" idx="7"/>
          </p:nvPr>
        </p:nvSpPr>
        <p:spPr/>
        <p:txBody>
          <a:bodyPr/>
          <a:lstStyle>
            <a:lvl1pPr>
              <a:defRPr/>
            </a:lvl1pPr>
          </a:lstStyle>
          <a:p>
            <a:pPr lvl="0"/>
            <a:endParaRPr lang="pt-BR"/>
          </a:p>
        </p:txBody>
      </p:sp>
      <p:sp>
        <p:nvSpPr>
          <p:cNvPr id="4" name="Espaço Reservado para Rodapé 3">
            <a:extLst>
              <a:ext uri="{FF2B5EF4-FFF2-40B4-BE49-F238E27FC236}">
                <a16:creationId xmlns:a16="http://schemas.microsoft.com/office/drawing/2014/main" id="{CBB57D2C-88A5-48E6-8CB6-89F3862F29C8}"/>
              </a:ext>
            </a:extLst>
          </p:cNvPr>
          <p:cNvSpPr txBox="1">
            <a:spLocks noGrp="1"/>
          </p:cNvSpPr>
          <p:nvPr>
            <p:ph type="ftr" sz="quarter" idx="9"/>
          </p:nvPr>
        </p:nvSpPr>
        <p:spPr/>
        <p:txBody>
          <a:bodyPr/>
          <a:lstStyle>
            <a:lvl1pPr>
              <a:defRPr/>
            </a:lvl1pPr>
          </a:lstStyle>
          <a:p>
            <a:pPr lvl="0"/>
            <a:endParaRPr lang="pt-BR"/>
          </a:p>
        </p:txBody>
      </p:sp>
      <p:sp>
        <p:nvSpPr>
          <p:cNvPr id="5" name="Espaço Reservado para Número de Slide 4">
            <a:extLst>
              <a:ext uri="{FF2B5EF4-FFF2-40B4-BE49-F238E27FC236}">
                <a16:creationId xmlns:a16="http://schemas.microsoft.com/office/drawing/2014/main" id="{F1D702A5-7A70-42F7-8957-22D62BE26E08}"/>
              </a:ext>
            </a:extLst>
          </p:cNvPr>
          <p:cNvSpPr txBox="1">
            <a:spLocks noGrp="1"/>
          </p:cNvSpPr>
          <p:nvPr>
            <p:ph type="sldNum" sz="quarter" idx="8"/>
          </p:nvPr>
        </p:nvSpPr>
        <p:spPr/>
        <p:txBody>
          <a:bodyPr/>
          <a:lstStyle>
            <a:lvl1pPr>
              <a:defRPr/>
            </a:lvl1pPr>
          </a:lstStyle>
          <a:p>
            <a:pPr lvl="0"/>
            <a:fld id="{9F5313BB-6950-4FEC-A8CF-E9A14963DA6F}" type="slidenum">
              <a:t>‹nº›</a:t>
            </a:fld>
            <a:endParaRPr lang="pt-BR"/>
          </a:p>
        </p:txBody>
      </p:sp>
    </p:spTree>
    <p:extLst>
      <p:ext uri="{BB962C8B-B14F-4D97-AF65-F5344CB8AC3E}">
        <p14:creationId xmlns:p14="http://schemas.microsoft.com/office/powerpoint/2010/main" val="402803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5F7B44-A64A-4132-90C0-A69483DFC539}"/>
              </a:ext>
            </a:extLst>
          </p:cNvPr>
          <p:cNvSpPr txBox="1">
            <a:spLocks noGrp="1"/>
          </p:cNvSpPr>
          <p:nvPr>
            <p:ph type="dt" sz="half" idx="7"/>
          </p:nvPr>
        </p:nvSpPr>
        <p:spPr/>
        <p:txBody>
          <a:bodyPr/>
          <a:lstStyle>
            <a:lvl1pPr>
              <a:defRPr/>
            </a:lvl1pPr>
          </a:lstStyle>
          <a:p>
            <a:pPr lvl="0"/>
            <a:endParaRPr lang="pt-BR"/>
          </a:p>
        </p:txBody>
      </p:sp>
      <p:sp>
        <p:nvSpPr>
          <p:cNvPr id="3" name="Espaço Reservado para Rodapé 2">
            <a:extLst>
              <a:ext uri="{FF2B5EF4-FFF2-40B4-BE49-F238E27FC236}">
                <a16:creationId xmlns:a16="http://schemas.microsoft.com/office/drawing/2014/main" id="{F1BB3F9E-BBA0-4D99-B8A7-5D0814FBB9C1}"/>
              </a:ext>
            </a:extLst>
          </p:cNvPr>
          <p:cNvSpPr txBox="1">
            <a:spLocks noGrp="1"/>
          </p:cNvSpPr>
          <p:nvPr>
            <p:ph type="ftr" sz="quarter" idx="9"/>
          </p:nvPr>
        </p:nvSpPr>
        <p:spPr/>
        <p:txBody>
          <a:bodyPr/>
          <a:lstStyle>
            <a:lvl1pPr>
              <a:defRPr/>
            </a:lvl1pPr>
          </a:lstStyle>
          <a:p>
            <a:pPr lvl="0"/>
            <a:endParaRPr lang="pt-BR"/>
          </a:p>
        </p:txBody>
      </p:sp>
      <p:sp>
        <p:nvSpPr>
          <p:cNvPr id="4" name="Espaço Reservado para Número de Slide 3">
            <a:extLst>
              <a:ext uri="{FF2B5EF4-FFF2-40B4-BE49-F238E27FC236}">
                <a16:creationId xmlns:a16="http://schemas.microsoft.com/office/drawing/2014/main" id="{DC1E5CD1-37B3-4FA8-9E5A-5A2922D3E5E3}"/>
              </a:ext>
            </a:extLst>
          </p:cNvPr>
          <p:cNvSpPr txBox="1">
            <a:spLocks noGrp="1"/>
          </p:cNvSpPr>
          <p:nvPr>
            <p:ph type="sldNum" sz="quarter" idx="8"/>
          </p:nvPr>
        </p:nvSpPr>
        <p:spPr/>
        <p:txBody>
          <a:bodyPr/>
          <a:lstStyle>
            <a:lvl1pPr>
              <a:defRPr/>
            </a:lvl1pPr>
          </a:lstStyle>
          <a:p>
            <a:pPr lvl="0"/>
            <a:fld id="{BC4E007F-FCB7-4F2C-A000-5603F9263E10}" type="slidenum">
              <a:t>‹nº›</a:t>
            </a:fld>
            <a:endParaRPr lang="pt-BR"/>
          </a:p>
        </p:txBody>
      </p:sp>
    </p:spTree>
    <p:extLst>
      <p:ext uri="{BB962C8B-B14F-4D97-AF65-F5344CB8AC3E}">
        <p14:creationId xmlns:p14="http://schemas.microsoft.com/office/powerpoint/2010/main" val="37519073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A24FD-F264-4775-9404-FAFC439D65FB}"/>
              </a:ext>
            </a:extLst>
          </p:cNvPr>
          <p:cNvSpPr txBox="1">
            <a:spLocks noGrp="1"/>
          </p:cNvSpPr>
          <p:nvPr>
            <p:ph type="title"/>
          </p:nvPr>
        </p:nvSpPr>
        <p:spPr>
          <a:xfrm>
            <a:off x="693736" y="503240"/>
            <a:ext cx="3251204" cy="1765304"/>
          </a:xfrm>
        </p:spPr>
        <p:txBody>
          <a:bodyPr anchor="b"/>
          <a:lstStyle>
            <a:lvl1pPr>
              <a:defRPr sz="3200"/>
            </a:lvl1pPr>
          </a:lstStyle>
          <a:p>
            <a:pPr lvl="0"/>
            <a:r>
              <a:rPr lang="pt-BR"/>
              <a:t>Clique para editar o título Mestre</a:t>
            </a:r>
          </a:p>
        </p:txBody>
      </p:sp>
      <p:sp>
        <p:nvSpPr>
          <p:cNvPr id="3" name="Espaço Reservado para Conteúdo 2">
            <a:extLst>
              <a:ext uri="{FF2B5EF4-FFF2-40B4-BE49-F238E27FC236}">
                <a16:creationId xmlns:a16="http://schemas.microsoft.com/office/drawing/2014/main" id="{23DD01BE-3760-4BC4-A679-5761D2922C8E}"/>
              </a:ext>
            </a:extLst>
          </p:cNvPr>
          <p:cNvSpPr txBox="1">
            <a:spLocks noGrp="1"/>
          </p:cNvSpPr>
          <p:nvPr>
            <p:ph idx="1"/>
          </p:nvPr>
        </p:nvSpPr>
        <p:spPr>
          <a:xfrm>
            <a:off x="4286249" y="1089022"/>
            <a:ext cx="5102223" cy="5372100"/>
          </a:xfrm>
        </p:spPr>
        <p:txBody>
          <a:bodyPr/>
          <a:lstStyle>
            <a:lvl1pPr>
              <a:defRPr/>
            </a:lvl1pPr>
            <a:lvl2pPr>
              <a:defRPr sz="2800"/>
            </a:lvl2pPr>
            <a:lvl3pPr>
              <a:defRPr sz="2400"/>
            </a:lvl3pPr>
            <a:lvl4pPr>
              <a:defRPr sz="2000"/>
            </a:lvl4pPr>
            <a:lvl5pPr>
              <a:defRPr sz="20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10E3EDD-8E2D-4E8D-9A5B-2971386308BD}"/>
              </a:ext>
            </a:extLst>
          </p:cNvPr>
          <p:cNvSpPr txBox="1">
            <a:spLocks noGrp="1"/>
          </p:cNvSpPr>
          <p:nvPr>
            <p:ph type="body" idx="2"/>
          </p:nvPr>
        </p:nvSpPr>
        <p:spPr>
          <a:xfrm>
            <a:off x="693736" y="2268534"/>
            <a:ext cx="3251204" cy="4200525"/>
          </a:xfrm>
        </p:spPr>
        <p:txBody>
          <a:bodyPr/>
          <a:lstStyle>
            <a:lvl1pPr>
              <a:defRPr sz="1600"/>
            </a:lvl1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FBB7F16-ACAF-443A-B6A9-64F21C18A7E8}"/>
              </a:ext>
            </a:extLst>
          </p:cNvPr>
          <p:cNvSpPr txBox="1">
            <a:spLocks noGrp="1"/>
          </p:cNvSpPr>
          <p:nvPr>
            <p:ph type="dt" sz="half" idx="7"/>
          </p:nvPr>
        </p:nvSpPr>
        <p:spPr/>
        <p:txBody>
          <a:bodyPr/>
          <a:lstStyle>
            <a:lvl1pPr>
              <a:defRPr/>
            </a:lvl1pPr>
          </a:lstStyle>
          <a:p>
            <a:pPr lvl="0"/>
            <a:endParaRPr lang="pt-BR"/>
          </a:p>
        </p:txBody>
      </p:sp>
      <p:sp>
        <p:nvSpPr>
          <p:cNvPr id="6" name="Espaço Reservado para Rodapé 5">
            <a:extLst>
              <a:ext uri="{FF2B5EF4-FFF2-40B4-BE49-F238E27FC236}">
                <a16:creationId xmlns:a16="http://schemas.microsoft.com/office/drawing/2014/main" id="{AA1753F5-D2EA-4BB3-A66A-F2DDF653339E}"/>
              </a:ext>
            </a:extLst>
          </p:cNvPr>
          <p:cNvSpPr txBox="1">
            <a:spLocks noGrp="1"/>
          </p:cNvSpPr>
          <p:nvPr>
            <p:ph type="ftr" sz="quarter" idx="9"/>
          </p:nvPr>
        </p:nvSpPr>
        <p:spPr/>
        <p:txBody>
          <a:bodyPr/>
          <a:lstStyle>
            <a:lvl1pPr>
              <a:defRPr/>
            </a:lvl1pPr>
          </a:lstStyle>
          <a:p>
            <a:pPr lvl="0"/>
            <a:endParaRPr lang="pt-BR"/>
          </a:p>
        </p:txBody>
      </p:sp>
      <p:sp>
        <p:nvSpPr>
          <p:cNvPr id="7" name="Espaço Reservado para Número de Slide 6">
            <a:extLst>
              <a:ext uri="{FF2B5EF4-FFF2-40B4-BE49-F238E27FC236}">
                <a16:creationId xmlns:a16="http://schemas.microsoft.com/office/drawing/2014/main" id="{56FDDB98-940B-4070-8E7E-7A7AC2D453D6}"/>
              </a:ext>
            </a:extLst>
          </p:cNvPr>
          <p:cNvSpPr txBox="1">
            <a:spLocks noGrp="1"/>
          </p:cNvSpPr>
          <p:nvPr>
            <p:ph type="sldNum" sz="quarter" idx="8"/>
          </p:nvPr>
        </p:nvSpPr>
        <p:spPr/>
        <p:txBody>
          <a:bodyPr/>
          <a:lstStyle>
            <a:lvl1pPr>
              <a:defRPr/>
            </a:lvl1pPr>
          </a:lstStyle>
          <a:p>
            <a:pPr lvl="0"/>
            <a:fld id="{E071F72E-1B39-410C-A875-CA2E55F11FF4}" type="slidenum">
              <a:t>‹nº›</a:t>
            </a:fld>
            <a:endParaRPr lang="pt-BR"/>
          </a:p>
        </p:txBody>
      </p:sp>
    </p:spTree>
    <p:extLst>
      <p:ext uri="{BB962C8B-B14F-4D97-AF65-F5344CB8AC3E}">
        <p14:creationId xmlns:p14="http://schemas.microsoft.com/office/powerpoint/2010/main" val="1686721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C03C8E-9582-4AB2-9F37-2B511BB86320}"/>
              </a:ext>
            </a:extLst>
          </p:cNvPr>
          <p:cNvSpPr txBox="1">
            <a:spLocks noGrp="1"/>
          </p:cNvSpPr>
          <p:nvPr>
            <p:ph type="title"/>
          </p:nvPr>
        </p:nvSpPr>
        <p:spPr>
          <a:xfrm>
            <a:off x="693736" y="503240"/>
            <a:ext cx="3251204" cy="1765304"/>
          </a:xfrm>
        </p:spPr>
        <p:txBody>
          <a:bodyPr anchor="b"/>
          <a:lstStyle>
            <a:lvl1pPr>
              <a:defRPr sz="3200"/>
            </a:lvl1pPr>
          </a:lstStyle>
          <a:p>
            <a:pPr lvl="0"/>
            <a:r>
              <a:rPr lang="pt-BR"/>
              <a:t>Clique para editar o título Mestre</a:t>
            </a:r>
          </a:p>
        </p:txBody>
      </p:sp>
      <p:sp>
        <p:nvSpPr>
          <p:cNvPr id="3" name="Espaço Reservado para Imagem 2">
            <a:extLst>
              <a:ext uri="{FF2B5EF4-FFF2-40B4-BE49-F238E27FC236}">
                <a16:creationId xmlns:a16="http://schemas.microsoft.com/office/drawing/2014/main" id="{0103487A-7632-4491-A62E-A54265DD6B88}"/>
              </a:ext>
            </a:extLst>
          </p:cNvPr>
          <p:cNvSpPr txBox="1">
            <a:spLocks noGrp="1"/>
          </p:cNvSpPr>
          <p:nvPr>
            <p:ph type="pic" idx="1"/>
          </p:nvPr>
        </p:nvSpPr>
        <p:spPr>
          <a:xfrm>
            <a:off x="4286249" y="1089022"/>
            <a:ext cx="5102223" cy="5372100"/>
          </a:xfrm>
        </p:spPr>
        <p:txBody>
          <a:bodyPr/>
          <a:lstStyle>
            <a:lvl1pPr>
              <a:defRPr/>
            </a:lvl1pPr>
          </a:lstStyle>
          <a:p>
            <a:pPr lvl="0"/>
            <a:endParaRPr lang="pt-BR"/>
          </a:p>
        </p:txBody>
      </p:sp>
      <p:sp>
        <p:nvSpPr>
          <p:cNvPr id="4" name="Espaço Reservado para Texto 3">
            <a:extLst>
              <a:ext uri="{FF2B5EF4-FFF2-40B4-BE49-F238E27FC236}">
                <a16:creationId xmlns:a16="http://schemas.microsoft.com/office/drawing/2014/main" id="{A293ECAA-9D12-4E0A-A1C1-5AFD748B2BED}"/>
              </a:ext>
            </a:extLst>
          </p:cNvPr>
          <p:cNvSpPr txBox="1">
            <a:spLocks noGrp="1"/>
          </p:cNvSpPr>
          <p:nvPr>
            <p:ph type="body" idx="2"/>
          </p:nvPr>
        </p:nvSpPr>
        <p:spPr>
          <a:xfrm>
            <a:off x="693736" y="2268534"/>
            <a:ext cx="3251204" cy="4200525"/>
          </a:xfrm>
        </p:spPr>
        <p:txBody>
          <a:bodyPr/>
          <a:lstStyle>
            <a:lvl1pPr>
              <a:defRPr sz="1600"/>
            </a:lvl1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C3A431A-24A6-4FB0-A0AF-9B62583842C3}"/>
              </a:ext>
            </a:extLst>
          </p:cNvPr>
          <p:cNvSpPr txBox="1">
            <a:spLocks noGrp="1"/>
          </p:cNvSpPr>
          <p:nvPr>
            <p:ph type="dt" sz="half" idx="7"/>
          </p:nvPr>
        </p:nvSpPr>
        <p:spPr/>
        <p:txBody>
          <a:bodyPr/>
          <a:lstStyle>
            <a:lvl1pPr>
              <a:defRPr/>
            </a:lvl1pPr>
          </a:lstStyle>
          <a:p>
            <a:pPr lvl="0"/>
            <a:endParaRPr lang="pt-BR"/>
          </a:p>
        </p:txBody>
      </p:sp>
      <p:sp>
        <p:nvSpPr>
          <p:cNvPr id="6" name="Espaço Reservado para Rodapé 5">
            <a:extLst>
              <a:ext uri="{FF2B5EF4-FFF2-40B4-BE49-F238E27FC236}">
                <a16:creationId xmlns:a16="http://schemas.microsoft.com/office/drawing/2014/main" id="{AE1966E8-2F61-425D-A85F-8CBBC468913E}"/>
              </a:ext>
            </a:extLst>
          </p:cNvPr>
          <p:cNvSpPr txBox="1">
            <a:spLocks noGrp="1"/>
          </p:cNvSpPr>
          <p:nvPr>
            <p:ph type="ftr" sz="quarter" idx="9"/>
          </p:nvPr>
        </p:nvSpPr>
        <p:spPr/>
        <p:txBody>
          <a:bodyPr/>
          <a:lstStyle>
            <a:lvl1pPr>
              <a:defRPr/>
            </a:lvl1pPr>
          </a:lstStyle>
          <a:p>
            <a:pPr lvl="0"/>
            <a:endParaRPr lang="pt-BR"/>
          </a:p>
        </p:txBody>
      </p:sp>
      <p:sp>
        <p:nvSpPr>
          <p:cNvPr id="7" name="Espaço Reservado para Número de Slide 6">
            <a:extLst>
              <a:ext uri="{FF2B5EF4-FFF2-40B4-BE49-F238E27FC236}">
                <a16:creationId xmlns:a16="http://schemas.microsoft.com/office/drawing/2014/main" id="{BB616F7E-355C-4E01-AE76-B80D3DBEA5A3}"/>
              </a:ext>
            </a:extLst>
          </p:cNvPr>
          <p:cNvSpPr txBox="1">
            <a:spLocks noGrp="1"/>
          </p:cNvSpPr>
          <p:nvPr>
            <p:ph type="sldNum" sz="quarter" idx="8"/>
          </p:nvPr>
        </p:nvSpPr>
        <p:spPr/>
        <p:txBody>
          <a:bodyPr/>
          <a:lstStyle>
            <a:lvl1pPr>
              <a:defRPr/>
            </a:lvl1pPr>
          </a:lstStyle>
          <a:p>
            <a:pPr lvl="0"/>
            <a:fld id="{4C1A48EC-5BD2-41B3-A71A-AC6AFAB51AB0}" type="slidenum">
              <a:t>‹nº›</a:t>
            </a:fld>
            <a:endParaRPr lang="pt-BR"/>
          </a:p>
        </p:txBody>
      </p:sp>
    </p:spTree>
    <p:extLst>
      <p:ext uri="{BB962C8B-B14F-4D97-AF65-F5344CB8AC3E}">
        <p14:creationId xmlns:p14="http://schemas.microsoft.com/office/powerpoint/2010/main" val="188107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69A76F-95FC-4A13-A86A-61DAC3F7E87C}"/>
              </a:ext>
            </a:extLst>
          </p:cNvPr>
          <p:cNvPicPr>
            <a:picLocks noChangeAspect="1"/>
          </p:cNvPicPr>
          <p:nvPr/>
        </p:nvPicPr>
        <p:blipFill>
          <a:blip r:embed="rId13">
            <a:lum/>
            <a:alphaModFix/>
          </a:blip>
          <a:srcRect/>
          <a:stretch>
            <a:fillRect/>
          </a:stretch>
        </p:blipFill>
        <p:spPr>
          <a:xfrm>
            <a:off x="356" y="0"/>
            <a:ext cx="10079641" cy="7121164"/>
          </a:xfrm>
          <a:prstGeom prst="rect">
            <a:avLst/>
          </a:prstGeom>
          <a:noFill/>
          <a:ln cap="flat">
            <a:noFill/>
          </a:ln>
        </p:spPr>
      </p:pic>
      <p:sp>
        <p:nvSpPr>
          <p:cNvPr id="3" name="Espaço Reservado para Título 2">
            <a:extLst>
              <a:ext uri="{FF2B5EF4-FFF2-40B4-BE49-F238E27FC236}">
                <a16:creationId xmlns:a16="http://schemas.microsoft.com/office/drawing/2014/main" id="{22341F85-AB29-4AEE-B5F4-4B7710B7752D}"/>
              </a:ext>
            </a:extLst>
          </p:cNvPr>
          <p:cNvSpPr txBox="1">
            <a:spLocks noGrp="1"/>
          </p:cNvSpPr>
          <p:nvPr>
            <p:ph type="title"/>
          </p:nvPr>
        </p:nvSpPr>
        <p:spPr>
          <a:xfrm>
            <a:off x="1583996" y="945361"/>
            <a:ext cx="7991636" cy="1262521"/>
          </a:xfrm>
          <a:prstGeom prst="rect">
            <a:avLst/>
          </a:prstGeom>
          <a:noFill/>
          <a:ln>
            <a:noFill/>
          </a:ln>
        </p:spPr>
        <p:txBody>
          <a:bodyPr vert="horz" wrap="square" lIns="0" tIns="0" rIns="0" bIns="0" anchor="ctr" anchorCtr="1" compatLnSpc="1">
            <a:noAutofit/>
          </a:bodyPr>
          <a:lstStyle/>
          <a:p>
            <a:pPr lvl="0"/>
            <a:r>
              <a:rPr lang="pt-BR"/>
              <a:t>Clique para editar o formato do texto do título</a:t>
            </a:r>
          </a:p>
        </p:txBody>
      </p:sp>
      <p:sp>
        <p:nvSpPr>
          <p:cNvPr id="4" name="Espaço Reservado para Texto 3">
            <a:extLst>
              <a:ext uri="{FF2B5EF4-FFF2-40B4-BE49-F238E27FC236}">
                <a16:creationId xmlns:a16="http://schemas.microsoft.com/office/drawing/2014/main" id="{C3214987-900C-40DA-AA61-9D8891845CF6}"/>
              </a:ext>
            </a:extLst>
          </p:cNvPr>
          <p:cNvSpPr txBox="1">
            <a:spLocks noGrp="1"/>
          </p:cNvSpPr>
          <p:nvPr>
            <p:ph type="body" idx="1"/>
          </p:nvPr>
        </p:nvSpPr>
        <p:spPr>
          <a:xfrm>
            <a:off x="359999" y="2592003"/>
            <a:ext cx="9215999" cy="4294077"/>
          </a:xfrm>
          <a:prstGeom prst="rect">
            <a:avLst/>
          </a:prstGeom>
          <a:noFill/>
          <a:ln>
            <a:noFill/>
          </a:ln>
        </p:spPr>
        <p:txBody>
          <a:bodyPr vert="horz" wrap="square" lIns="0" tIns="0" rIns="0" bIns="0" anchor="t" anchorCtr="0" compatLnSpc="1">
            <a:no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936FCAD-3675-45BA-99EE-56B505E2045B}"/>
              </a:ext>
            </a:extLst>
          </p:cNvPr>
          <p:cNvSpPr txBox="1">
            <a:spLocks noGrp="1"/>
          </p:cNvSpPr>
          <p:nvPr>
            <p:ph type="dt" sz="half" idx="2"/>
          </p:nvPr>
        </p:nvSpPr>
        <p:spPr>
          <a:xfrm>
            <a:off x="503998" y="6886081"/>
            <a:ext cx="2348279" cy="5212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pt-BR" sz="1400" b="0" i="0" u="none" strike="noStrike" kern="1200" cap="none" spc="0" baseline="0">
                <a:solidFill>
                  <a:srgbClr val="000000"/>
                </a:solidFill>
                <a:uFillTx/>
                <a:latin typeface="Times New Roman" pitchFamily="18"/>
                <a:ea typeface="Segoe UI" pitchFamily="2"/>
                <a:cs typeface="Tahoma" pitchFamily="2"/>
              </a:defRPr>
            </a:lvl1pPr>
          </a:lstStyle>
          <a:p>
            <a:pPr lvl="0"/>
            <a:endParaRPr lang="pt-BR"/>
          </a:p>
        </p:txBody>
      </p:sp>
      <p:sp>
        <p:nvSpPr>
          <p:cNvPr id="6" name="Espaço Reservado para Rodapé 5">
            <a:extLst>
              <a:ext uri="{FF2B5EF4-FFF2-40B4-BE49-F238E27FC236}">
                <a16:creationId xmlns:a16="http://schemas.microsoft.com/office/drawing/2014/main" id="{C943A795-8577-4A6F-AF6F-A1C7DF2FAA09}"/>
              </a:ext>
            </a:extLst>
          </p:cNvPr>
          <p:cNvSpPr txBox="1">
            <a:spLocks noGrp="1"/>
          </p:cNvSpPr>
          <p:nvPr>
            <p:ph type="ftr" sz="quarter" idx="3"/>
          </p:nvPr>
        </p:nvSpPr>
        <p:spPr>
          <a:xfrm>
            <a:off x="3447361" y="6886081"/>
            <a:ext cx="3194995" cy="52128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pt-BR" sz="1400" b="0" i="0" u="none" strike="noStrike" kern="1200" cap="none" spc="0" baseline="0">
                <a:solidFill>
                  <a:srgbClr val="000000"/>
                </a:solidFill>
                <a:uFillTx/>
                <a:latin typeface="Times New Roman" pitchFamily="18"/>
                <a:ea typeface="Segoe UI" pitchFamily="2"/>
                <a:cs typeface="Tahoma" pitchFamily="2"/>
              </a:defRPr>
            </a:lvl1pPr>
          </a:lstStyle>
          <a:p>
            <a:pPr lvl="0"/>
            <a:endParaRPr lang="pt-BR"/>
          </a:p>
        </p:txBody>
      </p:sp>
      <p:sp>
        <p:nvSpPr>
          <p:cNvPr id="7" name="Espaço Reservado para Número de Slide 6">
            <a:extLst>
              <a:ext uri="{FF2B5EF4-FFF2-40B4-BE49-F238E27FC236}">
                <a16:creationId xmlns:a16="http://schemas.microsoft.com/office/drawing/2014/main" id="{9CD02CF8-003D-4D9C-AA38-5E40B97278C7}"/>
              </a:ext>
            </a:extLst>
          </p:cNvPr>
          <p:cNvSpPr txBox="1">
            <a:spLocks noGrp="1"/>
          </p:cNvSpPr>
          <p:nvPr>
            <p:ph type="sldNum" sz="quarter" idx="4"/>
          </p:nvPr>
        </p:nvSpPr>
        <p:spPr>
          <a:xfrm>
            <a:off x="7227362" y="6886081"/>
            <a:ext cx="2348279" cy="521281"/>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pt-BR" sz="1400" b="0" i="0" u="none" strike="noStrike" kern="1200" cap="none" spc="0" baseline="0">
                <a:solidFill>
                  <a:srgbClr val="000000"/>
                </a:solidFill>
                <a:uFillTx/>
                <a:latin typeface="Times New Roman" pitchFamily="18"/>
                <a:ea typeface="Segoe UI" pitchFamily="2"/>
                <a:cs typeface="Tahoma" pitchFamily="2"/>
              </a:defRPr>
            </a:lvl1pPr>
          </a:lstStyle>
          <a:p>
            <a:pPr lvl="0"/>
            <a:fld id="{EAE6434F-97B1-483E-97DB-4CC618039666}" type="slidenum">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pt-BR" sz="4400" b="1" i="0" u="none" strike="noStrike" kern="1200" cap="none" spc="0" baseline="0">
          <a:solidFill>
            <a:srgbClr val="45982F"/>
          </a:solidFill>
          <a:uFillTx/>
          <a:latin typeface="Arial" pitchFamily="34"/>
          <a:ea typeface="Microsoft YaHei" pitchFamily="2"/>
          <a:cs typeface="Mangal" pitchFamily="2"/>
        </a:defRPr>
      </a:lvl1pPr>
    </p:titleStyle>
    <p:bodyStyle>
      <a:lvl1pPr marL="0" marR="0" lvl="0" indent="0" defTabSz="914400" rtl="0" fontAlgn="auto" hangingPunct="0">
        <a:lnSpc>
          <a:spcPct val="100000"/>
        </a:lnSpc>
        <a:spcBef>
          <a:spcPts val="0"/>
        </a:spcBef>
        <a:spcAft>
          <a:spcPts val="1405"/>
        </a:spcAft>
        <a:buNone/>
        <a:tabLst/>
        <a:defRPr lang="pt-BR" sz="3200" b="0" i="0" u="none" strike="noStrike" kern="1200" cap="none" spc="0" baseline="0">
          <a:solidFill>
            <a:srgbClr val="000000"/>
          </a:solidFill>
          <a:uFillTx/>
          <a:latin typeface="Arial"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t-B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t-B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t-B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t-B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4F1A7C4A-4751-079C-31FD-E982CA90CA3F}"/>
              </a:ext>
            </a:extLst>
          </p:cNvPr>
          <p:cNvSpPr/>
          <p:nvPr/>
        </p:nvSpPr>
        <p:spPr>
          <a:xfrm>
            <a:off x="1046510" y="482841"/>
            <a:ext cx="8500446" cy="6936576"/>
          </a:xfrm>
          <a:prstGeom prst="rect">
            <a:avLst/>
          </a:prstGeom>
          <a:blipFill dpi="0" rotWithShape="1">
            <a:blip r:embed="rId3">
              <a:alphaModFix amt="27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A0E787D8-207E-99DF-615F-FA5DB307F249}"/>
              </a:ext>
            </a:extLst>
          </p:cNvPr>
          <p:cNvSpPr>
            <a:spLocks noGrp="1"/>
          </p:cNvSpPr>
          <p:nvPr>
            <p:ph type="ctrTitle"/>
          </p:nvPr>
        </p:nvSpPr>
        <p:spPr>
          <a:xfrm>
            <a:off x="1906029" y="3142147"/>
            <a:ext cx="6268554" cy="1890956"/>
          </a:xfrm>
        </p:spPr>
        <p:txBody>
          <a:bodyPr/>
          <a:lstStyle/>
          <a:p>
            <a:r>
              <a:rPr lang="pt-BR" sz="5400" dirty="0">
                <a:solidFill>
                  <a:schemeClr val="accent6">
                    <a:lumMod val="50000"/>
                  </a:schemeClr>
                </a:solidFill>
                <a:effectLst>
                  <a:outerShdw blurRad="38100" dist="38100" dir="2700000" algn="tl">
                    <a:srgbClr val="000000">
                      <a:alpha val="43137"/>
                    </a:srgbClr>
                  </a:outerShdw>
                </a:effectLst>
              </a:rPr>
              <a:t>Administração da Produção</a:t>
            </a:r>
            <a:br>
              <a:rPr lang="pt-BR" sz="5400" dirty="0">
                <a:solidFill>
                  <a:schemeClr val="accent6">
                    <a:lumMod val="50000"/>
                  </a:schemeClr>
                </a:solidFill>
                <a:effectLst>
                  <a:outerShdw blurRad="38100" dist="38100" dir="2700000" algn="tl">
                    <a:srgbClr val="000000">
                      <a:alpha val="43137"/>
                    </a:srgbClr>
                  </a:outerShdw>
                </a:effectLst>
              </a:rPr>
            </a:br>
            <a:endParaRPr lang="pt-BR" sz="5400" dirty="0">
              <a:solidFill>
                <a:schemeClr val="accent6">
                  <a:lumMod val="50000"/>
                </a:schemeClr>
              </a:solidFill>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A6DF1E8E-9ED5-E730-82D9-8EDD88F681AC}"/>
              </a:ext>
            </a:extLst>
          </p:cNvPr>
          <p:cNvSpPr>
            <a:spLocks noGrp="1"/>
          </p:cNvSpPr>
          <p:nvPr>
            <p:ph type="subTitle" idx="1"/>
          </p:nvPr>
        </p:nvSpPr>
        <p:spPr>
          <a:xfrm>
            <a:off x="1260471" y="4929475"/>
            <a:ext cx="7559673" cy="864523"/>
          </a:xfrm>
        </p:spPr>
        <p:txBody>
          <a:bodyPr/>
          <a:lstStyle/>
          <a:p>
            <a:r>
              <a:rPr lang="pt-BR" sz="2400" b="1" dirty="0"/>
              <a:t>Previsão de Demanda</a:t>
            </a:r>
            <a:endParaRPr lang="pt-BR" b="1" dirty="0"/>
          </a:p>
        </p:txBody>
      </p:sp>
      <p:sp>
        <p:nvSpPr>
          <p:cNvPr id="4" name="CaixaDeTexto 3">
            <a:extLst>
              <a:ext uri="{FF2B5EF4-FFF2-40B4-BE49-F238E27FC236}">
                <a16:creationId xmlns:a16="http://schemas.microsoft.com/office/drawing/2014/main" id="{580B96D8-4B7B-C8F1-D5B0-94AEC38F0E55}"/>
              </a:ext>
            </a:extLst>
          </p:cNvPr>
          <p:cNvSpPr txBox="1"/>
          <p:nvPr/>
        </p:nvSpPr>
        <p:spPr>
          <a:xfrm>
            <a:off x="3385141" y="6910600"/>
            <a:ext cx="3670236" cy="400110"/>
          </a:xfrm>
          <a:prstGeom prst="rect">
            <a:avLst/>
          </a:prstGeom>
          <a:noFill/>
        </p:spPr>
        <p:txBody>
          <a:bodyPr wrap="none" rtlCol="0">
            <a:spAutoFit/>
          </a:bodyPr>
          <a:lstStyle/>
          <a:p>
            <a:r>
              <a:rPr lang="pt-BR" sz="2000" dirty="0"/>
              <a:t>Professora Dra. Thaisa Rodrigues</a:t>
            </a:r>
          </a:p>
        </p:txBody>
      </p:sp>
      <p:sp>
        <p:nvSpPr>
          <p:cNvPr id="5" name="Subtítulo 2">
            <a:extLst>
              <a:ext uri="{FF2B5EF4-FFF2-40B4-BE49-F238E27FC236}">
                <a16:creationId xmlns:a16="http://schemas.microsoft.com/office/drawing/2014/main" id="{2266B6A1-D63D-4F61-14C0-A40B3A7C13F6}"/>
              </a:ext>
            </a:extLst>
          </p:cNvPr>
          <p:cNvSpPr txBox="1">
            <a:spLocks/>
          </p:cNvSpPr>
          <p:nvPr/>
        </p:nvSpPr>
        <p:spPr>
          <a:xfrm>
            <a:off x="1260471" y="947971"/>
            <a:ext cx="7559673" cy="864523"/>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1405"/>
              </a:spcAft>
              <a:buNone/>
              <a:tabLst/>
              <a:defRPr lang="pt-BR" sz="2400" b="0" i="0" u="none" strike="noStrike" kern="1200" cap="none" spc="0" baseline="0">
                <a:solidFill>
                  <a:srgbClr val="000000"/>
                </a:solidFill>
                <a:uFillTx/>
                <a:latin typeface="Arial"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t-B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t-B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t-B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t-B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b="1" dirty="0"/>
              <a:t>Tecnologia em Processos Gerenciais</a:t>
            </a:r>
          </a:p>
        </p:txBody>
      </p:sp>
    </p:spTree>
    <p:extLst>
      <p:ext uri="{BB962C8B-B14F-4D97-AF65-F5344CB8AC3E}">
        <p14:creationId xmlns:p14="http://schemas.microsoft.com/office/powerpoint/2010/main" val="358838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a:solidFill>
                  <a:srgbClr val="00B050"/>
                </a:solidFill>
              </a:rPr>
              <a:t>PREVISÃO DE DEMANDA NO PCP</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10</a:t>
            </a:fld>
            <a:endParaRPr lang="pt-BR" dirty="0"/>
          </a:p>
        </p:txBody>
      </p:sp>
      <p:sp>
        <p:nvSpPr>
          <p:cNvPr id="4" name="Espaço Reservado para Conteúdo 3"/>
          <p:cNvSpPr>
            <a:spLocks noGrp="1"/>
          </p:cNvSpPr>
          <p:nvPr>
            <p:ph sz="quarter" idx="1"/>
          </p:nvPr>
        </p:nvSpPr>
        <p:spPr/>
        <p:txBody>
          <a:bodyPr>
            <a:normAutofit lnSpcReduction="10000"/>
          </a:bodyPr>
          <a:lstStyle/>
          <a:p>
            <a:r>
              <a:rPr lang="pt-BR" sz="2200" b="1" dirty="0">
                <a:latin typeface="Arial" panose="020B0604020202020204" pitchFamily="34" charset="0"/>
                <a:cs typeface="Arial" panose="020B0604020202020204" pitchFamily="34" charset="0"/>
              </a:rPr>
              <a:t> Longo Prazo (5 anos ou mais)</a:t>
            </a:r>
          </a:p>
          <a:p>
            <a:pPr lvl="1"/>
            <a:r>
              <a:rPr lang="pt-BR" sz="2200" dirty="0">
                <a:latin typeface="Arial" panose="020B0604020202020204" pitchFamily="34" charset="0"/>
                <a:cs typeface="Arial" panose="020B0604020202020204" pitchFamily="34" charset="0"/>
              </a:rPr>
              <a:t>expansão da capacidade, novos produtos/serviços etc.</a:t>
            </a:r>
          </a:p>
          <a:p>
            <a:pPr lvl="1"/>
            <a:r>
              <a:rPr lang="pt-BR" sz="2200" dirty="0">
                <a:latin typeface="Arial" panose="020B0604020202020204" pitchFamily="34" charset="0"/>
                <a:cs typeface="Arial" panose="020B0604020202020204" pitchFamily="34" charset="0"/>
              </a:rPr>
              <a:t>principalmente métodos qualitativos.</a:t>
            </a:r>
          </a:p>
          <a:p>
            <a:pPr lvl="1"/>
            <a:endParaRPr lang="pt-BR" sz="2200" dirty="0">
              <a:latin typeface="Arial" panose="020B0604020202020204" pitchFamily="34" charset="0"/>
              <a:cs typeface="Arial" panose="020B0604020202020204" pitchFamily="34" charset="0"/>
            </a:endParaRPr>
          </a:p>
          <a:p>
            <a:r>
              <a:rPr lang="pt-BR" sz="2200" b="1" dirty="0">
                <a:latin typeface="Arial" panose="020B0604020202020204" pitchFamily="34" charset="0"/>
                <a:cs typeface="Arial" panose="020B0604020202020204" pitchFamily="34" charset="0"/>
              </a:rPr>
              <a:t> Médio Prazo (1 a 2 anos)</a:t>
            </a:r>
          </a:p>
          <a:p>
            <a:pPr lvl="1"/>
            <a:r>
              <a:rPr lang="pt-BR" sz="2200" dirty="0">
                <a:latin typeface="Arial" panose="020B0604020202020204" pitchFamily="34" charset="0"/>
                <a:cs typeface="Arial" panose="020B0604020202020204" pitchFamily="34" charset="0"/>
              </a:rPr>
              <a:t> planejamento da produção e recursos.</a:t>
            </a:r>
          </a:p>
          <a:p>
            <a:pPr lvl="1"/>
            <a:r>
              <a:rPr lang="pt-BR" sz="2200" dirty="0">
                <a:latin typeface="Arial" panose="020B0604020202020204" pitchFamily="34" charset="0"/>
                <a:cs typeface="Arial" panose="020B0604020202020204" pitchFamily="34" charset="0"/>
              </a:rPr>
              <a:t> misto de métodos quantitativos e de consenso.</a:t>
            </a:r>
          </a:p>
          <a:p>
            <a:pPr lvl="1"/>
            <a:endParaRPr lang="pt-BR" sz="2200" dirty="0">
              <a:latin typeface="Arial" panose="020B0604020202020204" pitchFamily="34" charset="0"/>
              <a:cs typeface="Arial" panose="020B0604020202020204" pitchFamily="34" charset="0"/>
            </a:endParaRPr>
          </a:p>
          <a:p>
            <a:r>
              <a:rPr lang="pt-BR" sz="2200" b="1" dirty="0">
                <a:latin typeface="Arial" panose="020B0604020202020204" pitchFamily="34" charset="0"/>
                <a:cs typeface="Arial" panose="020B0604020202020204" pitchFamily="34" charset="0"/>
              </a:rPr>
              <a:t> Curto Prazo (1 a 6 meses)</a:t>
            </a:r>
          </a:p>
          <a:p>
            <a:pPr lvl="1"/>
            <a:r>
              <a:rPr lang="pt-BR" sz="2200" dirty="0">
                <a:latin typeface="Arial" panose="020B0604020202020204" pitchFamily="34" charset="0"/>
                <a:cs typeface="Arial" panose="020B0604020202020204" pitchFamily="34" charset="0"/>
              </a:rPr>
              <a:t>compras, produção, estoques e pedidos.</a:t>
            </a:r>
          </a:p>
          <a:p>
            <a:pPr lvl="1"/>
            <a:r>
              <a:rPr lang="pt-BR" sz="2200" dirty="0">
                <a:latin typeface="Arial" panose="020B0604020202020204" pitchFamily="34" charset="0"/>
                <a:cs typeface="Arial" panose="020B0604020202020204" pitchFamily="34" charset="0"/>
              </a:rPr>
              <a:t>métodos quantitativos (projeção).</a:t>
            </a:r>
          </a:p>
        </p:txBody>
      </p:sp>
    </p:spTree>
    <p:extLst>
      <p:ext uri="{BB962C8B-B14F-4D97-AF65-F5344CB8AC3E}">
        <p14:creationId xmlns:p14="http://schemas.microsoft.com/office/powerpoint/2010/main" val="110281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anim calcmode="lin" valueType="num">
                                      <p:cBhvr>
                                        <p:cTn id="2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fade">
                                      <p:cBhvr>
                                        <p:cTn id="38" dur="1000"/>
                                        <p:tgtEl>
                                          <p:spTgt spid="4">
                                            <p:txEl>
                                              <p:pRg st="8" end="8"/>
                                            </p:txEl>
                                          </p:spTgt>
                                        </p:tgtEl>
                                      </p:cBhvr>
                                    </p:animEffect>
                                    <p:anim calcmode="lin" valueType="num">
                                      <p:cBhvr>
                                        <p:cTn id="39"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1000"/>
                                        <p:tgtEl>
                                          <p:spTgt spid="4">
                                            <p:txEl>
                                              <p:pRg st="9" end="9"/>
                                            </p:txEl>
                                          </p:spTgt>
                                        </p:tgtEl>
                                      </p:cBhvr>
                                    </p:animEffect>
                                    <p:anim calcmode="lin" valueType="num">
                                      <p:cBhvr>
                                        <p:cTn id="44"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10" end="10"/>
                                            </p:txEl>
                                          </p:spTgt>
                                        </p:tgtEl>
                                        <p:attrNameLst>
                                          <p:attrName>style.visibility</p:attrName>
                                        </p:attrNameLst>
                                      </p:cBhvr>
                                      <p:to>
                                        <p:strVal val="visible"/>
                                      </p:to>
                                    </p:set>
                                    <p:animEffect transition="in" filter="fade">
                                      <p:cBhvr>
                                        <p:cTn id="48" dur="1000"/>
                                        <p:tgtEl>
                                          <p:spTgt spid="4">
                                            <p:txEl>
                                              <p:pRg st="10" end="10"/>
                                            </p:txEl>
                                          </p:spTgt>
                                        </p:tgtEl>
                                      </p:cBhvr>
                                    </p:animEffect>
                                    <p:anim calcmode="lin" valueType="num">
                                      <p:cBhvr>
                                        <p:cTn id="49"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387" y="1133743"/>
            <a:ext cx="9716732" cy="819029"/>
          </a:xfrm>
        </p:spPr>
        <p:txBody>
          <a:bodyPr>
            <a:normAutofit/>
          </a:bodyPr>
          <a:lstStyle/>
          <a:p>
            <a:pPr algn="r"/>
            <a:r>
              <a:rPr lang="pt-BR" b="1" dirty="0">
                <a:solidFill>
                  <a:srgbClr val="C00000"/>
                </a:solidFill>
              </a:rPr>
              <a:t>OBJETIVOS DA AULA</a:t>
            </a:r>
          </a:p>
        </p:txBody>
      </p:sp>
      <p:sp>
        <p:nvSpPr>
          <p:cNvPr id="3" name="Espaço Reservado para Conteúdo 2"/>
          <p:cNvSpPr>
            <a:spLocks noGrp="1"/>
          </p:cNvSpPr>
          <p:nvPr>
            <p:ph sz="quarter" idx="1"/>
          </p:nvPr>
        </p:nvSpPr>
        <p:spPr>
          <a:xfrm>
            <a:off x="244387" y="2267782"/>
            <a:ext cx="7914821" cy="3864462"/>
          </a:xfrm>
        </p:spPr>
        <p:txBody>
          <a:bodyPr>
            <a:normAutofit/>
          </a:bodyPr>
          <a:lstStyle/>
          <a:p>
            <a:endParaRPr lang="pt-BR" dirty="0"/>
          </a:p>
          <a:p>
            <a:endParaRPr lang="pt-BR" dirty="0"/>
          </a:p>
        </p:txBody>
      </p:sp>
      <p:sp>
        <p:nvSpPr>
          <p:cNvPr id="9" name="Espaço Reservado para Número de Slide 8"/>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11</a:t>
            </a:fld>
            <a:endParaRPr lang="pt-BR" dirty="0"/>
          </a:p>
        </p:txBody>
      </p:sp>
      <p:pic>
        <p:nvPicPr>
          <p:cNvPr id="10" name="Picture 2" descr="http://campustechies.com/wp-content/uploads/2011/08/improvement-objectives-300x299.jpg"/>
          <p:cNvPicPr>
            <a:picLocks noChangeAspect="1" noChangeArrowheads="1"/>
          </p:cNvPicPr>
          <p:nvPr/>
        </p:nvPicPr>
        <p:blipFill>
          <a:blip r:embed="rId3"/>
          <a:srcRect/>
          <a:stretch>
            <a:fillRect/>
          </a:stretch>
        </p:blipFill>
        <p:spPr bwMode="auto">
          <a:xfrm>
            <a:off x="8159207" y="2410975"/>
            <a:ext cx="1551580" cy="1546409"/>
          </a:xfrm>
          <a:prstGeom prst="rect">
            <a:avLst/>
          </a:prstGeom>
          <a:ln>
            <a:noFill/>
          </a:ln>
          <a:effectLst>
            <a:softEdge rad="112500"/>
          </a:effectLst>
        </p:spPr>
      </p:pic>
      <p:sp>
        <p:nvSpPr>
          <p:cNvPr id="12" name="Espaço Reservado para Conteúdo 3"/>
          <p:cNvSpPr txBox="1">
            <a:spLocks/>
          </p:cNvSpPr>
          <p:nvPr/>
        </p:nvSpPr>
        <p:spPr>
          <a:xfrm>
            <a:off x="608592" y="2558304"/>
            <a:ext cx="8988321" cy="371713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Font typeface="+mj-lt"/>
              <a:buAutoNum type="arabicPeriod"/>
            </a:pPr>
            <a:endParaRPr lang="pt-BR" sz="2976" dirty="0"/>
          </a:p>
          <a:p>
            <a:pPr marL="514350" indent="-514350" algn="just">
              <a:buFont typeface="+mj-lt"/>
              <a:buAutoNum type="arabicPeriod"/>
            </a:pPr>
            <a:r>
              <a:rPr lang="pt-BR" sz="2976" dirty="0">
                <a:highlight>
                  <a:srgbClr val="FFFF00"/>
                </a:highlight>
              </a:rPr>
              <a:t>Definir quais os tipos de demanda;</a:t>
            </a:r>
          </a:p>
          <a:p>
            <a:pPr marL="514350" indent="-514350" algn="just">
              <a:buFont typeface="+mj-lt"/>
              <a:buAutoNum type="arabicPeriod"/>
            </a:pPr>
            <a:endParaRPr lang="pt-BR" sz="2976" dirty="0"/>
          </a:p>
          <a:p>
            <a:pPr marL="514350" indent="-514350" algn="just">
              <a:buFont typeface="+mj-lt"/>
              <a:buAutoNum type="arabicPeriod"/>
            </a:pPr>
            <a:r>
              <a:rPr lang="pt-BR" sz="2976" dirty="0"/>
              <a:t>Quais são as características da Previsão no PCP;</a:t>
            </a:r>
          </a:p>
          <a:p>
            <a:pPr marL="514350" indent="-514350" algn="just">
              <a:buFont typeface="+mj-lt"/>
              <a:buAutoNum type="arabicPeriod"/>
            </a:pPr>
            <a:endParaRPr lang="pt-BR" sz="2976" dirty="0"/>
          </a:p>
          <a:p>
            <a:pPr marL="514350" indent="-514350" algn="just">
              <a:buFont typeface="+mj-lt"/>
              <a:buAutoNum type="arabicPeriod"/>
            </a:pPr>
            <a:r>
              <a:rPr lang="pt-BR" sz="2976" dirty="0"/>
              <a:t>Modelos qualitativos</a:t>
            </a:r>
          </a:p>
          <a:p>
            <a:pPr marL="514350" indent="-514350" algn="just">
              <a:buFont typeface="+mj-lt"/>
              <a:buAutoNum type="arabicPeriod"/>
            </a:pPr>
            <a:endParaRPr lang="pt-BR" sz="2976" dirty="0"/>
          </a:p>
        </p:txBody>
      </p:sp>
    </p:spTree>
    <p:extLst>
      <p:ext uri="{BB962C8B-B14F-4D97-AF65-F5344CB8AC3E}">
        <p14:creationId xmlns:p14="http://schemas.microsoft.com/office/powerpoint/2010/main" val="303018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EE8F32-CAA1-7133-916C-951040826435}"/>
              </a:ext>
            </a:extLst>
          </p:cNvPr>
          <p:cNvSpPr>
            <a:spLocks noGrp="1"/>
          </p:cNvSpPr>
          <p:nvPr>
            <p:ph type="title"/>
          </p:nvPr>
        </p:nvSpPr>
        <p:spPr/>
        <p:txBody>
          <a:bodyPr/>
          <a:lstStyle/>
          <a:p>
            <a:r>
              <a:rPr lang="pt-BR" sz="3600" b="0" i="0" dirty="0">
                <a:solidFill>
                  <a:srgbClr val="0D0D0D"/>
                </a:solidFill>
                <a:effectLst/>
                <a:latin typeface="Arial" panose="020B0604020202020204" pitchFamily="34" charset="0"/>
                <a:cs typeface="Arial" panose="020B0604020202020204" pitchFamily="34" charset="0"/>
              </a:rPr>
              <a:t>A demanda pode ser classificada em vários tipos, incluindo:</a:t>
            </a:r>
            <a:endParaRPr lang="pt-BR" sz="36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234942B8-F4A7-52E7-61E1-79CFBC056A9A}"/>
              </a:ext>
            </a:extLst>
          </p:cNvPr>
          <p:cNvSpPr>
            <a:spLocks noGrp="1"/>
          </p:cNvSpPr>
          <p:nvPr>
            <p:ph idx="1"/>
          </p:nvPr>
        </p:nvSpPr>
        <p:spPr>
          <a:xfrm>
            <a:off x="359633" y="2320237"/>
            <a:ext cx="9215999" cy="4294077"/>
          </a:xfrm>
        </p:spPr>
        <p:txBody>
          <a:bodyPr/>
          <a:lstStyle/>
          <a:p>
            <a:pPr algn="l">
              <a:buFont typeface="Arial" panose="020B0604020202020204" pitchFamily="34" charset="0"/>
              <a:buChar char="•"/>
            </a:pPr>
            <a:r>
              <a:rPr lang="pt-BR" sz="2000" b="1" i="0" dirty="0">
                <a:solidFill>
                  <a:srgbClr val="0D0D0D"/>
                </a:solidFill>
                <a:effectLst/>
                <a:latin typeface="Arial" panose="020B0604020202020204" pitchFamily="34" charset="0"/>
                <a:cs typeface="Arial" panose="020B0604020202020204" pitchFamily="34" charset="0"/>
              </a:rPr>
              <a:t>Demanda Dependente:</a:t>
            </a:r>
            <a:r>
              <a:rPr lang="pt-BR" sz="2000" b="0" i="0" dirty="0">
                <a:solidFill>
                  <a:srgbClr val="0D0D0D"/>
                </a:solidFill>
                <a:effectLst/>
                <a:latin typeface="Arial" panose="020B0604020202020204" pitchFamily="34" charset="0"/>
                <a:cs typeface="Arial" panose="020B0604020202020204" pitchFamily="34" charset="0"/>
              </a:rPr>
              <a:t> Refere-se à demanda por um produto que está diretamente relacionada à demanda por outro produto ou item. </a:t>
            </a:r>
          </a:p>
          <a:p>
            <a:pPr algn="l">
              <a:buFont typeface="Arial" panose="020B0604020202020204" pitchFamily="34" charset="0"/>
              <a:buChar char="•"/>
            </a:pPr>
            <a:endParaRPr lang="pt-BR" sz="2000" dirty="0">
              <a:solidFill>
                <a:srgbClr val="0D0D0D"/>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sz="2000" b="1"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pt-BR" sz="2000" b="1" i="0" dirty="0">
                <a:solidFill>
                  <a:srgbClr val="0D0D0D"/>
                </a:solidFill>
                <a:effectLst/>
                <a:latin typeface="Arial" panose="020B0604020202020204" pitchFamily="34" charset="0"/>
                <a:cs typeface="Arial" panose="020B0604020202020204" pitchFamily="34" charset="0"/>
              </a:rPr>
              <a:t>Demanda Independente:</a:t>
            </a:r>
            <a:r>
              <a:rPr lang="pt-BR" sz="2000" b="0" i="0" dirty="0">
                <a:solidFill>
                  <a:srgbClr val="0D0D0D"/>
                </a:solidFill>
                <a:effectLst/>
                <a:latin typeface="Arial" panose="020B0604020202020204" pitchFamily="34" charset="0"/>
                <a:cs typeface="Arial" panose="020B0604020202020204" pitchFamily="34" charset="0"/>
              </a:rPr>
              <a:t> Refere-se à demanda por um produto que não está relacionada diretamente à demanda por outros produtos. </a:t>
            </a:r>
          </a:p>
          <a:p>
            <a:pPr algn="l">
              <a:buFont typeface="Arial" panose="020B0604020202020204" pitchFamily="34" charset="0"/>
              <a:buChar char="•"/>
            </a:pPr>
            <a:endParaRPr lang="pt-BR" sz="2000"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sz="2000"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pt-BR" sz="2000" b="1" i="0" dirty="0">
                <a:solidFill>
                  <a:srgbClr val="0D0D0D"/>
                </a:solidFill>
                <a:effectLst/>
                <a:latin typeface="Arial" panose="020B0604020202020204" pitchFamily="34" charset="0"/>
                <a:cs typeface="Arial" panose="020B0604020202020204" pitchFamily="34" charset="0"/>
              </a:rPr>
              <a:t>Demanda Contínua:</a:t>
            </a:r>
            <a:r>
              <a:rPr lang="pt-BR" sz="2000" b="0" i="0" dirty="0">
                <a:solidFill>
                  <a:srgbClr val="0D0D0D"/>
                </a:solidFill>
                <a:effectLst/>
                <a:latin typeface="Arial" panose="020B0604020202020204" pitchFamily="34" charset="0"/>
                <a:cs typeface="Arial" panose="020B0604020202020204" pitchFamily="34" charset="0"/>
              </a:rPr>
              <a:t> É uma demanda constante ao longo do tempo, como a demanda por itens de uso diário.</a:t>
            </a:r>
            <a:endParaRPr lang="pt-BR" sz="2000" dirty="0">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18A3536A-5513-A158-94A3-91DA4B0E01B5}"/>
              </a:ext>
            </a:extLst>
          </p:cNvPr>
          <p:cNvPicPr>
            <a:picLocks noChangeAspect="1"/>
          </p:cNvPicPr>
          <p:nvPr/>
        </p:nvPicPr>
        <p:blipFill>
          <a:blip r:embed="rId3"/>
          <a:stretch>
            <a:fillRect/>
          </a:stretch>
        </p:blipFill>
        <p:spPr>
          <a:xfrm>
            <a:off x="2445550" y="2986447"/>
            <a:ext cx="992947" cy="915627"/>
          </a:xfrm>
          <a:prstGeom prst="rect">
            <a:avLst/>
          </a:prstGeom>
        </p:spPr>
      </p:pic>
      <p:pic>
        <p:nvPicPr>
          <p:cNvPr id="5" name="Imagem 4">
            <a:extLst>
              <a:ext uri="{FF2B5EF4-FFF2-40B4-BE49-F238E27FC236}">
                <a16:creationId xmlns:a16="http://schemas.microsoft.com/office/drawing/2014/main" id="{37BEB52B-C249-0CFD-6C20-6A2E2CD9F131}"/>
              </a:ext>
            </a:extLst>
          </p:cNvPr>
          <p:cNvPicPr>
            <a:picLocks noChangeAspect="1"/>
          </p:cNvPicPr>
          <p:nvPr/>
        </p:nvPicPr>
        <p:blipFill>
          <a:blip r:embed="rId4"/>
          <a:stretch>
            <a:fillRect/>
          </a:stretch>
        </p:blipFill>
        <p:spPr>
          <a:xfrm>
            <a:off x="5579814" y="2956814"/>
            <a:ext cx="1357299" cy="883709"/>
          </a:xfrm>
          <a:prstGeom prst="rect">
            <a:avLst/>
          </a:prstGeom>
        </p:spPr>
      </p:pic>
      <p:sp>
        <p:nvSpPr>
          <p:cNvPr id="6" name="Seta: para a Direita 5">
            <a:extLst>
              <a:ext uri="{FF2B5EF4-FFF2-40B4-BE49-F238E27FC236}">
                <a16:creationId xmlns:a16="http://schemas.microsoft.com/office/drawing/2014/main" id="{B9A016D5-24B9-FAA7-1C27-647C3007DB02}"/>
              </a:ext>
            </a:extLst>
          </p:cNvPr>
          <p:cNvSpPr/>
          <p:nvPr/>
        </p:nvSpPr>
        <p:spPr>
          <a:xfrm>
            <a:off x="4012682" y="3301802"/>
            <a:ext cx="992947" cy="33496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5014DE13-2A92-B6B7-7CAE-30D59647168A}"/>
              </a:ext>
            </a:extLst>
          </p:cNvPr>
          <p:cNvPicPr>
            <a:picLocks noChangeAspect="1"/>
          </p:cNvPicPr>
          <p:nvPr/>
        </p:nvPicPr>
        <p:blipFill>
          <a:blip r:embed="rId5"/>
          <a:stretch>
            <a:fillRect/>
          </a:stretch>
        </p:blipFill>
        <p:spPr>
          <a:xfrm>
            <a:off x="2445550" y="4871658"/>
            <a:ext cx="992947" cy="823420"/>
          </a:xfrm>
          <a:prstGeom prst="rect">
            <a:avLst/>
          </a:prstGeom>
        </p:spPr>
      </p:pic>
      <p:sp>
        <p:nvSpPr>
          <p:cNvPr id="8" name="Seta: para a Direita 7">
            <a:extLst>
              <a:ext uri="{FF2B5EF4-FFF2-40B4-BE49-F238E27FC236}">
                <a16:creationId xmlns:a16="http://schemas.microsoft.com/office/drawing/2014/main" id="{BBA26605-73B7-4FAF-5066-6654E84379F8}"/>
              </a:ext>
            </a:extLst>
          </p:cNvPr>
          <p:cNvSpPr/>
          <p:nvPr/>
        </p:nvSpPr>
        <p:spPr>
          <a:xfrm>
            <a:off x="4047365" y="5161256"/>
            <a:ext cx="992947" cy="334963"/>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1A8DDE3F-5B2A-C159-3EC6-87FDAC5008EF}"/>
              </a:ext>
            </a:extLst>
          </p:cNvPr>
          <p:cNvPicPr>
            <a:picLocks noChangeAspect="1"/>
          </p:cNvPicPr>
          <p:nvPr/>
        </p:nvPicPr>
        <p:blipFill>
          <a:blip r:embed="rId6"/>
          <a:stretch>
            <a:fillRect/>
          </a:stretch>
        </p:blipFill>
        <p:spPr>
          <a:xfrm>
            <a:off x="5524414" y="4666400"/>
            <a:ext cx="1754771" cy="1100006"/>
          </a:xfrm>
          <a:prstGeom prst="rect">
            <a:avLst/>
          </a:prstGeom>
        </p:spPr>
      </p:pic>
      <p:pic>
        <p:nvPicPr>
          <p:cNvPr id="10" name="Imagem 9">
            <a:extLst>
              <a:ext uri="{FF2B5EF4-FFF2-40B4-BE49-F238E27FC236}">
                <a16:creationId xmlns:a16="http://schemas.microsoft.com/office/drawing/2014/main" id="{AAEE12C6-6760-905C-0F7E-EF85422644FC}"/>
              </a:ext>
            </a:extLst>
          </p:cNvPr>
          <p:cNvPicPr>
            <a:picLocks noChangeAspect="1"/>
          </p:cNvPicPr>
          <p:nvPr/>
        </p:nvPicPr>
        <p:blipFill>
          <a:blip r:embed="rId7"/>
          <a:stretch>
            <a:fillRect/>
          </a:stretch>
        </p:blipFill>
        <p:spPr>
          <a:xfrm>
            <a:off x="4393672" y="6470232"/>
            <a:ext cx="1293279" cy="969959"/>
          </a:xfrm>
          <a:prstGeom prst="rect">
            <a:avLst/>
          </a:prstGeom>
        </p:spPr>
      </p:pic>
      <p:pic>
        <p:nvPicPr>
          <p:cNvPr id="12" name="Imagem 11">
            <a:extLst>
              <a:ext uri="{FF2B5EF4-FFF2-40B4-BE49-F238E27FC236}">
                <a16:creationId xmlns:a16="http://schemas.microsoft.com/office/drawing/2014/main" id="{A91F38D1-894A-B109-BF6E-4CD61103B135}"/>
              </a:ext>
            </a:extLst>
          </p:cNvPr>
          <p:cNvPicPr>
            <a:picLocks noChangeAspect="1"/>
          </p:cNvPicPr>
          <p:nvPr/>
        </p:nvPicPr>
        <p:blipFill>
          <a:blip r:embed="rId8"/>
          <a:stretch>
            <a:fillRect/>
          </a:stretch>
        </p:blipFill>
        <p:spPr>
          <a:xfrm>
            <a:off x="5849308" y="6470232"/>
            <a:ext cx="1454939" cy="969959"/>
          </a:xfrm>
          <a:prstGeom prst="rect">
            <a:avLst/>
          </a:prstGeom>
        </p:spPr>
      </p:pic>
    </p:spTree>
    <p:extLst>
      <p:ext uri="{BB962C8B-B14F-4D97-AF65-F5344CB8AC3E}">
        <p14:creationId xmlns:p14="http://schemas.microsoft.com/office/powerpoint/2010/main" val="229957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D28E2039-A12D-FD70-E571-6B3B3B1378C9}"/>
              </a:ext>
            </a:extLst>
          </p:cNvPr>
          <p:cNvPicPr>
            <a:picLocks noChangeAspect="1"/>
          </p:cNvPicPr>
          <p:nvPr/>
        </p:nvPicPr>
        <p:blipFill>
          <a:blip r:embed="rId3"/>
          <a:stretch>
            <a:fillRect/>
          </a:stretch>
        </p:blipFill>
        <p:spPr>
          <a:xfrm>
            <a:off x="5510697" y="6264201"/>
            <a:ext cx="1298710" cy="1298710"/>
          </a:xfrm>
          <a:prstGeom prst="rect">
            <a:avLst/>
          </a:prstGeom>
        </p:spPr>
      </p:pic>
      <p:sp>
        <p:nvSpPr>
          <p:cNvPr id="2" name="Título 1">
            <a:extLst>
              <a:ext uri="{FF2B5EF4-FFF2-40B4-BE49-F238E27FC236}">
                <a16:creationId xmlns:a16="http://schemas.microsoft.com/office/drawing/2014/main" id="{EFEE8F32-CAA1-7133-916C-951040826435}"/>
              </a:ext>
            </a:extLst>
          </p:cNvPr>
          <p:cNvSpPr>
            <a:spLocks noGrp="1"/>
          </p:cNvSpPr>
          <p:nvPr>
            <p:ph type="title"/>
          </p:nvPr>
        </p:nvSpPr>
        <p:spPr/>
        <p:txBody>
          <a:bodyPr/>
          <a:lstStyle/>
          <a:p>
            <a:r>
              <a:rPr lang="pt-BR" sz="3600" b="0" i="0" dirty="0">
                <a:solidFill>
                  <a:srgbClr val="0D0D0D"/>
                </a:solidFill>
                <a:effectLst/>
                <a:latin typeface="Arial" panose="020B0604020202020204" pitchFamily="34" charset="0"/>
                <a:cs typeface="Arial" panose="020B0604020202020204" pitchFamily="34" charset="0"/>
              </a:rPr>
              <a:t>A demanda pode ser classificada em vários tipos, incluindo:</a:t>
            </a:r>
            <a:endParaRPr lang="pt-BR" sz="3600"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234942B8-F4A7-52E7-61E1-79CFBC056A9A}"/>
              </a:ext>
            </a:extLst>
          </p:cNvPr>
          <p:cNvSpPr>
            <a:spLocks noGrp="1"/>
          </p:cNvSpPr>
          <p:nvPr>
            <p:ph idx="1"/>
          </p:nvPr>
        </p:nvSpPr>
        <p:spPr>
          <a:xfrm>
            <a:off x="359633" y="2519813"/>
            <a:ext cx="9215999" cy="4294077"/>
          </a:xfrm>
        </p:spPr>
        <p:txBody>
          <a:bodyPr/>
          <a:lstStyle/>
          <a:p>
            <a:pPr algn="l">
              <a:buFont typeface="Arial" panose="020B0604020202020204" pitchFamily="34" charset="0"/>
              <a:buChar char="•"/>
            </a:pPr>
            <a:r>
              <a:rPr lang="pt-BR" sz="2000" b="1" i="0" dirty="0">
                <a:solidFill>
                  <a:srgbClr val="0D0D0D"/>
                </a:solidFill>
                <a:effectLst/>
                <a:latin typeface="Arial" panose="020B0604020202020204" pitchFamily="34" charset="0"/>
                <a:cs typeface="Arial" panose="020B0604020202020204" pitchFamily="34" charset="0"/>
              </a:rPr>
              <a:t>Demanda Discreta:</a:t>
            </a:r>
            <a:r>
              <a:rPr lang="pt-BR" sz="2000" b="0" i="0" dirty="0">
                <a:solidFill>
                  <a:srgbClr val="0D0D0D"/>
                </a:solidFill>
                <a:effectLst/>
                <a:latin typeface="Arial" panose="020B0604020202020204" pitchFamily="34" charset="0"/>
                <a:cs typeface="Arial" panose="020B0604020202020204" pitchFamily="34" charset="0"/>
              </a:rPr>
              <a:t> É uma demanda que ocorre em intervalos específicos de tempo, não necessariamente de forma regular ou previsível.</a:t>
            </a:r>
          </a:p>
          <a:p>
            <a:pPr algn="l">
              <a:buFont typeface="Arial" panose="020B0604020202020204" pitchFamily="34" charset="0"/>
              <a:buChar char="•"/>
            </a:pPr>
            <a:endParaRPr lang="pt-BR" sz="2000" dirty="0">
              <a:solidFill>
                <a:srgbClr val="0D0D0D"/>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sz="2000"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pt-BR" sz="2000" b="1" i="0" dirty="0">
                <a:solidFill>
                  <a:srgbClr val="0D0D0D"/>
                </a:solidFill>
                <a:effectLst/>
                <a:latin typeface="Arial" panose="020B0604020202020204" pitchFamily="34" charset="0"/>
                <a:cs typeface="Arial" panose="020B0604020202020204" pitchFamily="34" charset="0"/>
              </a:rPr>
              <a:t>Demanda sazonal:</a:t>
            </a:r>
            <a:r>
              <a:rPr lang="pt-BR" sz="2000" b="0" i="0" dirty="0">
                <a:solidFill>
                  <a:srgbClr val="0D0D0D"/>
                </a:solidFill>
                <a:effectLst/>
                <a:latin typeface="Arial" panose="020B0604020202020204" pitchFamily="34" charset="0"/>
                <a:cs typeface="Arial" panose="020B0604020202020204" pitchFamily="34" charset="0"/>
              </a:rPr>
              <a:t> Refere-se à demanda que varia sazonalmente, como a demanda por roupas de inverno ou produtos relacionados a feriados.</a:t>
            </a:r>
          </a:p>
          <a:p>
            <a:pPr algn="l">
              <a:buFont typeface="Arial" panose="020B0604020202020204" pitchFamily="34" charset="0"/>
              <a:buChar char="•"/>
            </a:pPr>
            <a:endParaRPr lang="pt-BR" sz="2000" dirty="0">
              <a:solidFill>
                <a:srgbClr val="0D0D0D"/>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sz="2000"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pt-BR" sz="2000" b="1" i="0" dirty="0">
                <a:solidFill>
                  <a:srgbClr val="0D0D0D"/>
                </a:solidFill>
                <a:effectLst/>
                <a:latin typeface="Arial" panose="020B0604020202020204" pitchFamily="34" charset="0"/>
                <a:cs typeface="Arial" panose="020B0604020202020204" pitchFamily="34" charset="0"/>
              </a:rPr>
              <a:t>Demanda Errática:</a:t>
            </a:r>
            <a:r>
              <a:rPr lang="pt-BR" sz="2000" b="0" i="0" dirty="0">
                <a:solidFill>
                  <a:srgbClr val="0D0D0D"/>
                </a:solidFill>
                <a:effectLst/>
                <a:latin typeface="Arial" panose="020B0604020202020204" pitchFamily="34" charset="0"/>
                <a:cs typeface="Arial" panose="020B0604020202020204" pitchFamily="34" charset="0"/>
              </a:rPr>
              <a:t> É uma demanda imprevisível e irregular, muitas vezes causada por fatores externos imprevisíveis.</a:t>
            </a:r>
          </a:p>
          <a:p>
            <a:endParaRPr lang="pt-BR" sz="2000" dirty="0">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9F3BF0D4-0879-8701-20E9-2EDBDCFE3601}"/>
              </a:ext>
            </a:extLst>
          </p:cNvPr>
          <p:cNvPicPr>
            <a:picLocks noChangeAspect="1"/>
          </p:cNvPicPr>
          <p:nvPr/>
        </p:nvPicPr>
        <p:blipFill>
          <a:blip r:embed="rId4"/>
          <a:stretch>
            <a:fillRect/>
          </a:stretch>
        </p:blipFill>
        <p:spPr>
          <a:xfrm>
            <a:off x="2502568" y="4936183"/>
            <a:ext cx="1514140" cy="1013173"/>
          </a:xfrm>
          <a:prstGeom prst="rect">
            <a:avLst/>
          </a:prstGeom>
        </p:spPr>
      </p:pic>
      <p:pic>
        <p:nvPicPr>
          <p:cNvPr id="5" name="Imagem 4">
            <a:extLst>
              <a:ext uri="{FF2B5EF4-FFF2-40B4-BE49-F238E27FC236}">
                <a16:creationId xmlns:a16="http://schemas.microsoft.com/office/drawing/2014/main" id="{F07BC759-F607-0A18-4D85-D5B7D9720318}"/>
              </a:ext>
            </a:extLst>
          </p:cNvPr>
          <p:cNvPicPr>
            <a:picLocks noChangeAspect="1"/>
          </p:cNvPicPr>
          <p:nvPr/>
        </p:nvPicPr>
        <p:blipFill rotWithShape="1">
          <a:blip r:embed="rId5"/>
          <a:srcRect l="-12107" t="31188" r="1"/>
          <a:stretch/>
        </p:blipFill>
        <p:spPr>
          <a:xfrm>
            <a:off x="5745892" y="4936183"/>
            <a:ext cx="970802" cy="1059352"/>
          </a:xfrm>
          <a:prstGeom prst="rect">
            <a:avLst/>
          </a:prstGeom>
        </p:spPr>
      </p:pic>
      <p:pic>
        <p:nvPicPr>
          <p:cNvPr id="6" name="Imagem 5">
            <a:extLst>
              <a:ext uri="{FF2B5EF4-FFF2-40B4-BE49-F238E27FC236}">
                <a16:creationId xmlns:a16="http://schemas.microsoft.com/office/drawing/2014/main" id="{2BAC3FFD-C416-AF5E-00A7-3126BD43837D}"/>
              </a:ext>
            </a:extLst>
          </p:cNvPr>
          <p:cNvPicPr>
            <a:picLocks noChangeAspect="1"/>
          </p:cNvPicPr>
          <p:nvPr/>
        </p:nvPicPr>
        <p:blipFill>
          <a:blip r:embed="rId6"/>
          <a:stretch>
            <a:fillRect/>
          </a:stretch>
        </p:blipFill>
        <p:spPr>
          <a:xfrm>
            <a:off x="1717676" y="3123882"/>
            <a:ext cx="1147964" cy="1208232"/>
          </a:xfrm>
          <a:prstGeom prst="rect">
            <a:avLst/>
          </a:prstGeom>
        </p:spPr>
      </p:pic>
      <p:pic>
        <p:nvPicPr>
          <p:cNvPr id="7" name="Imagem 6">
            <a:extLst>
              <a:ext uri="{FF2B5EF4-FFF2-40B4-BE49-F238E27FC236}">
                <a16:creationId xmlns:a16="http://schemas.microsoft.com/office/drawing/2014/main" id="{89B71247-5B30-F5A2-74FC-AC392A3E1552}"/>
              </a:ext>
            </a:extLst>
          </p:cNvPr>
          <p:cNvPicPr>
            <a:picLocks noChangeAspect="1"/>
          </p:cNvPicPr>
          <p:nvPr/>
        </p:nvPicPr>
        <p:blipFill>
          <a:blip r:embed="rId7"/>
          <a:stretch>
            <a:fillRect/>
          </a:stretch>
        </p:blipFill>
        <p:spPr>
          <a:xfrm>
            <a:off x="7218947" y="3006692"/>
            <a:ext cx="1144002" cy="1144002"/>
          </a:xfrm>
          <a:prstGeom prst="rect">
            <a:avLst/>
          </a:prstGeom>
        </p:spPr>
      </p:pic>
      <p:pic>
        <p:nvPicPr>
          <p:cNvPr id="8" name="Imagem 7">
            <a:extLst>
              <a:ext uri="{FF2B5EF4-FFF2-40B4-BE49-F238E27FC236}">
                <a16:creationId xmlns:a16="http://schemas.microsoft.com/office/drawing/2014/main" id="{D7596AA9-E3C1-9D66-E245-E47AF140D03E}"/>
              </a:ext>
            </a:extLst>
          </p:cNvPr>
          <p:cNvPicPr>
            <a:picLocks noChangeAspect="1"/>
          </p:cNvPicPr>
          <p:nvPr/>
        </p:nvPicPr>
        <p:blipFill>
          <a:blip r:embed="rId8"/>
          <a:stretch>
            <a:fillRect/>
          </a:stretch>
        </p:blipFill>
        <p:spPr>
          <a:xfrm>
            <a:off x="4223683" y="3273250"/>
            <a:ext cx="1013174" cy="1013174"/>
          </a:xfrm>
          <a:prstGeom prst="rect">
            <a:avLst/>
          </a:prstGeom>
        </p:spPr>
      </p:pic>
    </p:spTree>
    <p:extLst>
      <p:ext uri="{BB962C8B-B14F-4D97-AF65-F5344CB8AC3E}">
        <p14:creationId xmlns:p14="http://schemas.microsoft.com/office/powerpoint/2010/main" val="253895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387" y="1133743"/>
            <a:ext cx="9716732" cy="819029"/>
          </a:xfrm>
        </p:spPr>
        <p:txBody>
          <a:bodyPr>
            <a:normAutofit/>
          </a:bodyPr>
          <a:lstStyle/>
          <a:p>
            <a:pPr algn="r"/>
            <a:r>
              <a:rPr lang="pt-BR" sz="4000" b="1" dirty="0">
                <a:solidFill>
                  <a:srgbClr val="00B050"/>
                </a:solidFill>
              </a:rPr>
              <a:t>OBJETIVOS DA AULA</a:t>
            </a:r>
          </a:p>
        </p:txBody>
      </p:sp>
      <p:sp>
        <p:nvSpPr>
          <p:cNvPr id="3" name="Espaço Reservado para Conteúdo 2"/>
          <p:cNvSpPr>
            <a:spLocks noGrp="1"/>
          </p:cNvSpPr>
          <p:nvPr>
            <p:ph sz="quarter" idx="1"/>
          </p:nvPr>
        </p:nvSpPr>
        <p:spPr>
          <a:xfrm>
            <a:off x="244387" y="2267782"/>
            <a:ext cx="7914821" cy="3864462"/>
          </a:xfrm>
        </p:spPr>
        <p:txBody>
          <a:bodyPr>
            <a:normAutofit/>
          </a:bodyPr>
          <a:lstStyle/>
          <a:p>
            <a:endParaRPr lang="pt-BR" dirty="0"/>
          </a:p>
          <a:p>
            <a:endParaRPr lang="pt-BR" dirty="0"/>
          </a:p>
        </p:txBody>
      </p:sp>
      <p:sp>
        <p:nvSpPr>
          <p:cNvPr id="9" name="Espaço Reservado para Número de Slide 8"/>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14</a:t>
            </a:fld>
            <a:endParaRPr lang="pt-BR" dirty="0"/>
          </a:p>
        </p:txBody>
      </p:sp>
      <p:pic>
        <p:nvPicPr>
          <p:cNvPr id="10" name="Picture 2" descr="http://campustechies.com/wp-content/uploads/2011/08/improvement-objectives-300x299.jpg"/>
          <p:cNvPicPr>
            <a:picLocks noChangeAspect="1" noChangeArrowheads="1"/>
          </p:cNvPicPr>
          <p:nvPr/>
        </p:nvPicPr>
        <p:blipFill>
          <a:blip r:embed="rId3"/>
          <a:srcRect/>
          <a:stretch>
            <a:fillRect/>
          </a:stretch>
        </p:blipFill>
        <p:spPr bwMode="auto">
          <a:xfrm>
            <a:off x="7803771" y="5219534"/>
            <a:ext cx="1793142" cy="1787165"/>
          </a:xfrm>
          <a:prstGeom prst="rect">
            <a:avLst/>
          </a:prstGeom>
          <a:ln>
            <a:noFill/>
          </a:ln>
          <a:effectLst>
            <a:softEdge rad="112500"/>
          </a:effectLst>
        </p:spPr>
      </p:pic>
      <p:sp>
        <p:nvSpPr>
          <p:cNvPr id="12" name="Espaço Reservado para Conteúdo 3"/>
          <p:cNvSpPr txBox="1">
            <a:spLocks/>
          </p:cNvSpPr>
          <p:nvPr/>
        </p:nvSpPr>
        <p:spPr>
          <a:xfrm>
            <a:off x="608592" y="2558304"/>
            <a:ext cx="8988321" cy="3717133"/>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SzPct val="100000"/>
              <a:buFont typeface="+mj-lt"/>
              <a:buAutoNum type="arabicPeriod"/>
            </a:pPr>
            <a:endParaRPr lang="pt-BR" sz="20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000" dirty="0">
                <a:latin typeface="Arial" panose="020B0604020202020204" pitchFamily="34" charset="0"/>
                <a:cs typeface="Arial" panose="020B0604020202020204" pitchFamily="34" charset="0"/>
              </a:rPr>
              <a:t>Definir quais os tipos de demanda;</a:t>
            </a:r>
          </a:p>
          <a:p>
            <a:pPr marL="514350" indent="-514350" algn="just">
              <a:buSzPct val="100000"/>
              <a:buFont typeface="+mj-lt"/>
              <a:buAutoNum type="arabicPeriod"/>
            </a:pPr>
            <a:endParaRPr lang="pt-BR" sz="20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000" dirty="0">
                <a:latin typeface="Arial" panose="020B0604020202020204" pitchFamily="34" charset="0"/>
                <a:cs typeface="Arial" panose="020B0604020202020204" pitchFamily="34" charset="0"/>
              </a:rPr>
              <a:t>Entender o porque a Previsão é importante no PCP;</a:t>
            </a:r>
          </a:p>
          <a:p>
            <a:pPr marL="514350" indent="-514350" algn="just">
              <a:buSzPct val="100000"/>
              <a:buFont typeface="+mj-lt"/>
              <a:buAutoNum type="arabicPeriod"/>
            </a:pPr>
            <a:endParaRPr lang="pt-BR" sz="20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000" dirty="0">
                <a:highlight>
                  <a:srgbClr val="FFFF00"/>
                </a:highlight>
                <a:latin typeface="Arial" panose="020B0604020202020204" pitchFamily="34" charset="0"/>
                <a:cs typeface="Arial" panose="020B0604020202020204" pitchFamily="34" charset="0"/>
              </a:rPr>
              <a:t>Quais são as características da Previsão no PCP;</a:t>
            </a:r>
          </a:p>
          <a:p>
            <a:pPr marL="514350" indent="-514350" algn="just">
              <a:buSzPct val="100000"/>
              <a:buFont typeface="+mj-lt"/>
              <a:buAutoNum type="arabicPeriod"/>
            </a:pPr>
            <a:endParaRPr lang="pt-BR" sz="20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000" dirty="0">
                <a:latin typeface="Arial" panose="020B0604020202020204" pitchFamily="34" charset="0"/>
                <a:cs typeface="Arial" panose="020B0604020202020204" pitchFamily="34" charset="0"/>
              </a:rPr>
              <a:t>Modelos qualitativos</a:t>
            </a:r>
          </a:p>
          <a:p>
            <a:pPr marL="514350" indent="-514350" algn="just">
              <a:buFont typeface="+mj-lt"/>
              <a:buAutoNum type="arabicPeriod"/>
            </a:pP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81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87DA1-3899-6CBC-A65A-A861D139C5CD}"/>
              </a:ext>
            </a:extLst>
          </p:cNvPr>
          <p:cNvSpPr>
            <a:spLocks noGrp="1"/>
          </p:cNvSpPr>
          <p:nvPr>
            <p:ph type="title"/>
          </p:nvPr>
        </p:nvSpPr>
        <p:spPr>
          <a:xfrm>
            <a:off x="1392976" y="637758"/>
            <a:ext cx="7991636" cy="1262521"/>
          </a:xfrm>
        </p:spPr>
        <p:txBody>
          <a:bodyPr/>
          <a:lstStyle/>
          <a:p>
            <a:r>
              <a:rPr lang="pt-BR" b="1" i="0" dirty="0">
                <a:solidFill>
                  <a:srgbClr val="00B050"/>
                </a:solidFill>
                <a:effectLst/>
                <a:latin typeface="Arial" panose="020B0604020202020204" pitchFamily="34" charset="0"/>
                <a:cs typeface="Arial" panose="020B0604020202020204" pitchFamily="34" charset="0"/>
              </a:rPr>
              <a:t>Características da Previsão no PCP:</a:t>
            </a:r>
            <a:endParaRPr lang="pt-BR" dirty="0">
              <a:solidFill>
                <a:srgbClr val="00B050"/>
              </a:solidFill>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01F968C4-6D24-C0C7-661E-2CA8A17EF206}"/>
              </a:ext>
            </a:extLst>
          </p:cNvPr>
          <p:cNvSpPr>
            <a:spLocks noGrp="1"/>
          </p:cNvSpPr>
          <p:nvPr>
            <p:ph idx="1"/>
          </p:nvPr>
        </p:nvSpPr>
        <p:spPr>
          <a:xfrm>
            <a:off x="168613" y="1996579"/>
            <a:ext cx="9215999" cy="4294077"/>
          </a:xfrm>
        </p:spPr>
        <p:txBody>
          <a:bodyPr/>
          <a:lstStyle/>
          <a:p>
            <a:pPr lvl="1" algn="l">
              <a:buFont typeface="Wingdings" panose="05000000000000000000" pitchFamily="2" charset="2"/>
              <a:buChar char="§"/>
            </a:pPr>
            <a:r>
              <a:rPr lang="pt-BR" sz="2200" b="1" i="0" dirty="0">
                <a:solidFill>
                  <a:srgbClr val="0D0D0D"/>
                </a:solidFill>
                <a:effectLst/>
                <a:latin typeface="Arial" panose="020B0604020202020204" pitchFamily="34" charset="0"/>
                <a:cs typeface="Arial" panose="020B0604020202020204" pitchFamily="34" charset="0"/>
              </a:rPr>
              <a:t>Precisão:</a:t>
            </a:r>
            <a:r>
              <a:rPr lang="pt-BR" sz="2200" b="0" i="0" dirty="0">
                <a:solidFill>
                  <a:srgbClr val="0D0D0D"/>
                </a:solidFill>
                <a:effectLst/>
                <a:latin typeface="Arial" panose="020B0604020202020204" pitchFamily="34" charset="0"/>
                <a:cs typeface="Arial" panose="020B0604020202020204" pitchFamily="34" charset="0"/>
              </a:rPr>
              <a:t> A previsão deve ser o mais precisa possível para orientar as decisões de planejamento.</a:t>
            </a:r>
          </a:p>
          <a:p>
            <a:pPr lvl="1" algn="l">
              <a:buFont typeface="Wingdings" panose="05000000000000000000" pitchFamily="2" charset="2"/>
              <a:buChar char="§"/>
            </a:pPr>
            <a:endParaRPr lang="pt-BR" sz="2200" b="0" i="0" dirty="0">
              <a:solidFill>
                <a:srgbClr val="0D0D0D"/>
              </a:solidFill>
              <a:effectLst/>
              <a:latin typeface="Arial" panose="020B0604020202020204" pitchFamily="34" charset="0"/>
              <a:cs typeface="Arial" panose="020B0604020202020204" pitchFamily="34" charset="0"/>
            </a:endParaRPr>
          </a:p>
          <a:p>
            <a:pPr lvl="1" algn="l">
              <a:buFont typeface="Wingdings" panose="05000000000000000000" pitchFamily="2" charset="2"/>
              <a:buChar char="§"/>
            </a:pPr>
            <a:r>
              <a:rPr lang="pt-BR" sz="2200" b="1" i="0" dirty="0">
                <a:solidFill>
                  <a:srgbClr val="0D0D0D"/>
                </a:solidFill>
                <a:effectLst/>
                <a:latin typeface="Arial" panose="020B0604020202020204" pitchFamily="34" charset="0"/>
                <a:cs typeface="Arial" panose="020B0604020202020204" pitchFamily="34" charset="0"/>
              </a:rPr>
              <a:t>Atualização:</a:t>
            </a:r>
            <a:r>
              <a:rPr lang="pt-BR" sz="2200" b="0" i="0" dirty="0">
                <a:solidFill>
                  <a:srgbClr val="0D0D0D"/>
                </a:solidFill>
                <a:effectLst/>
                <a:latin typeface="Arial" panose="020B0604020202020204" pitchFamily="34" charset="0"/>
                <a:cs typeface="Arial" panose="020B0604020202020204" pitchFamily="34" charset="0"/>
              </a:rPr>
              <a:t> A previsão deve ser atualizada regularmente para refletir mudanças nas condições do mercado, nas preferências dos clientes e em outros fatores relevantes.</a:t>
            </a:r>
          </a:p>
          <a:p>
            <a:pPr lvl="1" algn="l">
              <a:buFont typeface="Wingdings" panose="05000000000000000000" pitchFamily="2" charset="2"/>
              <a:buChar char="§"/>
            </a:pPr>
            <a:endParaRPr lang="pt-BR" sz="2200" b="0" i="0" dirty="0">
              <a:solidFill>
                <a:srgbClr val="0D0D0D"/>
              </a:solidFill>
              <a:effectLst/>
              <a:latin typeface="Arial" panose="020B0604020202020204" pitchFamily="34" charset="0"/>
              <a:cs typeface="Arial" panose="020B0604020202020204" pitchFamily="34" charset="0"/>
            </a:endParaRPr>
          </a:p>
          <a:p>
            <a:pPr lvl="1" algn="l">
              <a:buFont typeface="Wingdings" panose="05000000000000000000" pitchFamily="2" charset="2"/>
              <a:buChar char="§"/>
            </a:pPr>
            <a:r>
              <a:rPr lang="pt-BR" sz="2200" b="1" i="0" dirty="0">
                <a:solidFill>
                  <a:srgbClr val="0D0D0D"/>
                </a:solidFill>
                <a:effectLst/>
                <a:latin typeface="Arial" panose="020B0604020202020204" pitchFamily="34" charset="0"/>
                <a:cs typeface="Arial" panose="020B0604020202020204" pitchFamily="34" charset="0"/>
              </a:rPr>
              <a:t>Flexibilidade:</a:t>
            </a:r>
            <a:r>
              <a:rPr lang="pt-BR" sz="2200" b="0" i="0" dirty="0">
                <a:solidFill>
                  <a:srgbClr val="0D0D0D"/>
                </a:solidFill>
                <a:effectLst/>
                <a:latin typeface="Arial" panose="020B0604020202020204" pitchFamily="34" charset="0"/>
                <a:cs typeface="Arial" panose="020B0604020202020204" pitchFamily="34" charset="0"/>
              </a:rPr>
              <a:t> A previsão deve ser flexível o suficiente para se adaptar a mudanças repentinas na demanda ou nas condições do mercado.</a:t>
            </a:r>
          </a:p>
          <a:p>
            <a:pPr lvl="1" algn="l">
              <a:buFont typeface="Wingdings" panose="05000000000000000000" pitchFamily="2" charset="2"/>
              <a:buChar char="§"/>
            </a:pPr>
            <a:endParaRPr lang="pt-BR" sz="2200" b="0" i="0" dirty="0">
              <a:solidFill>
                <a:srgbClr val="0D0D0D"/>
              </a:solidFill>
              <a:effectLst/>
              <a:latin typeface="Arial" panose="020B0604020202020204" pitchFamily="34" charset="0"/>
              <a:cs typeface="Arial" panose="020B0604020202020204" pitchFamily="34" charset="0"/>
            </a:endParaRPr>
          </a:p>
          <a:p>
            <a:pPr lvl="1" algn="l">
              <a:buFont typeface="Wingdings" panose="05000000000000000000" pitchFamily="2" charset="2"/>
              <a:buChar char="§"/>
            </a:pPr>
            <a:r>
              <a:rPr lang="pt-BR" sz="2200" b="1" i="0" dirty="0">
                <a:solidFill>
                  <a:srgbClr val="0D0D0D"/>
                </a:solidFill>
                <a:effectLst/>
                <a:latin typeface="Arial" panose="020B0604020202020204" pitchFamily="34" charset="0"/>
                <a:cs typeface="Arial" panose="020B0604020202020204" pitchFamily="34" charset="0"/>
              </a:rPr>
              <a:t>Confiança:</a:t>
            </a:r>
            <a:r>
              <a:rPr lang="pt-BR" sz="2200" b="0" i="0" dirty="0">
                <a:solidFill>
                  <a:srgbClr val="0D0D0D"/>
                </a:solidFill>
                <a:effectLst/>
                <a:latin typeface="Arial" panose="020B0604020202020204" pitchFamily="34" charset="0"/>
                <a:cs typeface="Arial" panose="020B0604020202020204" pitchFamily="34" charset="0"/>
              </a:rPr>
              <a:t> A previsão deve ser confiável e baseada em dados sólidos e informações precisas.</a:t>
            </a:r>
          </a:p>
          <a:p>
            <a:pPr marL="457200" indent="-457200">
              <a:buFont typeface="Wingdings" panose="05000000000000000000" pitchFamily="2" charset="2"/>
              <a:buChar char="§"/>
            </a:pPr>
            <a:endParaRPr lang="pt-BR" sz="22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D2A7FCDC-A466-481B-B4A3-73A035936B8B}"/>
              </a:ext>
            </a:extLst>
          </p:cNvPr>
          <p:cNvSpPr txBox="1"/>
          <p:nvPr/>
        </p:nvSpPr>
        <p:spPr>
          <a:xfrm>
            <a:off x="5040793" y="6660307"/>
            <a:ext cx="5039832" cy="523220"/>
          </a:xfrm>
          <a:prstGeom prst="rect">
            <a:avLst/>
          </a:prstGeom>
          <a:noFill/>
        </p:spPr>
        <p:txBody>
          <a:bodyPr wrap="square">
            <a:spAutoFit/>
          </a:bodyPr>
          <a:lstStyle/>
          <a:p>
            <a:r>
              <a:rPr lang="pt-BR" sz="2800" b="1" dirty="0">
                <a:highlight>
                  <a:srgbClr val="FFFF00"/>
                </a:highlight>
                <a:latin typeface="Arial" panose="020B0604020202020204" pitchFamily="34" charset="0"/>
                <a:cs typeface="Arial" panose="020B0604020202020204" pitchFamily="34" charset="0"/>
              </a:rPr>
              <a:t>Mundo Ideal x Mundo Real</a:t>
            </a:r>
          </a:p>
        </p:txBody>
      </p:sp>
    </p:spTree>
    <p:extLst>
      <p:ext uri="{BB962C8B-B14F-4D97-AF65-F5344CB8AC3E}">
        <p14:creationId xmlns:p14="http://schemas.microsoft.com/office/powerpoint/2010/main" val="197426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Horizonte de Planejamento</a:t>
            </a:r>
          </a:p>
          <a:p>
            <a:pPr algn="just"/>
            <a:r>
              <a:rPr lang="pt-BR" sz="1654" dirty="0"/>
              <a:t>Previsões de curto prazo tendem a ser </a:t>
            </a:r>
            <a:r>
              <a:rPr lang="pt-BR" sz="1654" b="1" dirty="0"/>
              <a:t>mais exatas</a:t>
            </a:r>
            <a:r>
              <a:rPr lang="pt-BR" sz="1654" dirty="0"/>
              <a:t>. Vários fatores influenciam na demanda e estes podem variar diariamente.</a:t>
            </a:r>
          </a:p>
          <a:p>
            <a:pPr algn="just"/>
            <a:r>
              <a:rPr lang="pt-BR" sz="1654" dirty="0"/>
              <a:t>Quanto mais o horizonte de tempo se estende, </a:t>
            </a:r>
            <a:r>
              <a:rPr lang="pt-BR" sz="1654" b="1" dirty="0"/>
              <a:t>maior a suscetibilidade a erros</a:t>
            </a:r>
            <a:r>
              <a:rPr lang="pt-BR" sz="1654" dirty="0"/>
              <a:t>.</a:t>
            </a:r>
          </a:p>
        </p:txBody>
      </p:sp>
      <p:pic>
        <p:nvPicPr>
          <p:cNvPr id="4" name="Imagem 3">
            <a:extLst>
              <a:ext uri="{FF2B5EF4-FFF2-40B4-BE49-F238E27FC236}">
                <a16:creationId xmlns:a16="http://schemas.microsoft.com/office/drawing/2014/main" id="{79E6DBE7-7461-45DD-95B9-434050DF4078}"/>
              </a:ext>
            </a:extLst>
          </p:cNvPr>
          <p:cNvPicPr>
            <a:picLocks noChangeAspect="1"/>
          </p:cNvPicPr>
          <p:nvPr/>
        </p:nvPicPr>
        <p:blipFill>
          <a:blip r:embed="rId2"/>
          <a:stretch>
            <a:fillRect/>
          </a:stretch>
        </p:blipFill>
        <p:spPr>
          <a:xfrm>
            <a:off x="1495003" y="4221808"/>
            <a:ext cx="6271819" cy="2664272"/>
          </a:xfrm>
          <a:prstGeom prst="rect">
            <a:avLst/>
          </a:prstGeom>
          <a:solidFill>
            <a:schemeClr val="bg1"/>
          </a:solidFill>
        </p:spPr>
      </p:pic>
    </p:spTree>
    <p:extLst>
      <p:ext uri="{BB962C8B-B14F-4D97-AF65-F5344CB8AC3E}">
        <p14:creationId xmlns:p14="http://schemas.microsoft.com/office/powerpoint/2010/main" val="1359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Horizonte de Planejamento</a:t>
            </a:r>
          </a:p>
          <a:p>
            <a:pPr algn="just"/>
            <a:r>
              <a:rPr lang="pt-BR" sz="1984" dirty="0"/>
              <a:t>Previsões de curto prazo tendem a ser </a:t>
            </a:r>
            <a:r>
              <a:rPr lang="pt-BR" sz="1984" b="1" dirty="0"/>
              <a:t>mais exatas</a:t>
            </a:r>
            <a:r>
              <a:rPr lang="pt-BR" sz="1984" dirty="0"/>
              <a:t>. Vários fatores influenciam na demanda e estes podem variar diariamente.</a:t>
            </a:r>
          </a:p>
          <a:p>
            <a:pPr algn="just"/>
            <a:r>
              <a:rPr lang="pt-BR" sz="1984" dirty="0"/>
              <a:t>Quanto mais o horizonte de tempo se estende, </a:t>
            </a:r>
            <a:r>
              <a:rPr lang="pt-BR" sz="1984" b="1" dirty="0"/>
              <a:t>maior a suscetibilidade a erros</a:t>
            </a:r>
            <a:r>
              <a:rPr lang="pt-BR" sz="1984" dirty="0"/>
              <a:t>.</a:t>
            </a:r>
          </a:p>
        </p:txBody>
      </p:sp>
      <p:pic>
        <p:nvPicPr>
          <p:cNvPr id="4" name="Imagem 3">
            <a:extLst>
              <a:ext uri="{FF2B5EF4-FFF2-40B4-BE49-F238E27FC236}">
                <a16:creationId xmlns:a16="http://schemas.microsoft.com/office/drawing/2014/main" id="{79E6DBE7-7461-45DD-95B9-434050DF4078}"/>
              </a:ext>
            </a:extLst>
          </p:cNvPr>
          <p:cNvPicPr>
            <a:picLocks noChangeAspect="1"/>
          </p:cNvPicPr>
          <p:nvPr/>
        </p:nvPicPr>
        <p:blipFill>
          <a:blip r:embed="rId2"/>
          <a:stretch>
            <a:fillRect/>
          </a:stretch>
        </p:blipFill>
        <p:spPr>
          <a:xfrm>
            <a:off x="57926" y="2332474"/>
            <a:ext cx="9983770" cy="4241111"/>
          </a:xfrm>
          <a:prstGeom prst="rect">
            <a:avLst/>
          </a:prstGeom>
          <a:solidFill>
            <a:schemeClr val="bg1"/>
          </a:solidFill>
        </p:spPr>
      </p:pic>
    </p:spTree>
    <p:extLst>
      <p:ext uri="{BB962C8B-B14F-4D97-AF65-F5344CB8AC3E}">
        <p14:creationId xmlns:p14="http://schemas.microsoft.com/office/powerpoint/2010/main" val="584287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Horizonte de Planejamento</a:t>
            </a:r>
          </a:p>
        </p:txBody>
      </p:sp>
      <p:pic>
        <p:nvPicPr>
          <p:cNvPr id="6" name="Imagem 5">
            <a:extLst>
              <a:ext uri="{FF2B5EF4-FFF2-40B4-BE49-F238E27FC236}">
                <a16:creationId xmlns:a16="http://schemas.microsoft.com/office/drawing/2014/main" id="{FE9881A2-9A15-4BE4-BC4B-75304D4D3389}"/>
              </a:ext>
            </a:extLst>
          </p:cNvPr>
          <p:cNvPicPr>
            <a:picLocks noChangeAspect="1"/>
          </p:cNvPicPr>
          <p:nvPr/>
        </p:nvPicPr>
        <p:blipFill rotWithShape="1">
          <a:blip r:embed="rId2"/>
          <a:srcRect l="1365" t="272" r="1550" b="3120"/>
          <a:stretch/>
        </p:blipFill>
        <p:spPr>
          <a:xfrm>
            <a:off x="1771014" y="2869574"/>
            <a:ext cx="6416041" cy="3714551"/>
          </a:xfrm>
          <a:prstGeom prst="rect">
            <a:avLst/>
          </a:prstGeom>
        </p:spPr>
      </p:pic>
    </p:spTree>
    <p:extLst>
      <p:ext uri="{BB962C8B-B14F-4D97-AF65-F5344CB8AC3E}">
        <p14:creationId xmlns:p14="http://schemas.microsoft.com/office/powerpoint/2010/main" val="2870192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3858" y="624519"/>
            <a:ext cx="7991636" cy="1262521"/>
          </a:xfrm>
        </p:spPr>
        <p:txBody>
          <a:bodyPr>
            <a:normAutofit/>
          </a:bodyPr>
          <a:lstStyle/>
          <a:p>
            <a:r>
              <a:rPr lang="pt-BR" sz="3200" b="1" dirty="0">
                <a:solidFill>
                  <a:srgbClr val="00B050"/>
                </a:solidFill>
              </a:rPr>
              <a:t>MÉTODOS DE PREVISÃO: ALGUMAS CARACTERÍSTICAS</a:t>
            </a:r>
            <a:endParaRPr lang="pt-BR" sz="3200" dirty="0">
              <a:solidFill>
                <a:srgbClr val="00B050"/>
              </a:solidFill>
            </a:endParaRP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19</a:t>
            </a:fld>
            <a:endParaRPr lang="pt-BR" dirty="0"/>
          </a:p>
        </p:txBody>
      </p:sp>
      <p:sp>
        <p:nvSpPr>
          <p:cNvPr id="7" name="Espaço Reservado para Conteúdo 6"/>
          <p:cNvSpPr>
            <a:spLocks noGrp="1"/>
          </p:cNvSpPr>
          <p:nvPr>
            <p:ph sz="quarter" idx="1"/>
          </p:nvPr>
        </p:nvSpPr>
        <p:spPr>
          <a:xfrm>
            <a:off x="675515" y="1994478"/>
            <a:ext cx="8988321" cy="5414704"/>
          </a:xfrm>
        </p:spPr>
        <p:txBody>
          <a:bodyPr/>
          <a:lstStyle/>
          <a:p>
            <a:pPr algn="just"/>
            <a:r>
              <a:rPr lang="pt-BR" sz="2200" dirty="0">
                <a:latin typeface="Arial" panose="020B0604020202020204" pitchFamily="34" charset="0"/>
                <a:cs typeface="Arial" panose="020B0604020202020204" pitchFamily="34" charset="0"/>
              </a:rPr>
              <a:t>Erros frequentes nas previsões:</a:t>
            </a:r>
          </a:p>
          <a:p>
            <a:pPr lvl="1" algn="just"/>
            <a:r>
              <a:rPr lang="pt-BR" sz="2200" b="1" dirty="0">
                <a:latin typeface="Arial" panose="020B0604020202020204" pitchFamily="34" charset="0"/>
                <a:cs typeface="Arial" panose="020B0604020202020204" pitchFamily="34" charset="0"/>
              </a:rPr>
              <a:t>Erro 1 das previsões: </a:t>
            </a:r>
            <a:r>
              <a:rPr lang="pt-BR" sz="2200" dirty="0">
                <a:latin typeface="Arial" panose="020B0604020202020204" pitchFamily="34" charset="0"/>
                <a:cs typeface="Arial" panose="020B0604020202020204" pitchFamily="34" charset="0"/>
              </a:rPr>
              <a:t>confundir previsões com metas e, um erro subsequente, </a:t>
            </a:r>
            <a:r>
              <a:rPr lang="pt-BR" sz="2200" u="sng" dirty="0">
                <a:solidFill>
                  <a:schemeClr val="accent2"/>
                </a:solidFill>
                <a:latin typeface="Arial" panose="020B0604020202020204" pitchFamily="34" charset="0"/>
                <a:cs typeface="Arial" panose="020B0604020202020204" pitchFamily="34" charset="0"/>
              </a:rPr>
              <a:t>considerar as metas como se fossem previsões. </a:t>
            </a:r>
          </a:p>
          <a:p>
            <a:pPr lvl="1" algn="just"/>
            <a:endParaRPr lang="pt-BR" sz="2200" dirty="0">
              <a:latin typeface="Arial" panose="020B0604020202020204" pitchFamily="34" charset="0"/>
              <a:cs typeface="Arial" panose="020B0604020202020204" pitchFamily="34" charset="0"/>
            </a:endParaRPr>
          </a:p>
          <a:p>
            <a:pPr lvl="1" algn="just"/>
            <a:r>
              <a:rPr lang="pt-BR" sz="2200" b="1" dirty="0">
                <a:latin typeface="Arial" panose="020B0604020202020204" pitchFamily="34" charset="0"/>
                <a:cs typeface="Arial" panose="020B0604020202020204" pitchFamily="34" charset="0"/>
              </a:rPr>
              <a:t>Erro 2 das previsões: </a:t>
            </a:r>
            <a:r>
              <a:rPr lang="pt-BR" sz="2200" dirty="0">
                <a:latin typeface="Arial" panose="020B0604020202020204" pitchFamily="34" charset="0"/>
                <a:cs typeface="Arial" panose="020B0604020202020204" pitchFamily="34" charset="0"/>
              </a:rPr>
              <a:t>gastar tempo e esforço discutido se "acerta" ou "erra" nas previsões, quando o mais relevante é discutir </a:t>
            </a:r>
            <a:r>
              <a:rPr lang="pt-BR" sz="2200" b="1" dirty="0">
                <a:latin typeface="Arial" panose="020B0604020202020204" pitchFamily="34" charset="0"/>
                <a:cs typeface="Arial" panose="020B0604020202020204" pitchFamily="34" charset="0"/>
              </a:rPr>
              <a:t>"o quanto" </a:t>
            </a:r>
            <a:r>
              <a:rPr lang="pt-BR" sz="2200" dirty="0">
                <a:latin typeface="Arial" panose="020B0604020202020204" pitchFamily="34" charset="0"/>
                <a:cs typeface="Arial" panose="020B0604020202020204" pitchFamily="34" charset="0"/>
              </a:rPr>
              <a:t>se está errando e as formas de </a:t>
            </a:r>
            <a:r>
              <a:rPr lang="pt-BR" sz="2200" b="1" dirty="0">
                <a:latin typeface="Arial" panose="020B0604020202020204" pitchFamily="34" charset="0"/>
                <a:cs typeface="Arial" panose="020B0604020202020204" pitchFamily="34" charset="0"/>
              </a:rPr>
              <a:t>alterar processos envolvidos</a:t>
            </a:r>
            <a:r>
              <a:rPr lang="pt-BR" sz="2200" dirty="0">
                <a:latin typeface="Arial" panose="020B0604020202020204" pitchFamily="34" charset="0"/>
                <a:cs typeface="Arial" panose="020B0604020202020204" pitchFamily="34" charset="0"/>
              </a:rPr>
              <a:t>, de forma a reduzir estes </a:t>
            </a:r>
            <a:r>
              <a:rPr lang="pt-BR" sz="2200" b="1" dirty="0">
                <a:latin typeface="Arial" panose="020B0604020202020204" pitchFamily="34" charset="0"/>
                <a:cs typeface="Arial" panose="020B0604020202020204" pitchFamily="34" charset="0"/>
              </a:rPr>
              <a:t>"erros". </a:t>
            </a:r>
          </a:p>
          <a:p>
            <a:pPr lvl="1" algn="just"/>
            <a:endParaRPr lang="pt-BR" sz="2200" b="1" dirty="0">
              <a:latin typeface="Arial" panose="020B0604020202020204" pitchFamily="34" charset="0"/>
              <a:cs typeface="Arial" panose="020B0604020202020204" pitchFamily="34" charset="0"/>
            </a:endParaRPr>
          </a:p>
          <a:p>
            <a:pPr lvl="1" algn="just"/>
            <a:r>
              <a:rPr lang="pt-BR" sz="2200" b="1" dirty="0">
                <a:latin typeface="Arial" panose="020B0604020202020204" pitchFamily="34" charset="0"/>
                <a:cs typeface="Arial" panose="020B0604020202020204" pitchFamily="34" charset="0"/>
              </a:rPr>
              <a:t>Erro 3 das previsões: </a:t>
            </a:r>
            <a:r>
              <a:rPr lang="pt-BR" sz="2200" dirty="0">
                <a:latin typeface="Arial" panose="020B0604020202020204" pitchFamily="34" charset="0"/>
                <a:cs typeface="Arial" panose="020B0604020202020204" pitchFamily="34" charset="0"/>
              </a:rPr>
              <a:t>desistir ou não se esforçar o suficiente para melhorar os processos de previsão por não se conseguir "acertar" as previsões, quando, em operações, </a:t>
            </a:r>
            <a:r>
              <a:rPr lang="pt-BR" sz="2200" b="1" dirty="0">
                <a:latin typeface="Arial" panose="020B0604020202020204" pitchFamily="34" charset="0"/>
                <a:cs typeface="Arial" panose="020B0604020202020204" pitchFamily="34" charset="0"/>
              </a:rPr>
              <a:t>não se necessita ter previsões perfeitas</a:t>
            </a:r>
            <a:r>
              <a:rPr lang="pt-BR" sz="2200" dirty="0">
                <a:latin typeface="Arial" panose="020B0604020202020204" pitchFamily="34" charset="0"/>
                <a:cs typeface="Arial" panose="020B0604020202020204" pitchFamily="34" charset="0"/>
              </a:rPr>
              <a:t>, mas sim, </a:t>
            </a:r>
            <a:r>
              <a:rPr lang="pt-BR" sz="2200" b="1" dirty="0">
                <a:latin typeface="Arial" panose="020B0604020202020204" pitchFamily="34" charset="0"/>
                <a:cs typeface="Arial" panose="020B0604020202020204" pitchFamily="34" charset="0"/>
              </a:rPr>
              <a:t>previsões consistentemente melhores que as da concorrência.</a:t>
            </a:r>
          </a:p>
          <a:p>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72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arn(inVertic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barn(inVertical)">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9F96-2FAC-D22C-9C94-C45D42D5CAE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CBC2CE8-1A88-35AB-06ED-15431B69CD98}"/>
              </a:ext>
            </a:extLst>
          </p:cNvPr>
          <p:cNvSpPr>
            <a:spLocks noGrp="1"/>
          </p:cNvSpPr>
          <p:nvPr>
            <p:ph type="title"/>
          </p:nvPr>
        </p:nvSpPr>
        <p:spPr/>
        <p:txBody>
          <a:bodyPr>
            <a:normAutofit fontScale="90000"/>
          </a:bodyPr>
          <a:lstStyle/>
          <a:p>
            <a:pPr algn="r"/>
            <a:r>
              <a:rPr lang="pt-BR" b="1" dirty="0">
                <a:solidFill>
                  <a:srgbClr val="C00000"/>
                </a:solidFill>
              </a:rPr>
              <a:t>O fluxo de informação e o PCP</a:t>
            </a:r>
          </a:p>
        </p:txBody>
      </p:sp>
      <p:sp>
        <p:nvSpPr>
          <p:cNvPr id="3" name="Espaço Reservado para Número de Slide 2">
            <a:extLst>
              <a:ext uri="{FF2B5EF4-FFF2-40B4-BE49-F238E27FC236}">
                <a16:creationId xmlns:a16="http://schemas.microsoft.com/office/drawing/2014/main" id="{B8CAD1E2-27BA-342E-C1AC-D222BA88A206}"/>
              </a:ext>
            </a:extLst>
          </p:cNvPr>
          <p:cNvSpPr>
            <a:spLocks noGrp="1"/>
          </p:cNvSpPr>
          <p:nvPr>
            <p:ph type="sldNum" sz="quarter" idx="12"/>
          </p:nvPr>
        </p:nvSpPr>
        <p:spPr>
          <a:xfrm>
            <a:off x="0" y="1272222"/>
            <a:ext cx="711200" cy="244476"/>
          </a:xfrm>
          <a:prstGeom prst="rect">
            <a:avLst/>
          </a:prstGeom>
        </p:spPr>
        <p:txBody>
          <a:bodyPr vert="horz" anchor="ctr" anchorCtr="0">
            <a:normAutofit fontScale="85000" lnSpcReduction="20000"/>
          </a:bodyPr>
          <a:lstStyle>
            <a:defPPr>
              <a:defRPr lang="pt-BR"/>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CBEEE2-49B0-4517-AB5C-03F5BCD49324}" type="slidenum">
              <a:rPr lang="pt-BR" smtClean="0"/>
              <a:pPr/>
              <a:t>2</a:t>
            </a:fld>
            <a:endParaRPr lang="pt-BR" dirty="0"/>
          </a:p>
        </p:txBody>
      </p:sp>
      <p:pic>
        <p:nvPicPr>
          <p:cNvPr id="7" name="Imagem 6">
            <a:extLst>
              <a:ext uri="{FF2B5EF4-FFF2-40B4-BE49-F238E27FC236}">
                <a16:creationId xmlns:a16="http://schemas.microsoft.com/office/drawing/2014/main" id="{DA857F3A-1360-09CA-D172-97AF66C970A7}"/>
              </a:ext>
            </a:extLst>
          </p:cNvPr>
          <p:cNvPicPr>
            <a:picLocks noChangeAspect="1"/>
          </p:cNvPicPr>
          <p:nvPr/>
        </p:nvPicPr>
        <p:blipFill>
          <a:blip r:embed="rId3"/>
          <a:stretch>
            <a:fillRect/>
          </a:stretch>
        </p:blipFill>
        <p:spPr>
          <a:xfrm>
            <a:off x="504993" y="140573"/>
            <a:ext cx="8719527" cy="7278527"/>
          </a:xfrm>
          <a:prstGeom prst="rect">
            <a:avLst/>
          </a:prstGeom>
        </p:spPr>
      </p:pic>
      <p:sp>
        <p:nvSpPr>
          <p:cNvPr id="9" name="Seta: para a Direita 8">
            <a:extLst>
              <a:ext uri="{FF2B5EF4-FFF2-40B4-BE49-F238E27FC236}">
                <a16:creationId xmlns:a16="http://schemas.microsoft.com/office/drawing/2014/main" id="{151F3141-CD2A-9C4B-1351-C23A9891B903}"/>
              </a:ext>
            </a:extLst>
          </p:cNvPr>
          <p:cNvSpPr/>
          <p:nvPr/>
        </p:nvSpPr>
        <p:spPr>
          <a:xfrm rot="20778132">
            <a:off x="2454440" y="687386"/>
            <a:ext cx="1636295" cy="32686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a:extLst>
              <a:ext uri="{FF2B5EF4-FFF2-40B4-BE49-F238E27FC236}">
                <a16:creationId xmlns:a16="http://schemas.microsoft.com/office/drawing/2014/main" id="{A64622E3-386C-B7AE-E779-92145EFE6631}"/>
              </a:ext>
            </a:extLst>
          </p:cNvPr>
          <p:cNvSpPr/>
          <p:nvPr/>
        </p:nvSpPr>
        <p:spPr>
          <a:xfrm rot="12170768">
            <a:off x="6646404" y="536786"/>
            <a:ext cx="1077765" cy="20748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521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5973" y="608284"/>
            <a:ext cx="7991636" cy="1262521"/>
          </a:xfrm>
        </p:spPr>
        <p:txBody>
          <a:bodyPr>
            <a:normAutofit/>
          </a:bodyPr>
          <a:lstStyle/>
          <a:p>
            <a:pPr algn="r"/>
            <a:r>
              <a:rPr lang="pt-BR" sz="4000" b="1" dirty="0">
                <a:solidFill>
                  <a:srgbClr val="00B050"/>
                </a:solidFill>
              </a:rPr>
              <a:t>PREVISÃO DE DEMANDA</a:t>
            </a:r>
            <a:endParaRPr lang="pt-BR" sz="4000" dirty="0">
              <a:solidFill>
                <a:srgbClr val="00B050"/>
              </a:solidFill>
            </a:endParaRP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20</a:t>
            </a:fld>
            <a:endParaRPr lang="pt-BR" dirty="0"/>
          </a:p>
        </p:txBody>
      </p:sp>
      <p:sp>
        <p:nvSpPr>
          <p:cNvPr id="4" name="Espaço Reservado para Conteúdo 3"/>
          <p:cNvSpPr>
            <a:spLocks noGrp="1"/>
          </p:cNvSpPr>
          <p:nvPr>
            <p:ph sz="quarter" idx="1"/>
          </p:nvPr>
        </p:nvSpPr>
        <p:spPr>
          <a:xfrm>
            <a:off x="669263" y="2004779"/>
            <a:ext cx="8694539" cy="3597691"/>
          </a:xfrm>
        </p:spPr>
        <p:txBody>
          <a:bodyPr>
            <a:normAutofit/>
          </a:bodyPr>
          <a:lstStyle/>
          <a:p>
            <a:pPr algn="just"/>
            <a:r>
              <a:rPr lang="pt-BR" dirty="0"/>
              <a:t>Vale-se destacar que fatores como:</a:t>
            </a:r>
          </a:p>
          <a:p>
            <a:pPr algn="just"/>
            <a:endParaRPr lang="pt-BR" dirty="0"/>
          </a:p>
          <a:p>
            <a:pPr algn="just"/>
            <a:endParaRPr lang="pt-BR" dirty="0"/>
          </a:p>
          <a:p>
            <a:endParaRPr lang="pt-BR" dirty="0"/>
          </a:p>
        </p:txBody>
      </p:sp>
      <p:sp>
        <p:nvSpPr>
          <p:cNvPr id="5" name="CaixaDeTexto 4"/>
          <p:cNvSpPr txBox="1"/>
          <p:nvPr/>
        </p:nvSpPr>
        <p:spPr>
          <a:xfrm>
            <a:off x="1671912" y="2779391"/>
            <a:ext cx="2587527" cy="7032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985" dirty="0"/>
              <a:t>A falta de produto</a:t>
            </a:r>
          </a:p>
          <a:p>
            <a:pPr algn="ctr"/>
            <a:r>
              <a:rPr lang="pt-BR" sz="1985" dirty="0"/>
              <a:t> no ponto-de-venda</a:t>
            </a:r>
          </a:p>
        </p:txBody>
      </p:sp>
      <p:sp>
        <p:nvSpPr>
          <p:cNvPr id="8" name="CaixaDeTexto 7"/>
          <p:cNvSpPr txBox="1"/>
          <p:nvPr/>
        </p:nvSpPr>
        <p:spPr>
          <a:xfrm>
            <a:off x="5785005" y="2779391"/>
            <a:ext cx="2353268" cy="7032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pt-BR" sz="1985" dirty="0"/>
              <a:t>Condições especiais </a:t>
            </a:r>
          </a:p>
          <a:p>
            <a:pPr algn="ctr"/>
            <a:r>
              <a:rPr lang="pt-BR" sz="1985" dirty="0"/>
              <a:t>de promoção</a:t>
            </a:r>
          </a:p>
        </p:txBody>
      </p:sp>
      <p:pic>
        <p:nvPicPr>
          <p:cNvPr id="9" name="Imagem 8"/>
          <p:cNvPicPr>
            <a:picLocks noChangeAspect="1"/>
          </p:cNvPicPr>
          <p:nvPr/>
        </p:nvPicPr>
        <p:blipFill>
          <a:blip r:embed="rId3"/>
          <a:stretch>
            <a:fillRect/>
          </a:stretch>
        </p:blipFill>
        <p:spPr>
          <a:xfrm>
            <a:off x="872085" y="3569506"/>
            <a:ext cx="2792195" cy="2543022"/>
          </a:xfrm>
          <a:prstGeom prst="rect">
            <a:avLst/>
          </a:prstGeom>
        </p:spPr>
      </p:pic>
      <p:pic>
        <p:nvPicPr>
          <p:cNvPr id="3074" name="Picture 2" descr="Resultado de imag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979" y="3811339"/>
            <a:ext cx="4203050" cy="21735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621" y="4851291"/>
            <a:ext cx="4098169" cy="229335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6" descr="Resultado de imagem para QUEDA VENDAS"/>
          <p:cNvSpPr>
            <a:spLocks noChangeAspect="1" noChangeArrowheads="1"/>
          </p:cNvSpPr>
          <p:nvPr/>
        </p:nvSpPr>
        <p:spPr bwMode="auto">
          <a:xfrm>
            <a:off x="128761" y="825294"/>
            <a:ext cx="252009" cy="2520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5603" tIns="37801" rIns="75603" bIns="37801" numCol="1" anchor="t" anchorCtr="0" compatLnSpc="1">
            <a:prstTxWarp prst="textNoShape">
              <a:avLst/>
            </a:prstTxWarp>
          </a:bodyPr>
          <a:lstStyle/>
          <a:p>
            <a:endParaRPr lang="pt-BR" sz="1488"/>
          </a:p>
        </p:txBody>
      </p:sp>
      <p:pic>
        <p:nvPicPr>
          <p:cNvPr id="3080" name="Picture 8" descr="Resultado de imagem para QUEDA VEN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823" y="4648755"/>
            <a:ext cx="3910182" cy="235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7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4000" b="1" dirty="0">
                <a:solidFill>
                  <a:srgbClr val="00B050"/>
                </a:solidFill>
              </a:rPr>
              <a:t>PREVISÃO DE DEMANDA: Fortemente associada ao histórico mas cuidado!</a:t>
            </a:r>
            <a:endParaRPr lang="pt-BR" sz="4000" dirty="0">
              <a:solidFill>
                <a:srgbClr val="00B050"/>
              </a:solidFill>
            </a:endParaRP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21</a:t>
            </a:fld>
            <a:endParaRPr lang="pt-BR" dirty="0"/>
          </a:p>
        </p:txBody>
      </p:sp>
      <p:sp>
        <p:nvSpPr>
          <p:cNvPr id="4" name="Espaço Reservado para Conteúdo 3"/>
          <p:cNvSpPr>
            <a:spLocks noGrp="1"/>
          </p:cNvSpPr>
          <p:nvPr>
            <p:ph sz="quarter" idx="1"/>
          </p:nvPr>
        </p:nvSpPr>
        <p:spPr>
          <a:xfrm>
            <a:off x="432312" y="3052172"/>
            <a:ext cx="9215999" cy="4294077"/>
          </a:xfrm>
        </p:spPr>
        <p:txBody>
          <a:bodyPr>
            <a:normAutofit fontScale="70000" lnSpcReduction="20000"/>
          </a:bodyPr>
          <a:lstStyle/>
          <a:p>
            <a:pPr algn="just"/>
            <a:r>
              <a:rPr lang="pt-BR" dirty="0"/>
              <a:t>Vale-se destacar que fatores como:</a:t>
            </a:r>
          </a:p>
          <a:p>
            <a:pPr algn="just"/>
            <a:endParaRPr lang="pt-BR" dirty="0"/>
          </a:p>
          <a:p>
            <a:pPr algn="just"/>
            <a:endParaRPr lang="pt-BR" dirty="0"/>
          </a:p>
          <a:p>
            <a:pPr algn="just"/>
            <a:endParaRPr lang="pt-BR" dirty="0"/>
          </a:p>
          <a:p>
            <a:pPr algn="just"/>
            <a:r>
              <a:rPr lang="pt-BR" dirty="0"/>
              <a:t>Resultam em valores de vendas bastante diferentes da demanda normal</a:t>
            </a:r>
          </a:p>
          <a:p>
            <a:pPr algn="just"/>
            <a:r>
              <a:rPr lang="pt-BR" dirty="0">
                <a:sym typeface="Wingdings" panose="05000000000000000000" pitchFamily="2" charset="2"/>
              </a:rPr>
              <a:t> N</a:t>
            </a:r>
            <a:r>
              <a:rPr lang="pt-BR" dirty="0"/>
              <a:t>em sempre as </a:t>
            </a:r>
            <a:r>
              <a:rPr lang="pt-BR" b="1" dirty="0"/>
              <a:t>vendas</a:t>
            </a:r>
            <a:r>
              <a:rPr lang="pt-BR" dirty="0"/>
              <a:t> equivalem à </a:t>
            </a:r>
            <a:r>
              <a:rPr lang="pt-BR" b="1" dirty="0"/>
              <a:t>demanda efetiva </a:t>
            </a:r>
            <a:r>
              <a:rPr lang="pt-BR" dirty="0"/>
              <a:t>do produto.</a:t>
            </a:r>
          </a:p>
          <a:p>
            <a:pPr algn="just"/>
            <a:endParaRPr lang="pt-BR" sz="910" dirty="0"/>
          </a:p>
          <a:p>
            <a:pPr algn="ctr"/>
            <a:r>
              <a:rPr lang="pt-BR" i="1" dirty="0">
                <a:solidFill>
                  <a:schemeClr val="accent2"/>
                </a:solidFill>
              </a:rPr>
              <a:t> Por isso no processo de previsão de demanda é adequado rever os dados referentes aos períodos de </a:t>
            </a:r>
            <a:r>
              <a:rPr lang="pt-BR" sz="2976" b="1" i="1" dirty="0">
                <a:solidFill>
                  <a:schemeClr val="tx1"/>
                </a:solidFill>
                <a:highlight>
                  <a:srgbClr val="FFFF00"/>
                </a:highlight>
              </a:rPr>
              <a:t>vendas atípicas.</a:t>
            </a:r>
          </a:p>
          <a:p>
            <a:endParaRPr lang="pt-BR" dirty="0"/>
          </a:p>
        </p:txBody>
      </p:sp>
      <p:sp>
        <p:nvSpPr>
          <p:cNvPr id="5" name="CaixaDeTexto 4"/>
          <p:cNvSpPr txBox="1"/>
          <p:nvPr/>
        </p:nvSpPr>
        <p:spPr>
          <a:xfrm>
            <a:off x="1744591" y="3371311"/>
            <a:ext cx="2587527" cy="7032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1985" dirty="0"/>
              <a:t>A falta de produto</a:t>
            </a:r>
          </a:p>
          <a:p>
            <a:pPr algn="ctr"/>
            <a:r>
              <a:rPr lang="pt-BR" sz="1985" dirty="0"/>
              <a:t> no ponto-de-venda</a:t>
            </a:r>
          </a:p>
        </p:txBody>
      </p:sp>
      <p:sp>
        <p:nvSpPr>
          <p:cNvPr id="8" name="CaixaDeTexto 7"/>
          <p:cNvSpPr txBox="1"/>
          <p:nvPr/>
        </p:nvSpPr>
        <p:spPr>
          <a:xfrm>
            <a:off x="5857684" y="3371311"/>
            <a:ext cx="2353268" cy="7032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pt-BR" sz="1985" dirty="0"/>
              <a:t>Condições especiais </a:t>
            </a:r>
          </a:p>
          <a:p>
            <a:pPr algn="ctr"/>
            <a:r>
              <a:rPr lang="pt-BR" sz="1985" dirty="0"/>
              <a:t>de promoção</a:t>
            </a:r>
          </a:p>
        </p:txBody>
      </p:sp>
      <p:cxnSp>
        <p:nvCxnSpPr>
          <p:cNvPr id="10" name="Conector de seta reta 9"/>
          <p:cNvCxnSpPr/>
          <p:nvPr/>
        </p:nvCxnSpPr>
        <p:spPr>
          <a:xfrm>
            <a:off x="3480257" y="4166779"/>
            <a:ext cx="330097" cy="40463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a:xfrm flipH="1">
            <a:off x="6174268" y="4145482"/>
            <a:ext cx="553710" cy="4259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84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0205" y="614737"/>
            <a:ext cx="7991636" cy="1262521"/>
          </a:xfrm>
        </p:spPr>
        <p:txBody>
          <a:bodyPr>
            <a:normAutofit/>
          </a:bodyPr>
          <a:lstStyle/>
          <a:p>
            <a:pPr algn="r"/>
            <a:r>
              <a:rPr lang="pt-BR" sz="4000" b="1" dirty="0">
                <a:solidFill>
                  <a:srgbClr val="00B050"/>
                </a:solidFill>
              </a:rPr>
              <a:t>PREVISÃO DE DEMANDA</a:t>
            </a:r>
            <a:endParaRPr lang="pt-BR" sz="4000" dirty="0">
              <a:solidFill>
                <a:srgbClr val="00B050"/>
              </a:solidFill>
            </a:endParaRP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22</a:t>
            </a:fld>
            <a:endParaRPr lang="pt-BR" dirty="0"/>
          </a:p>
        </p:txBody>
      </p:sp>
      <p:sp>
        <p:nvSpPr>
          <p:cNvPr id="4" name="Espaço Reservado para Conteúdo 3"/>
          <p:cNvSpPr>
            <a:spLocks noGrp="1"/>
          </p:cNvSpPr>
          <p:nvPr>
            <p:ph sz="quarter" idx="1"/>
          </p:nvPr>
        </p:nvSpPr>
        <p:spPr>
          <a:xfrm>
            <a:off x="193302" y="2190998"/>
            <a:ext cx="9215999" cy="4294077"/>
          </a:xfrm>
        </p:spPr>
        <p:txBody>
          <a:bodyPr>
            <a:normAutofit/>
          </a:bodyPr>
          <a:lstStyle/>
          <a:p>
            <a:pPr algn="just"/>
            <a:r>
              <a:rPr lang="pt-BR" sz="2800" b="1" u="sng" dirty="0">
                <a:solidFill>
                  <a:schemeClr val="accent1"/>
                </a:solidFill>
              </a:rPr>
              <a:t>CARACTÉRISTICAS DA DEMANDA</a:t>
            </a:r>
          </a:p>
          <a:p>
            <a:pPr marL="342900" indent="-342900" algn="just">
              <a:buFont typeface="Wingdings" panose="05000000000000000000" pitchFamily="2" charset="2"/>
              <a:buChar char="§"/>
            </a:pPr>
            <a:r>
              <a:rPr lang="pt-BR" sz="2000" dirty="0"/>
              <a:t>A </a:t>
            </a:r>
            <a:r>
              <a:rPr lang="pt-BR" sz="2000" b="1" dirty="0"/>
              <a:t>incerteza</a:t>
            </a:r>
            <a:r>
              <a:rPr lang="pt-BR" sz="2000" dirty="0"/>
              <a:t> da demanda no mercado consumidor propaga-se a montante (etapas anteriores do processo de produção e distribuição) das </a:t>
            </a:r>
            <a:r>
              <a:rPr lang="pt-BR" sz="2000" b="1" dirty="0">
                <a:solidFill>
                  <a:schemeClr val="accent2"/>
                </a:solidFill>
              </a:rPr>
              <a:t>cadeias de suprimentos</a:t>
            </a:r>
            <a:r>
              <a:rPr lang="pt-BR" sz="2000" dirty="0"/>
              <a:t>.  </a:t>
            </a:r>
          </a:p>
          <a:p>
            <a:pPr marL="342900" indent="-342900" algn="just">
              <a:buFont typeface="Wingdings" panose="05000000000000000000" pitchFamily="2" charset="2"/>
              <a:buChar char="§"/>
            </a:pPr>
            <a:r>
              <a:rPr lang="pt-BR" sz="2000" dirty="0">
                <a:solidFill>
                  <a:schemeClr val="tx1"/>
                </a:solidFill>
              </a:rPr>
              <a:t>Essa incerteza pode ser causada por uma variedade de fatores, como mudanças nas </a:t>
            </a:r>
            <a:r>
              <a:rPr lang="pt-BR" sz="2000" b="1" dirty="0">
                <a:solidFill>
                  <a:schemeClr val="tx1"/>
                </a:solidFill>
              </a:rPr>
              <a:t>preferências dos consumidores, condições econômicas instáveis, eventos imprevistos</a:t>
            </a:r>
            <a:r>
              <a:rPr lang="pt-BR" sz="2000" dirty="0">
                <a:solidFill>
                  <a:schemeClr val="tx1"/>
                </a:solidFill>
              </a:rPr>
              <a:t>, entre outros.</a:t>
            </a:r>
          </a:p>
        </p:txBody>
      </p:sp>
      <p:pic>
        <p:nvPicPr>
          <p:cNvPr id="1028" name="Picture 4" descr="http://www.scielo.br/img/revistas/prod/2012nahead/aop_200709102f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 y="4971397"/>
            <a:ext cx="8820517" cy="223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7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pt-BR" sz="4000" b="1" dirty="0">
                <a:solidFill>
                  <a:srgbClr val="00B050"/>
                </a:solidFill>
              </a:rPr>
              <a:t>EFEITO CHICOTE</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23</a:t>
            </a:fld>
            <a:endParaRPr lang="pt-BR"/>
          </a:p>
        </p:txBody>
      </p:sp>
      <p:sp>
        <p:nvSpPr>
          <p:cNvPr id="4" name="Espaço Reservado para Conteúdo 3"/>
          <p:cNvSpPr>
            <a:spLocks noGrp="1"/>
          </p:cNvSpPr>
          <p:nvPr>
            <p:ph sz="quarter" idx="1"/>
          </p:nvPr>
        </p:nvSpPr>
        <p:spPr>
          <a:xfrm>
            <a:off x="336884" y="2194092"/>
            <a:ext cx="9433761" cy="2270439"/>
          </a:xfrm>
        </p:spPr>
        <p:txBody>
          <a:bodyPr/>
          <a:lstStyle/>
          <a:p>
            <a:r>
              <a:rPr lang="pt-BR" sz="2400" dirty="0">
                <a:latin typeface="Arial" panose="020B0604020202020204" pitchFamily="34" charset="0"/>
                <a:cs typeface="Arial" panose="020B0604020202020204" pitchFamily="34" charset="0"/>
              </a:rPr>
              <a:t>Verifique o efeito de uma compra de unidades de 100 um produto X.</a:t>
            </a:r>
            <a:endParaRPr lang="pt-BR" sz="2000" dirty="0">
              <a:latin typeface="Arial" panose="020B0604020202020204" pitchFamily="34" charset="0"/>
              <a:cs typeface="Arial" panose="020B0604020202020204" pitchFamily="34" charset="0"/>
            </a:endParaRPr>
          </a:p>
          <a:p>
            <a:pPr lvl="1"/>
            <a:r>
              <a:rPr lang="pt-BR" sz="2000" dirty="0">
                <a:latin typeface="Arial" panose="020B0604020202020204" pitchFamily="34" charset="0"/>
                <a:cs typeface="Arial" panose="020B0604020202020204" pitchFamily="34" charset="0"/>
              </a:rPr>
              <a:t>Passando por: Consumidor, varejo, distribuidor, fabricante e fornecedor.</a:t>
            </a:r>
          </a:p>
          <a:p>
            <a:pPr lvl="1"/>
            <a:r>
              <a:rPr lang="pt-BR" sz="2000" dirty="0">
                <a:latin typeface="Arial" panose="020B0604020202020204" pitchFamily="34" charset="0"/>
                <a:cs typeface="Arial" panose="020B0604020202020204" pitchFamily="34" charset="0"/>
              </a:rPr>
              <a:t>Sendo que cada negócio tem como estoque de segurança 20% da demanda.</a:t>
            </a:r>
          </a:p>
          <a:p>
            <a:endParaRPr lang="pt-BR" dirty="0">
              <a:latin typeface="Arial" panose="020B0604020202020204" pitchFamily="34" charset="0"/>
              <a:cs typeface="Arial" panose="020B0604020202020204" pitchFamily="34" charset="0"/>
            </a:endParaRPr>
          </a:p>
        </p:txBody>
      </p:sp>
      <p:graphicFrame>
        <p:nvGraphicFramePr>
          <p:cNvPr id="8" name="Tabela 7"/>
          <p:cNvGraphicFramePr>
            <a:graphicFrameLocks noGrp="1"/>
          </p:cNvGraphicFramePr>
          <p:nvPr>
            <p:extLst>
              <p:ext uri="{D42A27DB-BD31-4B8C-83A1-F6EECF244321}">
                <p14:modId xmlns:p14="http://schemas.microsoft.com/office/powerpoint/2010/main" val="989529731"/>
              </p:ext>
            </p:extLst>
          </p:nvPr>
        </p:nvGraphicFramePr>
        <p:xfrm>
          <a:off x="1928589" y="4723012"/>
          <a:ext cx="1711023" cy="926835"/>
        </p:xfrm>
        <a:graphic>
          <a:graphicData uri="http://schemas.openxmlformats.org/drawingml/2006/table">
            <a:tbl>
              <a:tblPr>
                <a:tableStyleId>{5C22544A-7EE6-4342-B048-85BDC9FD1C3A}</a:tableStyleId>
              </a:tblPr>
              <a:tblGrid>
                <a:gridCol w="1711023">
                  <a:extLst>
                    <a:ext uri="{9D8B030D-6E8A-4147-A177-3AD203B41FA5}">
                      <a16:colId xmlns:a16="http://schemas.microsoft.com/office/drawing/2014/main" val="20000"/>
                    </a:ext>
                  </a:extLst>
                </a:gridCol>
              </a:tblGrid>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172,8</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0"/>
                  </a:ext>
                </a:extLst>
              </a:tr>
              <a:tr h="3089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100" b="1" u="none" strike="noStrike" dirty="0">
                          <a:solidFill>
                            <a:schemeClr val="accent2"/>
                          </a:solidFill>
                          <a:effectLst/>
                          <a:latin typeface="Arial" panose="020B0604020202020204" pitchFamily="34" charset="0"/>
                          <a:cs typeface="Arial" panose="020B0604020202020204" pitchFamily="34" charset="0"/>
                        </a:rPr>
                        <a:t>34,56</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1"/>
                  </a:ext>
                </a:extLst>
              </a:tr>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207,36</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2"/>
                  </a:ext>
                </a:extLst>
              </a:tr>
            </a:tbl>
          </a:graphicData>
        </a:graphic>
      </p:graphicFrame>
      <p:graphicFrame>
        <p:nvGraphicFramePr>
          <p:cNvPr id="9" name="Tabela 8"/>
          <p:cNvGraphicFramePr>
            <a:graphicFrameLocks noGrp="1"/>
          </p:cNvGraphicFramePr>
          <p:nvPr>
            <p:extLst>
              <p:ext uri="{D42A27DB-BD31-4B8C-83A1-F6EECF244321}">
                <p14:modId xmlns:p14="http://schemas.microsoft.com/office/powerpoint/2010/main" val="3281496288"/>
              </p:ext>
            </p:extLst>
          </p:nvPr>
        </p:nvGraphicFramePr>
        <p:xfrm>
          <a:off x="562463" y="4351559"/>
          <a:ext cx="8988320" cy="419388"/>
        </p:xfrm>
        <a:graphic>
          <a:graphicData uri="http://schemas.openxmlformats.org/drawingml/2006/table">
            <a:tbl>
              <a:tblPr>
                <a:tableStyleId>{5C22544A-7EE6-4342-B048-85BDC9FD1C3A}</a:tableStyleId>
              </a:tblPr>
              <a:tblGrid>
                <a:gridCol w="1339234">
                  <a:extLst>
                    <a:ext uri="{9D8B030D-6E8A-4147-A177-3AD203B41FA5}">
                      <a16:colId xmlns:a16="http://schemas.microsoft.com/office/drawing/2014/main" val="20000"/>
                    </a:ext>
                  </a:extLst>
                </a:gridCol>
                <a:gridCol w="1744004">
                  <a:extLst>
                    <a:ext uri="{9D8B030D-6E8A-4147-A177-3AD203B41FA5}">
                      <a16:colId xmlns:a16="http://schemas.microsoft.com/office/drawing/2014/main" val="20001"/>
                    </a:ext>
                  </a:extLst>
                </a:gridCol>
                <a:gridCol w="752490">
                  <a:extLst>
                    <a:ext uri="{9D8B030D-6E8A-4147-A177-3AD203B41FA5}">
                      <a16:colId xmlns:a16="http://schemas.microsoft.com/office/drawing/2014/main" val="20002"/>
                    </a:ext>
                  </a:extLst>
                </a:gridCol>
                <a:gridCol w="643684">
                  <a:extLst>
                    <a:ext uri="{9D8B030D-6E8A-4147-A177-3AD203B41FA5}">
                      <a16:colId xmlns:a16="http://schemas.microsoft.com/office/drawing/2014/main" val="20003"/>
                    </a:ext>
                  </a:extLst>
                </a:gridCol>
                <a:gridCol w="1954530">
                  <a:extLst>
                    <a:ext uri="{9D8B030D-6E8A-4147-A177-3AD203B41FA5}">
                      <a16:colId xmlns:a16="http://schemas.microsoft.com/office/drawing/2014/main" val="20004"/>
                    </a:ext>
                  </a:extLst>
                </a:gridCol>
                <a:gridCol w="1451610">
                  <a:extLst>
                    <a:ext uri="{9D8B030D-6E8A-4147-A177-3AD203B41FA5}">
                      <a16:colId xmlns:a16="http://schemas.microsoft.com/office/drawing/2014/main" val="20005"/>
                    </a:ext>
                  </a:extLst>
                </a:gridCol>
                <a:gridCol w="1102768">
                  <a:extLst>
                    <a:ext uri="{9D8B030D-6E8A-4147-A177-3AD203B41FA5}">
                      <a16:colId xmlns:a16="http://schemas.microsoft.com/office/drawing/2014/main" val="20006"/>
                    </a:ext>
                  </a:extLst>
                </a:gridCol>
              </a:tblGrid>
              <a:tr h="419388">
                <a:tc>
                  <a:txBody>
                    <a:bodyPr/>
                    <a:lstStyle/>
                    <a:p>
                      <a:pPr algn="ctr" fontAlgn="b"/>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pt-BR" sz="1400" u="none" strike="noStrike" dirty="0">
                          <a:effectLst/>
                          <a:latin typeface="Arial" panose="020B0604020202020204" pitchFamily="34" charset="0"/>
                          <a:cs typeface="Arial" panose="020B0604020202020204" pitchFamily="34" charset="0"/>
                        </a:rPr>
                        <a:t>Fornecedor</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fontAlgn="b"/>
                      <a:r>
                        <a:rPr lang="pt-BR" sz="1400" u="none" strike="noStrike" dirty="0">
                          <a:effectLst/>
                          <a:latin typeface="Arial" panose="020B0604020202020204" pitchFamily="34" charset="0"/>
                          <a:cs typeface="Arial" panose="020B0604020202020204" pitchFamily="34" charset="0"/>
                        </a:rPr>
                        <a:t>Fabricante</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pt-BR"/>
                    </a:p>
                  </a:txBody>
                  <a:tcPr/>
                </a:tc>
                <a:tc>
                  <a:txBody>
                    <a:bodyPr/>
                    <a:lstStyle/>
                    <a:p>
                      <a:pPr algn="ctr" fontAlgn="b"/>
                      <a:r>
                        <a:rPr lang="pt-BR" sz="1400" u="none" strike="noStrike" dirty="0">
                          <a:effectLst/>
                          <a:latin typeface="Arial" panose="020B0604020202020204" pitchFamily="34" charset="0"/>
                          <a:cs typeface="Arial" panose="020B0604020202020204" pitchFamily="34" charset="0"/>
                        </a:rPr>
                        <a:t>Distribuidor</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pt-BR" sz="1400" u="none" strike="noStrike" dirty="0">
                          <a:effectLst/>
                          <a:latin typeface="Arial" panose="020B0604020202020204" pitchFamily="34" charset="0"/>
                          <a:cs typeface="Arial" panose="020B0604020202020204" pitchFamily="34" charset="0"/>
                        </a:rPr>
                        <a:t>Varejo</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pt-BR" sz="1400" u="none" strike="noStrike" dirty="0">
                          <a:effectLst/>
                          <a:latin typeface="Arial" panose="020B0604020202020204" pitchFamily="34" charset="0"/>
                          <a:cs typeface="Arial" panose="020B0604020202020204" pitchFamily="34" charset="0"/>
                        </a:rPr>
                        <a:t>Consumidor</a:t>
                      </a:r>
                      <a:endParaRPr lang="pt-BR" sz="14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 name="Tabela 9"/>
          <p:cNvGraphicFramePr>
            <a:graphicFrameLocks noGrp="1"/>
          </p:cNvGraphicFramePr>
          <p:nvPr>
            <p:extLst>
              <p:ext uri="{D42A27DB-BD31-4B8C-83A1-F6EECF244321}">
                <p14:modId xmlns:p14="http://schemas.microsoft.com/office/powerpoint/2010/main" val="3614024376"/>
              </p:ext>
            </p:extLst>
          </p:nvPr>
        </p:nvGraphicFramePr>
        <p:xfrm>
          <a:off x="562461" y="4773074"/>
          <a:ext cx="1339441" cy="876774"/>
        </p:xfrm>
        <a:graphic>
          <a:graphicData uri="http://schemas.openxmlformats.org/drawingml/2006/table">
            <a:tbl>
              <a:tblPr>
                <a:tableStyleId>{5C22544A-7EE6-4342-B048-85BDC9FD1C3A}</a:tableStyleId>
              </a:tblPr>
              <a:tblGrid>
                <a:gridCol w="1339441">
                  <a:extLst>
                    <a:ext uri="{9D8B030D-6E8A-4147-A177-3AD203B41FA5}">
                      <a16:colId xmlns:a16="http://schemas.microsoft.com/office/drawing/2014/main" val="20000"/>
                    </a:ext>
                  </a:extLst>
                </a:gridCol>
              </a:tblGrid>
              <a:tr h="292258">
                <a:tc>
                  <a:txBody>
                    <a:bodyPr/>
                    <a:lstStyle/>
                    <a:p>
                      <a:pPr algn="ctr" fontAlgn="b"/>
                      <a:r>
                        <a:rPr lang="pt-BR" sz="1100" b="0" i="0" u="none" strike="noStrike" dirty="0">
                          <a:solidFill>
                            <a:srgbClr val="000000"/>
                          </a:solidFill>
                          <a:effectLst/>
                          <a:latin typeface="Arial" panose="020B0604020202020204" pitchFamily="34" charset="0"/>
                          <a:cs typeface="Arial" panose="020B0604020202020204" pitchFamily="34" charset="0"/>
                        </a:rPr>
                        <a:t>PEDIDO</a:t>
                      </a:r>
                    </a:p>
                  </a:txBody>
                  <a:tcPr marL="7876" marR="7876" marT="7876" marB="0" anchor="b"/>
                </a:tc>
                <a:extLst>
                  <a:ext uri="{0D108BD9-81ED-4DB2-BD59-A6C34878D82A}">
                    <a16:rowId xmlns:a16="http://schemas.microsoft.com/office/drawing/2014/main" val="10000"/>
                  </a:ext>
                </a:extLst>
              </a:tr>
              <a:tr h="292258">
                <a:tc>
                  <a:txBody>
                    <a:bodyPr/>
                    <a:lstStyle/>
                    <a:p>
                      <a:pPr algn="ctr" fontAlgn="b"/>
                      <a:r>
                        <a:rPr lang="pt-BR" sz="1100" b="0" i="0" u="none" strike="noStrike" dirty="0">
                          <a:solidFill>
                            <a:srgbClr val="000000"/>
                          </a:solidFill>
                          <a:effectLst/>
                          <a:latin typeface="Arial" panose="020B0604020202020204" pitchFamily="34" charset="0"/>
                          <a:cs typeface="Arial" panose="020B0604020202020204" pitchFamily="34" charset="0"/>
                        </a:rPr>
                        <a:t>ES</a:t>
                      </a:r>
                    </a:p>
                  </a:txBody>
                  <a:tcPr marL="7876" marR="7876" marT="7876" marB="0" anchor="b"/>
                </a:tc>
                <a:extLst>
                  <a:ext uri="{0D108BD9-81ED-4DB2-BD59-A6C34878D82A}">
                    <a16:rowId xmlns:a16="http://schemas.microsoft.com/office/drawing/2014/main" val="10001"/>
                  </a:ext>
                </a:extLst>
              </a:tr>
              <a:tr h="292258">
                <a:tc>
                  <a:txBody>
                    <a:bodyPr/>
                    <a:lstStyle/>
                    <a:p>
                      <a:pPr algn="ctr" fontAlgn="b"/>
                      <a:r>
                        <a:rPr lang="pt-BR" sz="1100" b="0" i="0" u="none" strike="noStrike" dirty="0">
                          <a:solidFill>
                            <a:srgbClr val="000000"/>
                          </a:solidFill>
                          <a:effectLst/>
                          <a:latin typeface="Arial" panose="020B0604020202020204" pitchFamily="34" charset="0"/>
                          <a:cs typeface="Arial" panose="020B0604020202020204" pitchFamily="34" charset="0"/>
                        </a:rPr>
                        <a:t>TOTAL</a:t>
                      </a:r>
                    </a:p>
                  </a:txBody>
                  <a:tcPr marL="7876" marR="7876" marT="7876" marB="0" anchor="b"/>
                </a:tc>
                <a:extLst>
                  <a:ext uri="{0D108BD9-81ED-4DB2-BD59-A6C34878D82A}">
                    <a16:rowId xmlns:a16="http://schemas.microsoft.com/office/drawing/2014/main" val="10002"/>
                  </a:ext>
                </a:extLst>
              </a:tr>
            </a:tbl>
          </a:graphicData>
        </a:graphic>
      </p:graphicFrame>
      <p:graphicFrame>
        <p:nvGraphicFramePr>
          <p:cNvPr id="11" name="Tabela 10"/>
          <p:cNvGraphicFramePr>
            <a:graphicFrameLocks noGrp="1"/>
          </p:cNvGraphicFramePr>
          <p:nvPr>
            <p:extLst>
              <p:ext uri="{D42A27DB-BD31-4B8C-83A1-F6EECF244321}">
                <p14:modId xmlns:p14="http://schemas.microsoft.com/office/powerpoint/2010/main" val="2215781958"/>
              </p:ext>
            </p:extLst>
          </p:nvPr>
        </p:nvGraphicFramePr>
        <p:xfrm>
          <a:off x="8457064" y="4786427"/>
          <a:ext cx="1118568" cy="926835"/>
        </p:xfrm>
        <a:graphic>
          <a:graphicData uri="http://schemas.openxmlformats.org/drawingml/2006/table">
            <a:tbl>
              <a:tblPr>
                <a:tableStyleId>{5C22544A-7EE6-4342-B048-85BDC9FD1C3A}</a:tableStyleId>
              </a:tblPr>
              <a:tblGrid>
                <a:gridCol w="1118568">
                  <a:extLst>
                    <a:ext uri="{9D8B030D-6E8A-4147-A177-3AD203B41FA5}">
                      <a16:colId xmlns:a16="http://schemas.microsoft.com/office/drawing/2014/main" val="20000"/>
                    </a:ext>
                  </a:extLst>
                </a:gridCol>
              </a:tblGrid>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100</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0"/>
                  </a:ext>
                </a:extLst>
              </a:tr>
              <a:tr h="308945">
                <a:tc>
                  <a:txBody>
                    <a:bodyPr/>
                    <a:lstStyle/>
                    <a:p>
                      <a:pPr algn="l" fontAlgn="b"/>
                      <a:endParaRPr lang="pt-BR" sz="11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1"/>
                  </a:ext>
                </a:extLst>
              </a:tr>
              <a:tr h="308945">
                <a:tc>
                  <a:txBody>
                    <a:bodyPr/>
                    <a:lstStyle/>
                    <a:p>
                      <a:pPr algn="l" fontAlgn="b"/>
                      <a:endParaRPr lang="pt-BR" sz="1100" b="0" i="0" u="none" strike="noStrike" dirty="0">
                        <a:solidFill>
                          <a:srgbClr val="000000"/>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2"/>
                  </a:ext>
                </a:extLst>
              </a:tr>
            </a:tbl>
          </a:graphicData>
        </a:graphic>
      </p:graphicFrame>
      <p:graphicFrame>
        <p:nvGraphicFramePr>
          <p:cNvPr id="12" name="Tabela 11"/>
          <p:cNvGraphicFramePr>
            <a:graphicFrameLocks noGrp="1"/>
          </p:cNvGraphicFramePr>
          <p:nvPr>
            <p:extLst>
              <p:ext uri="{D42A27DB-BD31-4B8C-83A1-F6EECF244321}">
                <p14:modId xmlns:p14="http://schemas.microsoft.com/office/powerpoint/2010/main" val="3488413187"/>
              </p:ext>
            </p:extLst>
          </p:nvPr>
        </p:nvGraphicFramePr>
        <p:xfrm>
          <a:off x="7001473" y="5433365"/>
          <a:ext cx="1476348" cy="308945"/>
        </p:xfrm>
        <a:graphic>
          <a:graphicData uri="http://schemas.openxmlformats.org/drawingml/2006/table">
            <a:tbl>
              <a:tblPr>
                <a:tableStyleId>{5C22544A-7EE6-4342-B048-85BDC9FD1C3A}</a:tableStyleId>
              </a:tblPr>
              <a:tblGrid>
                <a:gridCol w="1476348">
                  <a:extLst>
                    <a:ext uri="{9D8B030D-6E8A-4147-A177-3AD203B41FA5}">
                      <a16:colId xmlns:a16="http://schemas.microsoft.com/office/drawing/2014/main" val="20000"/>
                    </a:ext>
                  </a:extLst>
                </a:gridCol>
              </a:tblGrid>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120</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0"/>
                  </a:ext>
                </a:extLst>
              </a:tr>
            </a:tbl>
          </a:graphicData>
        </a:graphic>
      </p:graphicFrame>
      <p:graphicFrame>
        <p:nvGraphicFramePr>
          <p:cNvPr id="13" name="Tabela 12"/>
          <p:cNvGraphicFramePr>
            <a:graphicFrameLocks noGrp="1"/>
          </p:cNvGraphicFramePr>
          <p:nvPr>
            <p:extLst>
              <p:ext uri="{D42A27DB-BD31-4B8C-83A1-F6EECF244321}">
                <p14:modId xmlns:p14="http://schemas.microsoft.com/office/powerpoint/2010/main" val="1574161173"/>
              </p:ext>
            </p:extLst>
          </p:nvPr>
        </p:nvGraphicFramePr>
        <p:xfrm>
          <a:off x="7001473" y="4803342"/>
          <a:ext cx="1476348" cy="308945"/>
        </p:xfrm>
        <a:graphic>
          <a:graphicData uri="http://schemas.openxmlformats.org/drawingml/2006/table">
            <a:tbl>
              <a:tblPr>
                <a:tableStyleId>{5C22544A-7EE6-4342-B048-85BDC9FD1C3A}</a:tableStyleId>
              </a:tblPr>
              <a:tblGrid>
                <a:gridCol w="1476348">
                  <a:extLst>
                    <a:ext uri="{9D8B030D-6E8A-4147-A177-3AD203B41FA5}">
                      <a16:colId xmlns:a16="http://schemas.microsoft.com/office/drawing/2014/main" val="20000"/>
                    </a:ext>
                  </a:extLst>
                </a:gridCol>
              </a:tblGrid>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100</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0"/>
                  </a:ext>
                </a:extLst>
              </a:tr>
            </a:tbl>
          </a:graphicData>
        </a:graphic>
      </p:graphicFrame>
      <p:graphicFrame>
        <p:nvGraphicFramePr>
          <p:cNvPr id="14" name="Tabela 13"/>
          <p:cNvGraphicFramePr>
            <a:graphicFrameLocks noGrp="1"/>
          </p:cNvGraphicFramePr>
          <p:nvPr>
            <p:extLst>
              <p:ext uri="{D42A27DB-BD31-4B8C-83A1-F6EECF244321}">
                <p14:modId xmlns:p14="http://schemas.microsoft.com/office/powerpoint/2010/main" val="4261345334"/>
              </p:ext>
            </p:extLst>
          </p:nvPr>
        </p:nvGraphicFramePr>
        <p:xfrm>
          <a:off x="7001473" y="5118354"/>
          <a:ext cx="1476348" cy="308945"/>
        </p:xfrm>
        <a:graphic>
          <a:graphicData uri="http://schemas.openxmlformats.org/drawingml/2006/table">
            <a:tbl>
              <a:tblPr>
                <a:tableStyleId>{5C22544A-7EE6-4342-B048-85BDC9FD1C3A}</a:tableStyleId>
              </a:tblPr>
              <a:tblGrid>
                <a:gridCol w="1476348">
                  <a:extLst>
                    <a:ext uri="{9D8B030D-6E8A-4147-A177-3AD203B41FA5}">
                      <a16:colId xmlns:a16="http://schemas.microsoft.com/office/drawing/2014/main" val="20000"/>
                    </a:ext>
                  </a:extLst>
                </a:gridCol>
              </a:tblGrid>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20</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0"/>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1315524530"/>
              </p:ext>
            </p:extLst>
          </p:nvPr>
        </p:nvGraphicFramePr>
        <p:xfrm>
          <a:off x="5087403" y="4770948"/>
          <a:ext cx="1889220" cy="926835"/>
        </p:xfrm>
        <a:graphic>
          <a:graphicData uri="http://schemas.openxmlformats.org/drawingml/2006/table">
            <a:tbl>
              <a:tblPr>
                <a:tableStyleId>{5C22544A-7EE6-4342-B048-85BDC9FD1C3A}</a:tableStyleId>
              </a:tblPr>
              <a:tblGrid>
                <a:gridCol w="1889220">
                  <a:extLst>
                    <a:ext uri="{9D8B030D-6E8A-4147-A177-3AD203B41FA5}">
                      <a16:colId xmlns:a16="http://schemas.microsoft.com/office/drawing/2014/main" val="20000"/>
                    </a:ext>
                  </a:extLst>
                </a:gridCol>
              </a:tblGrid>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120</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0"/>
                  </a:ext>
                </a:extLst>
              </a:tr>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24</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1"/>
                  </a:ext>
                </a:extLst>
              </a:tr>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144</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2"/>
                  </a:ext>
                </a:extLst>
              </a:tr>
            </a:tbl>
          </a:graphicData>
        </a:graphic>
      </p:graphicFrame>
      <p:graphicFrame>
        <p:nvGraphicFramePr>
          <p:cNvPr id="16" name="Tabela 15"/>
          <p:cNvGraphicFramePr>
            <a:graphicFrameLocks noGrp="1"/>
          </p:cNvGraphicFramePr>
          <p:nvPr>
            <p:extLst>
              <p:ext uri="{D42A27DB-BD31-4B8C-83A1-F6EECF244321}">
                <p14:modId xmlns:p14="http://schemas.microsoft.com/office/powerpoint/2010/main" val="3530227702"/>
              </p:ext>
            </p:extLst>
          </p:nvPr>
        </p:nvGraphicFramePr>
        <p:xfrm>
          <a:off x="3639613" y="4786427"/>
          <a:ext cx="1415139" cy="926835"/>
        </p:xfrm>
        <a:graphic>
          <a:graphicData uri="http://schemas.openxmlformats.org/drawingml/2006/table">
            <a:tbl>
              <a:tblPr>
                <a:tableStyleId>{5C22544A-7EE6-4342-B048-85BDC9FD1C3A}</a:tableStyleId>
              </a:tblPr>
              <a:tblGrid>
                <a:gridCol w="1415139">
                  <a:extLst>
                    <a:ext uri="{9D8B030D-6E8A-4147-A177-3AD203B41FA5}">
                      <a16:colId xmlns:a16="http://schemas.microsoft.com/office/drawing/2014/main" val="20000"/>
                    </a:ext>
                  </a:extLst>
                </a:gridCol>
              </a:tblGrid>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144</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0"/>
                  </a:ext>
                </a:extLst>
              </a:tr>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28,8</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1"/>
                  </a:ext>
                </a:extLst>
              </a:tr>
              <a:tr h="308945">
                <a:tc>
                  <a:txBody>
                    <a:bodyPr/>
                    <a:lstStyle/>
                    <a:p>
                      <a:pPr algn="ctr" fontAlgn="b"/>
                      <a:r>
                        <a:rPr lang="pt-BR" sz="1100" b="1" u="none" strike="noStrike" dirty="0">
                          <a:solidFill>
                            <a:schemeClr val="accent2"/>
                          </a:solidFill>
                          <a:effectLst/>
                          <a:latin typeface="Arial" panose="020B0604020202020204" pitchFamily="34" charset="0"/>
                          <a:cs typeface="Arial" panose="020B0604020202020204" pitchFamily="34" charset="0"/>
                        </a:rPr>
                        <a:t>172,8</a:t>
                      </a:r>
                      <a:endParaRPr lang="pt-BR" sz="1100" b="1" i="0" u="none" strike="noStrike" dirty="0">
                        <a:solidFill>
                          <a:schemeClr val="accent2"/>
                        </a:solidFill>
                        <a:effectLst/>
                        <a:latin typeface="Arial" panose="020B0604020202020204" pitchFamily="34" charset="0"/>
                        <a:cs typeface="Arial" panose="020B0604020202020204" pitchFamily="34" charset="0"/>
                      </a:endParaRPr>
                    </a:p>
                  </a:txBody>
                  <a:tcPr marL="7876" marR="7876" marT="7876"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934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pt-BR" sz="4000" b="1" dirty="0">
                <a:solidFill>
                  <a:srgbClr val="00B050"/>
                </a:solidFill>
              </a:rPr>
              <a:t>PREVISÃO DE DEMANDA</a:t>
            </a:r>
            <a:endParaRPr lang="pt-BR" sz="4000" dirty="0">
              <a:solidFill>
                <a:srgbClr val="00B050"/>
              </a:solidFill>
            </a:endParaRP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24</a:t>
            </a:fld>
            <a:endParaRPr lang="pt-BR" dirty="0"/>
          </a:p>
        </p:txBody>
      </p:sp>
      <p:sp>
        <p:nvSpPr>
          <p:cNvPr id="4" name="Espaço Reservado para Conteúdo 3"/>
          <p:cNvSpPr>
            <a:spLocks noGrp="1"/>
          </p:cNvSpPr>
          <p:nvPr>
            <p:ph sz="quarter" idx="1"/>
          </p:nvPr>
        </p:nvSpPr>
        <p:spPr>
          <a:xfrm>
            <a:off x="652995" y="2234969"/>
            <a:ext cx="8988321" cy="3717133"/>
          </a:xfrm>
        </p:spPr>
        <p:txBody>
          <a:bodyPr>
            <a:normAutofit/>
          </a:bodyPr>
          <a:lstStyle/>
          <a:p>
            <a:pPr algn="just"/>
            <a:r>
              <a:rPr lang="pt-BR" sz="2000" dirty="0"/>
              <a:t>Pequenas mudanças na demanda dos consumidores </a:t>
            </a:r>
            <a:r>
              <a:rPr lang="pt-BR" sz="2000" b="1" dirty="0"/>
              <a:t>podem resultar em grandes variações nos pedidos colocados a montante</a:t>
            </a:r>
            <a:r>
              <a:rPr lang="pt-BR" sz="2000" dirty="0"/>
              <a:t>. Como cada organização na cadeia de abastecimento procura resolver o problema de sua própria perspectiva, eventualmente, </a:t>
            </a:r>
            <a:r>
              <a:rPr lang="pt-BR" sz="2000" b="1" dirty="0"/>
              <a:t>a rede pode oscilar em ondas muito grandes.</a:t>
            </a:r>
          </a:p>
          <a:p>
            <a:pPr algn="just"/>
            <a:endParaRPr lang="pt-BR" sz="2000" dirty="0"/>
          </a:p>
        </p:txBody>
      </p:sp>
      <p:sp>
        <p:nvSpPr>
          <p:cNvPr id="9" name="Retângulo 8"/>
          <p:cNvSpPr/>
          <p:nvPr/>
        </p:nvSpPr>
        <p:spPr>
          <a:xfrm>
            <a:off x="314968" y="4093535"/>
            <a:ext cx="4331008" cy="187359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pt-BR" sz="2315" b="1" dirty="0"/>
              <a:t>Esse fenômeno, conhecido como Efeito Chicote torna a gestão de estoques na cadeia de suprimentos uma atividade bastante complexa.</a:t>
            </a:r>
          </a:p>
        </p:txBody>
      </p:sp>
      <p:pic>
        <p:nvPicPr>
          <p:cNvPr id="10" name="Picture 4" descr="http://3.bp.blogspot.com/-Ybh0qJieCHQ/T53i3IC8KOI/AAAAAAAAA6Q/_8mky8GemQ4/s400/EFEITO+CHICOT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003" y="4093535"/>
            <a:ext cx="4751294" cy="187884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4B5F488F-E6FB-B022-D986-70A9D69CAFCE}"/>
              </a:ext>
            </a:extLst>
          </p:cNvPr>
          <p:cNvSpPr txBox="1"/>
          <p:nvPr/>
        </p:nvSpPr>
        <p:spPr>
          <a:xfrm>
            <a:off x="1905227" y="6284610"/>
            <a:ext cx="6270170" cy="1200329"/>
          </a:xfrm>
          <a:prstGeom prst="rect">
            <a:avLst/>
          </a:prstGeom>
          <a:noFill/>
        </p:spPr>
        <p:txBody>
          <a:bodyPr wrap="square">
            <a:spAutoFit/>
          </a:bodyPr>
          <a:lstStyle/>
          <a:p>
            <a:r>
              <a:rPr lang="pt-BR" dirty="0">
                <a:latin typeface="Arial" panose="020B0604020202020204" pitchFamily="34" charset="0"/>
                <a:cs typeface="Arial" panose="020B0604020202020204" pitchFamily="34" charset="0"/>
              </a:rPr>
              <a:t>Essas variações amplificadas na demanda podem resultar em problemas como </a:t>
            </a:r>
            <a:r>
              <a:rPr lang="pt-BR" b="1" dirty="0">
                <a:latin typeface="Arial" panose="020B0604020202020204" pitchFamily="34" charset="0"/>
                <a:cs typeface="Arial" panose="020B0604020202020204" pitchFamily="34" charset="0"/>
              </a:rPr>
              <a:t>estoques excessivos, custos mais altos, capacidade ociosa e serviços insatisfatórios ao cliente</a:t>
            </a:r>
            <a:r>
              <a:rPr lang="pt-B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241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3510" y="193416"/>
            <a:ext cx="7991636" cy="1262521"/>
          </a:xfrm>
        </p:spPr>
        <p:txBody>
          <a:bodyPr>
            <a:normAutofit/>
          </a:bodyPr>
          <a:lstStyle/>
          <a:p>
            <a:pPr algn="r"/>
            <a:r>
              <a:rPr lang="pt-BR" sz="4000" b="1" dirty="0">
                <a:solidFill>
                  <a:srgbClr val="00B050"/>
                </a:solidFill>
              </a:rPr>
              <a:t>PADRÕES DE DEMANDA</a:t>
            </a:r>
            <a:endParaRPr lang="pt-BR" sz="4000" dirty="0">
              <a:solidFill>
                <a:srgbClr val="00B050"/>
              </a:solidFill>
            </a:endParaRP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25</a:t>
            </a:fld>
            <a:endParaRPr lang="pt-BR" dirty="0"/>
          </a:p>
        </p:txBody>
      </p:sp>
      <p:sp>
        <p:nvSpPr>
          <p:cNvPr id="4" name="Retângulo 3"/>
          <p:cNvSpPr/>
          <p:nvPr/>
        </p:nvSpPr>
        <p:spPr>
          <a:xfrm>
            <a:off x="0" y="2217639"/>
            <a:ext cx="5799152" cy="499496"/>
          </a:xfrm>
          <a:prstGeom prst="rect">
            <a:avLst/>
          </a:prstGeom>
        </p:spPr>
        <p:txBody>
          <a:bodyPr wrap="none">
            <a:spAutoFit/>
          </a:bodyPr>
          <a:lstStyle/>
          <a:p>
            <a:pPr marL="378029" indent="-378029">
              <a:buFont typeface="Arial" panose="020B0604020202020204" pitchFamily="34" charset="0"/>
              <a:buChar char="•"/>
            </a:pPr>
            <a:r>
              <a:rPr lang="pt-BR" sz="2646" u="sng" dirty="0">
                <a:sym typeface="Wingdings" panose="05000000000000000000" pitchFamily="2" charset="2"/>
              </a:rPr>
              <a:t>Desta forma destacam – se 4 padrões:</a:t>
            </a:r>
            <a:endParaRPr lang="pt-BR" sz="2646" u="sng" dirty="0"/>
          </a:p>
        </p:txBody>
      </p:sp>
      <p:sp>
        <p:nvSpPr>
          <p:cNvPr id="11" name="Retângulo 10"/>
          <p:cNvSpPr/>
          <p:nvPr/>
        </p:nvSpPr>
        <p:spPr>
          <a:xfrm>
            <a:off x="495052" y="5496536"/>
            <a:ext cx="9585573" cy="397801"/>
          </a:xfrm>
          <a:prstGeom prst="rect">
            <a:avLst/>
          </a:prstGeom>
        </p:spPr>
        <p:txBody>
          <a:bodyPr wrap="none">
            <a:spAutoFit/>
          </a:bodyPr>
          <a:lstStyle/>
          <a:p>
            <a:r>
              <a:rPr lang="pt-BR" sz="1985" b="1" dirty="0">
                <a:solidFill>
                  <a:schemeClr val="accent2"/>
                </a:solidFill>
              </a:rPr>
              <a:t>1. Demanda estacionária (repetitiva)                   2. Demanda com tendência (repetitiva) </a:t>
            </a:r>
          </a:p>
        </p:txBody>
      </p:sp>
      <p:pic>
        <p:nvPicPr>
          <p:cNvPr id="5" name="Imagem 4">
            <a:extLst>
              <a:ext uri="{FF2B5EF4-FFF2-40B4-BE49-F238E27FC236}">
                <a16:creationId xmlns:a16="http://schemas.microsoft.com/office/drawing/2014/main" id="{1D9250AC-EE23-3F9C-15E0-A28A33EC5402}"/>
              </a:ext>
            </a:extLst>
          </p:cNvPr>
          <p:cNvPicPr>
            <a:picLocks noChangeAspect="1"/>
          </p:cNvPicPr>
          <p:nvPr/>
        </p:nvPicPr>
        <p:blipFill>
          <a:blip r:embed="rId3"/>
          <a:stretch>
            <a:fillRect/>
          </a:stretch>
        </p:blipFill>
        <p:spPr>
          <a:xfrm>
            <a:off x="6024566" y="1335138"/>
            <a:ext cx="3815027" cy="1679653"/>
          </a:xfrm>
          <a:prstGeom prst="rect">
            <a:avLst/>
          </a:prstGeom>
        </p:spPr>
      </p:pic>
      <p:pic>
        <p:nvPicPr>
          <p:cNvPr id="6" name="Imagem 5">
            <a:extLst>
              <a:ext uri="{FF2B5EF4-FFF2-40B4-BE49-F238E27FC236}">
                <a16:creationId xmlns:a16="http://schemas.microsoft.com/office/drawing/2014/main" id="{BFF18338-96E8-AA93-A43E-3B8160EC1B95}"/>
              </a:ext>
            </a:extLst>
          </p:cNvPr>
          <p:cNvPicPr>
            <a:picLocks noChangeAspect="1"/>
          </p:cNvPicPr>
          <p:nvPr/>
        </p:nvPicPr>
        <p:blipFill>
          <a:blip r:embed="rId4"/>
          <a:stretch>
            <a:fillRect/>
          </a:stretch>
        </p:blipFill>
        <p:spPr>
          <a:xfrm>
            <a:off x="1325173" y="5894337"/>
            <a:ext cx="2567522" cy="1534495"/>
          </a:xfrm>
          <a:prstGeom prst="rect">
            <a:avLst/>
          </a:prstGeom>
        </p:spPr>
      </p:pic>
      <p:pic>
        <p:nvPicPr>
          <p:cNvPr id="12" name="Imagem 11">
            <a:extLst>
              <a:ext uri="{FF2B5EF4-FFF2-40B4-BE49-F238E27FC236}">
                <a16:creationId xmlns:a16="http://schemas.microsoft.com/office/drawing/2014/main" id="{0C119E12-92D7-4F37-1E09-DD9D4FC980FB}"/>
              </a:ext>
            </a:extLst>
          </p:cNvPr>
          <p:cNvPicPr>
            <a:picLocks noChangeAspect="1"/>
          </p:cNvPicPr>
          <p:nvPr/>
        </p:nvPicPr>
        <p:blipFill>
          <a:blip r:embed="rId5"/>
          <a:stretch>
            <a:fillRect/>
          </a:stretch>
        </p:blipFill>
        <p:spPr>
          <a:xfrm>
            <a:off x="5799152" y="6004184"/>
            <a:ext cx="3343275" cy="1362075"/>
          </a:xfrm>
          <a:prstGeom prst="rect">
            <a:avLst/>
          </a:prstGeom>
        </p:spPr>
      </p:pic>
      <p:pic>
        <p:nvPicPr>
          <p:cNvPr id="13" name="Imagem 12"/>
          <p:cNvPicPr>
            <a:picLocks noChangeAspect="1"/>
          </p:cNvPicPr>
          <p:nvPr/>
        </p:nvPicPr>
        <p:blipFill>
          <a:blip r:embed="rId6"/>
          <a:stretch>
            <a:fillRect/>
          </a:stretch>
        </p:blipFill>
        <p:spPr>
          <a:xfrm>
            <a:off x="259702" y="3014791"/>
            <a:ext cx="5129385" cy="2382555"/>
          </a:xfrm>
          <a:prstGeom prst="rect">
            <a:avLst/>
          </a:prstGeom>
        </p:spPr>
      </p:pic>
      <p:pic>
        <p:nvPicPr>
          <p:cNvPr id="15" name="Imagem 14"/>
          <p:cNvPicPr>
            <a:picLocks noChangeAspect="1"/>
          </p:cNvPicPr>
          <p:nvPr/>
        </p:nvPicPr>
        <p:blipFill>
          <a:blip r:embed="rId7"/>
          <a:stretch>
            <a:fillRect/>
          </a:stretch>
        </p:blipFill>
        <p:spPr>
          <a:xfrm>
            <a:off x="5449328" y="3246981"/>
            <a:ext cx="4468844" cy="2017364"/>
          </a:xfrm>
          <a:prstGeom prst="rect">
            <a:avLst/>
          </a:prstGeom>
        </p:spPr>
      </p:pic>
    </p:spTree>
    <p:extLst>
      <p:ext uri="{BB962C8B-B14F-4D97-AF65-F5344CB8AC3E}">
        <p14:creationId xmlns:p14="http://schemas.microsoft.com/office/powerpoint/2010/main" val="185113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0205" y="337250"/>
            <a:ext cx="7991636" cy="1262521"/>
          </a:xfrm>
        </p:spPr>
        <p:txBody>
          <a:bodyPr>
            <a:normAutofit/>
          </a:bodyPr>
          <a:lstStyle/>
          <a:p>
            <a:pPr algn="r"/>
            <a:r>
              <a:rPr lang="pt-BR" sz="4000" dirty="0">
                <a:solidFill>
                  <a:srgbClr val="00B050"/>
                </a:solidFill>
              </a:rPr>
              <a:t>PADRÕES DE DEMANDA</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26</a:t>
            </a:fld>
            <a:endParaRPr lang="pt-BR" dirty="0"/>
          </a:p>
        </p:txBody>
      </p:sp>
      <p:sp>
        <p:nvSpPr>
          <p:cNvPr id="4" name="Retângulo 3"/>
          <p:cNvSpPr/>
          <p:nvPr/>
        </p:nvSpPr>
        <p:spPr>
          <a:xfrm>
            <a:off x="257499" y="1599771"/>
            <a:ext cx="5799152" cy="499496"/>
          </a:xfrm>
          <a:prstGeom prst="rect">
            <a:avLst/>
          </a:prstGeom>
        </p:spPr>
        <p:txBody>
          <a:bodyPr wrap="none">
            <a:spAutoFit/>
          </a:bodyPr>
          <a:lstStyle/>
          <a:p>
            <a:pPr marL="378029" indent="-378029">
              <a:buFont typeface="Arial" panose="020B0604020202020204" pitchFamily="34" charset="0"/>
              <a:buChar char="•"/>
            </a:pPr>
            <a:r>
              <a:rPr lang="pt-BR" sz="2646" u="sng" dirty="0">
                <a:sym typeface="Wingdings" panose="05000000000000000000" pitchFamily="2" charset="2"/>
              </a:rPr>
              <a:t>Desta forma destacam – se 4 padrões:</a:t>
            </a:r>
            <a:endParaRPr lang="pt-BR" sz="2646" u="sng" dirty="0"/>
          </a:p>
        </p:txBody>
      </p:sp>
      <p:sp>
        <p:nvSpPr>
          <p:cNvPr id="11" name="Retângulo 10"/>
          <p:cNvSpPr/>
          <p:nvPr/>
        </p:nvSpPr>
        <p:spPr>
          <a:xfrm>
            <a:off x="459815" y="4782744"/>
            <a:ext cx="8711872" cy="397801"/>
          </a:xfrm>
          <a:prstGeom prst="rect">
            <a:avLst/>
          </a:prstGeom>
        </p:spPr>
        <p:txBody>
          <a:bodyPr wrap="none">
            <a:spAutoFit/>
          </a:bodyPr>
          <a:lstStyle/>
          <a:p>
            <a:r>
              <a:rPr lang="pt-BR" sz="1985" b="1" dirty="0">
                <a:solidFill>
                  <a:schemeClr val="accent2"/>
                </a:solidFill>
              </a:rPr>
              <a:t>3. Demanda estacionária Sazonal                    4. Demanda sazonal e com tendência</a:t>
            </a:r>
          </a:p>
        </p:txBody>
      </p:sp>
      <p:pic>
        <p:nvPicPr>
          <p:cNvPr id="5" name="Imagem 4"/>
          <p:cNvPicPr>
            <a:picLocks noChangeAspect="1"/>
          </p:cNvPicPr>
          <p:nvPr/>
        </p:nvPicPr>
        <p:blipFill>
          <a:blip r:embed="rId3"/>
          <a:stretch>
            <a:fillRect/>
          </a:stretch>
        </p:blipFill>
        <p:spPr>
          <a:xfrm>
            <a:off x="459816" y="2369834"/>
            <a:ext cx="4225879" cy="2476456"/>
          </a:xfrm>
          <a:prstGeom prst="rect">
            <a:avLst/>
          </a:prstGeom>
        </p:spPr>
      </p:pic>
      <p:pic>
        <p:nvPicPr>
          <p:cNvPr id="12" name="Imagem 11"/>
          <p:cNvPicPr>
            <a:picLocks noChangeAspect="1"/>
          </p:cNvPicPr>
          <p:nvPr/>
        </p:nvPicPr>
        <p:blipFill>
          <a:blip r:embed="rId4"/>
          <a:stretch>
            <a:fillRect/>
          </a:stretch>
        </p:blipFill>
        <p:spPr>
          <a:xfrm>
            <a:off x="5308124" y="2369833"/>
            <a:ext cx="3891554" cy="2317193"/>
          </a:xfrm>
          <a:prstGeom prst="rect">
            <a:avLst/>
          </a:prstGeom>
        </p:spPr>
      </p:pic>
      <p:pic>
        <p:nvPicPr>
          <p:cNvPr id="6" name="Imagem 5">
            <a:extLst>
              <a:ext uri="{FF2B5EF4-FFF2-40B4-BE49-F238E27FC236}">
                <a16:creationId xmlns:a16="http://schemas.microsoft.com/office/drawing/2014/main" id="{A7FDFEC3-696E-ABE7-83E0-3B806C8C7647}"/>
              </a:ext>
            </a:extLst>
          </p:cNvPr>
          <p:cNvPicPr>
            <a:picLocks noChangeAspect="1"/>
          </p:cNvPicPr>
          <p:nvPr/>
        </p:nvPicPr>
        <p:blipFill>
          <a:blip r:embed="rId5"/>
          <a:stretch>
            <a:fillRect/>
          </a:stretch>
        </p:blipFill>
        <p:spPr>
          <a:xfrm>
            <a:off x="459815" y="5748990"/>
            <a:ext cx="2062230" cy="1374820"/>
          </a:xfrm>
          <a:prstGeom prst="rect">
            <a:avLst/>
          </a:prstGeom>
        </p:spPr>
      </p:pic>
      <p:pic>
        <p:nvPicPr>
          <p:cNvPr id="8" name="Imagem 7">
            <a:extLst>
              <a:ext uri="{FF2B5EF4-FFF2-40B4-BE49-F238E27FC236}">
                <a16:creationId xmlns:a16="http://schemas.microsoft.com/office/drawing/2014/main" id="{3D8EAF4D-F5A1-B31C-4BFD-22D92A0FA959}"/>
              </a:ext>
            </a:extLst>
          </p:cNvPr>
          <p:cNvPicPr>
            <a:picLocks noChangeAspect="1"/>
          </p:cNvPicPr>
          <p:nvPr/>
        </p:nvPicPr>
        <p:blipFill>
          <a:blip r:embed="rId6"/>
          <a:stretch>
            <a:fillRect/>
          </a:stretch>
        </p:blipFill>
        <p:spPr>
          <a:xfrm>
            <a:off x="2964197" y="5748991"/>
            <a:ext cx="1374820" cy="1374820"/>
          </a:xfrm>
          <a:prstGeom prst="rect">
            <a:avLst/>
          </a:prstGeom>
        </p:spPr>
      </p:pic>
      <p:pic>
        <p:nvPicPr>
          <p:cNvPr id="10" name="Imagem 9">
            <a:extLst>
              <a:ext uri="{FF2B5EF4-FFF2-40B4-BE49-F238E27FC236}">
                <a16:creationId xmlns:a16="http://schemas.microsoft.com/office/drawing/2014/main" id="{FEF83A5B-4BB9-8114-9A9C-526414CB5B85}"/>
              </a:ext>
            </a:extLst>
          </p:cNvPr>
          <p:cNvPicPr>
            <a:picLocks noChangeAspect="1"/>
          </p:cNvPicPr>
          <p:nvPr/>
        </p:nvPicPr>
        <p:blipFill>
          <a:blip r:embed="rId7"/>
          <a:stretch>
            <a:fillRect/>
          </a:stretch>
        </p:blipFill>
        <p:spPr>
          <a:xfrm>
            <a:off x="5712188" y="5382794"/>
            <a:ext cx="3083426" cy="1855766"/>
          </a:xfrm>
          <a:prstGeom prst="rect">
            <a:avLst/>
          </a:prstGeom>
        </p:spPr>
      </p:pic>
    </p:spTree>
    <p:extLst>
      <p:ext uri="{BB962C8B-B14F-4D97-AF65-F5344CB8AC3E}">
        <p14:creationId xmlns:p14="http://schemas.microsoft.com/office/powerpoint/2010/main" val="3677007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387" y="1133743"/>
            <a:ext cx="9716732" cy="819029"/>
          </a:xfrm>
        </p:spPr>
        <p:txBody>
          <a:bodyPr>
            <a:normAutofit/>
          </a:bodyPr>
          <a:lstStyle/>
          <a:p>
            <a:pPr algn="r"/>
            <a:r>
              <a:rPr lang="pt-BR" sz="4000" b="1" dirty="0">
                <a:solidFill>
                  <a:srgbClr val="00B050"/>
                </a:solidFill>
              </a:rPr>
              <a:t>OBJETIVOS DA AULA</a:t>
            </a:r>
          </a:p>
        </p:txBody>
      </p:sp>
      <p:sp>
        <p:nvSpPr>
          <p:cNvPr id="3" name="Espaço Reservado para Conteúdo 2"/>
          <p:cNvSpPr>
            <a:spLocks noGrp="1"/>
          </p:cNvSpPr>
          <p:nvPr>
            <p:ph sz="quarter" idx="1"/>
          </p:nvPr>
        </p:nvSpPr>
        <p:spPr>
          <a:xfrm>
            <a:off x="244387" y="2267782"/>
            <a:ext cx="7914821" cy="3864462"/>
          </a:xfrm>
        </p:spPr>
        <p:txBody>
          <a:bodyPr>
            <a:normAutofit/>
          </a:bodyPr>
          <a:lstStyle/>
          <a:p>
            <a:endParaRPr lang="pt-BR" dirty="0"/>
          </a:p>
          <a:p>
            <a:endParaRPr lang="pt-BR" dirty="0"/>
          </a:p>
        </p:txBody>
      </p:sp>
      <p:sp>
        <p:nvSpPr>
          <p:cNvPr id="9" name="Espaço Reservado para Número de Slide 8"/>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27</a:t>
            </a:fld>
            <a:endParaRPr lang="pt-BR" dirty="0"/>
          </a:p>
        </p:txBody>
      </p:sp>
      <p:pic>
        <p:nvPicPr>
          <p:cNvPr id="10" name="Picture 2" descr="http://campustechies.com/wp-content/uploads/2011/08/improvement-objectives-300x299.jpg"/>
          <p:cNvPicPr>
            <a:picLocks noChangeAspect="1" noChangeArrowheads="1"/>
          </p:cNvPicPr>
          <p:nvPr/>
        </p:nvPicPr>
        <p:blipFill>
          <a:blip r:embed="rId3"/>
          <a:srcRect/>
          <a:stretch>
            <a:fillRect/>
          </a:stretch>
        </p:blipFill>
        <p:spPr bwMode="auto">
          <a:xfrm>
            <a:off x="8159207" y="2410975"/>
            <a:ext cx="1551580" cy="1546409"/>
          </a:xfrm>
          <a:prstGeom prst="rect">
            <a:avLst/>
          </a:prstGeom>
          <a:ln>
            <a:noFill/>
          </a:ln>
          <a:effectLst>
            <a:softEdge rad="112500"/>
          </a:effectLst>
        </p:spPr>
      </p:pic>
      <p:sp>
        <p:nvSpPr>
          <p:cNvPr id="12" name="Espaço Reservado para Conteúdo 3"/>
          <p:cNvSpPr txBox="1">
            <a:spLocks/>
          </p:cNvSpPr>
          <p:nvPr/>
        </p:nvSpPr>
        <p:spPr>
          <a:xfrm>
            <a:off x="608592" y="2558304"/>
            <a:ext cx="8988321" cy="3717133"/>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Font typeface="+mj-lt"/>
              <a:buAutoNum type="arabicPeriod"/>
            </a:pPr>
            <a:endParaRPr lang="pt-BR" sz="2976" dirty="0"/>
          </a:p>
          <a:p>
            <a:pPr marL="514350" indent="-514350" algn="just">
              <a:buSzPct val="100000"/>
              <a:buFont typeface="+mj-lt"/>
              <a:buAutoNum type="arabicPeriod"/>
            </a:pPr>
            <a:r>
              <a:rPr lang="pt-BR" sz="2400" dirty="0">
                <a:latin typeface="Arial" panose="020B0604020202020204" pitchFamily="34" charset="0"/>
                <a:cs typeface="Arial" panose="020B0604020202020204" pitchFamily="34" charset="0"/>
              </a:rPr>
              <a:t>Definir quais os tipos de demanda;</a:t>
            </a:r>
          </a:p>
          <a:p>
            <a:pPr marL="514350" indent="-514350" algn="just">
              <a:buSzPct val="100000"/>
              <a:buFont typeface="+mj-lt"/>
              <a:buAutoNum type="arabicPeriod"/>
            </a:pPr>
            <a:endParaRPr lang="pt-BR" sz="24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400" dirty="0">
                <a:latin typeface="Arial" panose="020B0604020202020204" pitchFamily="34" charset="0"/>
                <a:cs typeface="Arial" panose="020B0604020202020204" pitchFamily="34" charset="0"/>
              </a:rPr>
              <a:t>Entender o porque a Previsão é importante no PCP;</a:t>
            </a:r>
          </a:p>
          <a:p>
            <a:pPr marL="514350" indent="-514350" algn="just">
              <a:buSzPct val="100000"/>
              <a:buFont typeface="+mj-lt"/>
              <a:buAutoNum type="arabicPeriod"/>
            </a:pPr>
            <a:endParaRPr lang="pt-BR" sz="24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400" dirty="0">
                <a:latin typeface="Arial" panose="020B0604020202020204" pitchFamily="34" charset="0"/>
                <a:cs typeface="Arial" panose="020B0604020202020204" pitchFamily="34" charset="0"/>
              </a:rPr>
              <a:t>Quais são as características da Previsão no PCP;</a:t>
            </a:r>
          </a:p>
          <a:p>
            <a:pPr marL="514350" indent="-514350" algn="just">
              <a:buSzPct val="100000"/>
              <a:buFont typeface="+mj-lt"/>
              <a:buAutoNum type="arabicPeriod"/>
            </a:pPr>
            <a:endParaRPr lang="pt-BR" sz="24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400" dirty="0">
                <a:highlight>
                  <a:srgbClr val="FFFF00"/>
                </a:highlight>
                <a:latin typeface="Arial" panose="020B0604020202020204" pitchFamily="34" charset="0"/>
                <a:cs typeface="Arial" panose="020B0604020202020204" pitchFamily="34" charset="0"/>
              </a:rPr>
              <a:t>Métodos de Previsão de Demanda</a:t>
            </a:r>
          </a:p>
          <a:p>
            <a:pPr marL="514350" indent="-514350" algn="just">
              <a:buFont typeface="+mj-lt"/>
              <a:buAutoNum type="arabicPeriod"/>
            </a:pPr>
            <a:endParaRPr lang="pt-BR" sz="2976" dirty="0"/>
          </a:p>
        </p:txBody>
      </p:sp>
    </p:spTree>
    <p:extLst>
      <p:ext uri="{BB962C8B-B14F-4D97-AF65-F5344CB8AC3E}">
        <p14:creationId xmlns:p14="http://schemas.microsoft.com/office/powerpoint/2010/main" val="331262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0205" y="547262"/>
            <a:ext cx="7991636" cy="1262521"/>
          </a:xfrm>
        </p:spPr>
        <p:txBody>
          <a:bodyPr>
            <a:normAutofit/>
          </a:bodyPr>
          <a:lstStyle/>
          <a:p>
            <a:r>
              <a:rPr lang="pt-BR" sz="3200" b="1" dirty="0">
                <a:solidFill>
                  <a:srgbClr val="00B050"/>
                </a:solidFill>
              </a:rPr>
              <a:t>MÉTODOS DE PREVISÃO: ALGUMAS CARACTERÍSTICAS</a:t>
            </a:r>
            <a:endParaRPr lang="pt-BR" sz="3200" dirty="0">
              <a:solidFill>
                <a:srgbClr val="00B050"/>
              </a:solidFill>
            </a:endParaRP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28</a:t>
            </a:fld>
            <a:endParaRPr lang="pt-BR" dirty="0"/>
          </a:p>
        </p:txBody>
      </p:sp>
      <p:sp>
        <p:nvSpPr>
          <p:cNvPr id="8" name="CaixaDeTexto 7"/>
          <p:cNvSpPr txBox="1"/>
          <p:nvPr/>
        </p:nvSpPr>
        <p:spPr>
          <a:xfrm>
            <a:off x="6229680" y="5934775"/>
            <a:ext cx="1949380" cy="321306"/>
          </a:xfrm>
          <a:prstGeom prst="rect">
            <a:avLst/>
          </a:prstGeom>
          <a:noFill/>
        </p:spPr>
        <p:txBody>
          <a:bodyPr wrap="none" rtlCol="0">
            <a:spAutoFit/>
          </a:bodyPr>
          <a:lstStyle/>
          <a:p>
            <a:r>
              <a:rPr lang="pt-BR" sz="1488" dirty="0">
                <a:solidFill>
                  <a:schemeClr val="bg1">
                    <a:lumMod val="50000"/>
                  </a:schemeClr>
                </a:solidFill>
              </a:rPr>
              <a:t>Corrêa e Corrêa (2012)</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08" t="12917" r="14832" b="12766"/>
          <a:stretch/>
        </p:blipFill>
        <p:spPr bwMode="auto">
          <a:xfrm>
            <a:off x="1759534" y="2527671"/>
            <a:ext cx="6061552" cy="333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023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4466" y="497469"/>
            <a:ext cx="7991636" cy="1262521"/>
          </a:xfrm>
        </p:spPr>
        <p:txBody>
          <a:bodyPr>
            <a:normAutofit/>
          </a:bodyPr>
          <a:lstStyle/>
          <a:p>
            <a:pPr algn="r"/>
            <a:r>
              <a:rPr lang="pt-BR" dirty="0"/>
              <a:t>MÉTODOS DE PREVISÃO</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29</a:t>
            </a:fld>
            <a:endParaRPr lang="pt-BR" dirty="0"/>
          </a:p>
        </p:txBody>
      </p:sp>
      <p:sp>
        <p:nvSpPr>
          <p:cNvPr id="8" name="CaixaDeTexto 7"/>
          <p:cNvSpPr txBox="1"/>
          <p:nvPr/>
        </p:nvSpPr>
        <p:spPr>
          <a:xfrm>
            <a:off x="244387" y="6240139"/>
            <a:ext cx="2117183" cy="321306"/>
          </a:xfrm>
          <a:prstGeom prst="rect">
            <a:avLst/>
          </a:prstGeom>
          <a:noFill/>
        </p:spPr>
        <p:txBody>
          <a:bodyPr wrap="none" rtlCol="0">
            <a:spAutoFit/>
          </a:bodyPr>
          <a:lstStyle/>
          <a:p>
            <a:r>
              <a:rPr lang="pt-BR" sz="1488" b="1" i="1" dirty="0">
                <a:solidFill>
                  <a:srgbClr val="CC0000"/>
                </a:solidFill>
                <a:latin typeface="Constantia" panose="02030602050306030303" pitchFamily="18" charset="0"/>
              </a:rPr>
              <a:t>Previsão de Demanda</a:t>
            </a:r>
            <a:endParaRPr lang="pt-BR" sz="1488" b="1" dirty="0"/>
          </a:p>
        </p:txBody>
      </p:sp>
      <p:sp>
        <p:nvSpPr>
          <p:cNvPr id="73" name="Retângulo 72"/>
          <p:cNvSpPr/>
          <p:nvPr/>
        </p:nvSpPr>
        <p:spPr>
          <a:xfrm>
            <a:off x="3170277" y="2108824"/>
            <a:ext cx="2576153" cy="443950"/>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de Previsão</a:t>
            </a:r>
          </a:p>
        </p:txBody>
      </p:sp>
      <p:sp>
        <p:nvSpPr>
          <p:cNvPr id="74" name="Retângulo 73"/>
          <p:cNvSpPr/>
          <p:nvPr/>
        </p:nvSpPr>
        <p:spPr>
          <a:xfrm>
            <a:off x="2175240" y="2593693"/>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Qualitativos</a:t>
            </a:r>
          </a:p>
        </p:txBody>
      </p:sp>
      <p:sp>
        <p:nvSpPr>
          <p:cNvPr id="75" name="Retângulo 74"/>
          <p:cNvSpPr/>
          <p:nvPr/>
        </p:nvSpPr>
        <p:spPr>
          <a:xfrm>
            <a:off x="5295745" y="2593693"/>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Quantitativos</a:t>
            </a:r>
          </a:p>
        </p:txBody>
      </p:sp>
      <p:sp>
        <p:nvSpPr>
          <p:cNvPr id="77" name="Retângulo 76"/>
          <p:cNvSpPr/>
          <p:nvPr/>
        </p:nvSpPr>
        <p:spPr>
          <a:xfrm>
            <a:off x="2188695" y="3347339"/>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 </a:t>
            </a:r>
            <a:r>
              <a:rPr lang="pt-BR" sz="1488" b="1" dirty="0" err="1">
                <a:solidFill>
                  <a:sysClr val="windowText" lastClr="000000"/>
                </a:solidFill>
              </a:rPr>
              <a:t>Delfi</a:t>
            </a:r>
            <a:endParaRPr lang="pt-BR" sz="1488" b="1" dirty="0">
              <a:solidFill>
                <a:sysClr val="windowText" lastClr="000000"/>
              </a:solidFill>
            </a:endParaRPr>
          </a:p>
        </p:txBody>
      </p:sp>
      <p:sp>
        <p:nvSpPr>
          <p:cNvPr id="78" name="Retângulo 77"/>
          <p:cNvSpPr/>
          <p:nvPr/>
        </p:nvSpPr>
        <p:spPr>
          <a:xfrm>
            <a:off x="2212743" y="3969490"/>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Pesquisa de Mercado</a:t>
            </a:r>
          </a:p>
        </p:txBody>
      </p:sp>
      <p:sp>
        <p:nvSpPr>
          <p:cNvPr id="79" name="Retângulo 78"/>
          <p:cNvSpPr/>
          <p:nvPr/>
        </p:nvSpPr>
        <p:spPr>
          <a:xfrm>
            <a:off x="2215538" y="4597601"/>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Simulação de cenários</a:t>
            </a:r>
          </a:p>
        </p:txBody>
      </p:sp>
      <p:cxnSp>
        <p:nvCxnSpPr>
          <p:cNvPr id="81" name="Conector reto 80"/>
          <p:cNvCxnSpPr/>
          <p:nvPr/>
        </p:nvCxnSpPr>
        <p:spPr>
          <a:xfrm>
            <a:off x="1704466" y="2877981"/>
            <a:ext cx="0" cy="200390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2" name="Conector reto 81"/>
          <p:cNvCxnSpPr>
            <a:endCxn id="74" idx="1"/>
          </p:cNvCxnSpPr>
          <p:nvPr/>
        </p:nvCxnSpPr>
        <p:spPr>
          <a:xfrm>
            <a:off x="1704467" y="2877980"/>
            <a:ext cx="470773"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3" name="Conector reto 82"/>
          <p:cNvCxnSpPr>
            <a:endCxn id="77" idx="1"/>
          </p:cNvCxnSpPr>
          <p:nvPr/>
        </p:nvCxnSpPr>
        <p:spPr>
          <a:xfrm>
            <a:off x="1704468" y="3631626"/>
            <a:ext cx="484228"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4" name="Conector reto 83"/>
          <p:cNvCxnSpPr>
            <a:endCxn id="79" idx="1"/>
          </p:cNvCxnSpPr>
          <p:nvPr/>
        </p:nvCxnSpPr>
        <p:spPr>
          <a:xfrm>
            <a:off x="1704468" y="4881888"/>
            <a:ext cx="511071"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7" name="Conector reto 86"/>
          <p:cNvCxnSpPr>
            <a:endCxn id="78" idx="1"/>
          </p:cNvCxnSpPr>
          <p:nvPr/>
        </p:nvCxnSpPr>
        <p:spPr>
          <a:xfrm>
            <a:off x="1704467" y="4253778"/>
            <a:ext cx="508277" cy="0"/>
          </a:xfrm>
          <a:prstGeom prst="line">
            <a:avLst/>
          </a:prstGeom>
          <a:ln/>
        </p:spPr>
        <p:style>
          <a:lnRef idx="2">
            <a:schemeClr val="accent2"/>
          </a:lnRef>
          <a:fillRef idx="0">
            <a:schemeClr val="accent2"/>
          </a:fillRef>
          <a:effectRef idx="1">
            <a:schemeClr val="accent2"/>
          </a:effectRef>
          <a:fontRef idx="minor">
            <a:schemeClr val="tx1"/>
          </a:fontRef>
        </p:style>
      </p:cxnSp>
      <p:sp>
        <p:nvSpPr>
          <p:cNvPr id="88" name="Retângulo 87"/>
          <p:cNvSpPr/>
          <p:nvPr/>
        </p:nvSpPr>
        <p:spPr>
          <a:xfrm>
            <a:off x="4349389" y="3331359"/>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Projeção - Série Temporal</a:t>
            </a:r>
          </a:p>
        </p:txBody>
      </p:sp>
      <p:sp>
        <p:nvSpPr>
          <p:cNvPr id="89" name="Retângulo 88"/>
          <p:cNvSpPr/>
          <p:nvPr/>
        </p:nvSpPr>
        <p:spPr>
          <a:xfrm>
            <a:off x="6346810" y="3347339"/>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Causais</a:t>
            </a:r>
          </a:p>
        </p:txBody>
      </p:sp>
      <p:sp>
        <p:nvSpPr>
          <p:cNvPr id="90" name="Retângulo 89"/>
          <p:cNvSpPr/>
          <p:nvPr/>
        </p:nvSpPr>
        <p:spPr>
          <a:xfrm>
            <a:off x="4348023" y="3969490"/>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Médias Móveis</a:t>
            </a:r>
          </a:p>
        </p:txBody>
      </p:sp>
      <p:sp>
        <p:nvSpPr>
          <p:cNvPr id="91" name="Retângulo 90"/>
          <p:cNvSpPr/>
          <p:nvPr/>
        </p:nvSpPr>
        <p:spPr>
          <a:xfrm>
            <a:off x="4349389" y="4597601"/>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err="1">
                <a:solidFill>
                  <a:sysClr val="windowText" lastClr="000000"/>
                </a:solidFill>
              </a:rPr>
              <a:t>Suavizamento</a:t>
            </a:r>
            <a:r>
              <a:rPr lang="pt-BR" sz="1488" b="1" dirty="0">
                <a:solidFill>
                  <a:sysClr val="windowText" lastClr="000000"/>
                </a:solidFill>
              </a:rPr>
              <a:t> Exponencial</a:t>
            </a:r>
          </a:p>
        </p:txBody>
      </p:sp>
      <p:sp>
        <p:nvSpPr>
          <p:cNvPr id="92" name="Retângulo 91"/>
          <p:cNvSpPr/>
          <p:nvPr/>
        </p:nvSpPr>
        <p:spPr>
          <a:xfrm>
            <a:off x="4348023" y="5219752"/>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Projeção de Tendências</a:t>
            </a:r>
          </a:p>
        </p:txBody>
      </p:sp>
      <p:sp>
        <p:nvSpPr>
          <p:cNvPr id="93" name="Retângulo 92"/>
          <p:cNvSpPr/>
          <p:nvPr/>
        </p:nvSpPr>
        <p:spPr>
          <a:xfrm>
            <a:off x="4348023" y="586125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Decomposição</a:t>
            </a:r>
          </a:p>
        </p:txBody>
      </p:sp>
      <p:sp>
        <p:nvSpPr>
          <p:cNvPr id="94" name="Retângulo 93"/>
          <p:cNvSpPr/>
          <p:nvPr/>
        </p:nvSpPr>
        <p:spPr>
          <a:xfrm>
            <a:off x="6346810" y="3969490"/>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Regressão Simples</a:t>
            </a:r>
          </a:p>
        </p:txBody>
      </p:sp>
      <p:sp>
        <p:nvSpPr>
          <p:cNvPr id="95" name="Retângulo 94"/>
          <p:cNvSpPr/>
          <p:nvPr/>
        </p:nvSpPr>
        <p:spPr>
          <a:xfrm>
            <a:off x="6343885" y="4627327"/>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Regressão Múltipla</a:t>
            </a:r>
          </a:p>
        </p:txBody>
      </p:sp>
      <p:cxnSp>
        <p:nvCxnSpPr>
          <p:cNvPr id="96" name="Conector reto 95"/>
          <p:cNvCxnSpPr>
            <a:stCxn id="75" idx="2"/>
          </p:cNvCxnSpPr>
          <p:nvPr/>
        </p:nvCxnSpPr>
        <p:spPr>
          <a:xfrm>
            <a:off x="6059750" y="3162268"/>
            <a:ext cx="0" cy="84545"/>
          </a:xfrm>
          <a:prstGeom prst="line">
            <a:avLst/>
          </a:prstGeom>
        </p:spPr>
        <p:style>
          <a:lnRef idx="2">
            <a:schemeClr val="accent2"/>
          </a:lnRef>
          <a:fillRef idx="0">
            <a:schemeClr val="accent2"/>
          </a:fillRef>
          <a:effectRef idx="1">
            <a:schemeClr val="accent2"/>
          </a:effectRef>
          <a:fontRef idx="minor">
            <a:schemeClr val="tx1"/>
          </a:fontRef>
        </p:style>
      </p:cxnSp>
      <p:cxnSp>
        <p:nvCxnSpPr>
          <p:cNvPr id="97" name="Conector reto 96"/>
          <p:cNvCxnSpPr/>
          <p:nvPr/>
        </p:nvCxnSpPr>
        <p:spPr>
          <a:xfrm>
            <a:off x="5113397" y="3246813"/>
            <a:ext cx="1997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Conector reto 97"/>
          <p:cNvCxnSpPr>
            <a:endCxn id="88" idx="0"/>
          </p:cNvCxnSpPr>
          <p:nvPr/>
        </p:nvCxnSpPr>
        <p:spPr>
          <a:xfrm>
            <a:off x="5113396" y="3246815"/>
            <a:ext cx="0" cy="84546"/>
          </a:xfrm>
          <a:prstGeom prst="line">
            <a:avLst/>
          </a:prstGeom>
        </p:spPr>
        <p:style>
          <a:lnRef idx="2">
            <a:schemeClr val="accent2"/>
          </a:lnRef>
          <a:fillRef idx="0">
            <a:schemeClr val="accent2"/>
          </a:fillRef>
          <a:effectRef idx="1">
            <a:schemeClr val="accent2"/>
          </a:effectRef>
          <a:fontRef idx="minor">
            <a:schemeClr val="tx1"/>
          </a:fontRef>
        </p:style>
      </p:cxnSp>
      <p:cxnSp>
        <p:nvCxnSpPr>
          <p:cNvPr id="99" name="Conector reto 98"/>
          <p:cNvCxnSpPr>
            <a:stCxn id="89" idx="0"/>
          </p:cNvCxnSpPr>
          <p:nvPr/>
        </p:nvCxnSpPr>
        <p:spPr>
          <a:xfrm flipH="1" flipV="1">
            <a:off x="7107891" y="3246813"/>
            <a:ext cx="2925" cy="100526"/>
          </a:xfrm>
          <a:prstGeom prst="line">
            <a:avLst/>
          </a:prstGeom>
        </p:spPr>
        <p:style>
          <a:lnRef idx="2">
            <a:schemeClr val="accent2"/>
          </a:lnRef>
          <a:fillRef idx="0">
            <a:schemeClr val="accent2"/>
          </a:fillRef>
          <a:effectRef idx="1">
            <a:schemeClr val="accent2"/>
          </a:effectRef>
          <a:fontRef idx="minor">
            <a:schemeClr val="tx1"/>
          </a:fontRef>
        </p:style>
      </p:cxnSp>
      <p:cxnSp>
        <p:nvCxnSpPr>
          <p:cNvPr id="100" name="Conector reto 99"/>
          <p:cNvCxnSpPr>
            <a:stCxn id="88" idx="1"/>
          </p:cNvCxnSpPr>
          <p:nvPr/>
        </p:nvCxnSpPr>
        <p:spPr>
          <a:xfrm flipH="1">
            <a:off x="4090115" y="3615647"/>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1" name="Conector reto 100"/>
          <p:cNvCxnSpPr/>
          <p:nvPr/>
        </p:nvCxnSpPr>
        <p:spPr>
          <a:xfrm>
            <a:off x="4090115" y="3615647"/>
            <a:ext cx="0" cy="2523328"/>
          </a:xfrm>
          <a:prstGeom prst="line">
            <a:avLst/>
          </a:prstGeom>
        </p:spPr>
        <p:style>
          <a:lnRef idx="2">
            <a:schemeClr val="accent2"/>
          </a:lnRef>
          <a:fillRef idx="0">
            <a:schemeClr val="accent2"/>
          </a:fillRef>
          <a:effectRef idx="1">
            <a:schemeClr val="accent2"/>
          </a:effectRef>
          <a:fontRef idx="minor">
            <a:schemeClr val="tx1"/>
          </a:fontRef>
        </p:style>
      </p:cxnSp>
      <p:cxnSp>
        <p:nvCxnSpPr>
          <p:cNvPr id="102" name="Conector reto 101"/>
          <p:cNvCxnSpPr/>
          <p:nvPr/>
        </p:nvCxnSpPr>
        <p:spPr>
          <a:xfrm flipH="1">
            <a:off x="4090115" y="4240383"/>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3" name="Conector reto 102"/>
          <p:cNvCxnSpPr/>
          <p:nvPr/>
        </p:nvCxnSpPr>
        <p:spPr>
          <a:xfrm flipH="1">
            <a:off x="4090115" y="4895283"/>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4" name="Conector reto 103"/>
          <p:cNvCxnSpPr/>
          <p:nvPr/>
        </p:nvCxnSpPr>
        <p:spPr>
          <a:xfrm flipH="1">
            <a:off x="4090115" y="5490646"/>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5" name="Conector reto 104"/>
          <p:cNvCxnSpPr/>
          <p:nvPr/>
        </p:nvCxnSpPr>
        <p:spPr>
          <a:xfrm flipH="1">
            <a:off x="4090115" y="6145545"/>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6" name="Conector reto 105"/>
          <p:cNvCxnSpPr/>
          <p:nvPr/>
        </p:nvCxnSpPr>
        <p:spPr>
          <a:xfrm>
            <a:off x="8152165" y="3631628"/>
            <a:ext cx="0" cy="127998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7" name="Conector reto 106"/>
          <p:cNvCxnSpPr>
            <a:endCxn id="89" idx="3"/>
          </p:cNvCxnSpPr>
          <p:nvPr/>
        </p:nvCxnSpPr>
        <p:spPr>
          <a:xfrm flipH="1">
            <a:off x="7874823" y="3631626"/>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8" name="Conector reto 107"/>
          <p:cNvCxnSpPr/>
          <p:nvPr/>
        </p:nvCxnSpPr>
        <p:spPr>
          <a:xfrm flipH="1">
            <a:off x="7894257" y="4240383"/>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9" name="Conector reto 108"/>
          <p:cNvCxnSpPr>
            <a:endCxn id="95" idx="3"/>
          </p:cNvCxnSpPr>
          <p:nvPr/>
        </p:nvCxnSpPr>
        <p:spPr>
          <a:xfrm flipH="1">
            <a:off x="7871899" y="4911615"/>
            <a:ext cx="299701" cy="0"/>
          </a:xfrm>
          <a:prstGeom prst="line">
            <a:avLst/>
          </a:prstGeom>
        </p:spPr>
        <p:style>
          <a:lnRef idx="2">
            <a:schemeClr val="accent2"/>
          </a:lnRef>
          <a:fillRef idx="0">
            <a:schemeClr val="accent2"/>
          </a:fillRef>
          <a:effectRef idx="1">
            <a:schemeClr val="accent2"/>
          </a:effectRef>
          <a:fontRef idx="minor">
            <a:schemeClr val="tx1"/>
          </a:fontRef>
        </p:style>
      </p:cxnSp>
      <p:sp>
        <p:nvSpPr>
          <p:cNvPr id="58" name="Retângulo 57"/>
          <p:cNvSpPr/>
          <p:nvPr/>
        </p:nvSpPr>
        <p:spPr>
          <a:xfrm>
            <a:off x="6343884" y="5293763"/>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a:t>
            </a:r>
            <a:br>
              <a:rPr lang="pt-BR" sz="1488" b="1" dirty="0">
                <a:solidFill>
                  <a:sysClr val="windowText" lastClr="000000"/>
                </a:solidFill>
              </a:rPr>
            </a:br>
            <a:r>
              <a:rPr lang="pt-BR" sz="1488" b="1" dirty="0">
                <a:solidFill>
                  <a:sysClr val="windowText" lastClr="000000"/>
                </a:solidFill>
              </a:rPr>
              <a:t>Econométricos</a:t>
            </a:r>
          </a:p>
        </p:txBody>
      </p:sp>
    </p:spTree>
    <p:extLst>
      <p:ext uri="{BB962C8B-B14F-4D97-AF65-F5344CB8AC3E}">
        <p14:creationId xmlns:p14="http://schemas.microsoft.com/office/powerpoint/2010/main" val="191938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r"/>
            <a:r>
              <a:rPr lang="pt-BR" b="1" dirty="0">
                <a:solidFill>
                  <a:schemeClr val="bg1"/>
                </a:solidFill>
              </a:rPr>
              <a:t>PROGRAMAÇÃO</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4FAF87-D144-4F99-B788-C03934087817}" type="slidenum">
              <a:rPr lang="pt-BR" altLang="pt-BR" smtClean="0"/>
              <a:pPr/>
              <a:t>3</a:t>
            </a:fld>
            <a:endParaRPr lang="pt-BR"/>
          </a:p>
        </p:txBody>
      </p:sp>
      <p:sp>
        <p:nvSpPr>
          <p:cNvPr id="15" name="Retângulo 14"/>
          <p:cNvSpPr/>
          <p:nvPr/>
        </p:nvSpPr>
        <p:spPr>
          <a:xfrm>
            <a:off x="1271335" y="2936103"/>
            <a:ext cx="7548810" cy="763451"/>
          </a:xfrm>
          <a:prstGeom prst="rect">
            <a:avLst/>
          </a:prstGeom>
          <a:noFill/>
          <a:ln>
            <a:solidFill>
              <a:schemeClr val="tx1"/>
            </a:solidFill>
          </a:ln>
        </p:spPr>
        <p:txBody>
          <a:bodyPr wrap="none" lIns="75603" tIns="37801" rIns="75603" bIns="37801">
            <a:spAutoFit/>
          </a:bodyPr>
          <a:lstStyle/>
          <a:p>
            <a:pPr algn="ctr"/>
            <a:r>
              <a:rPr lang="pt-BR" sz="4465" b="1" dirty="0">
                <a:ln w="12700">
                  <a:solidFill>
                    <a:schemeClr val="accent1"/>
                  </a:solidFill>
                  <a:prstDash val="solid"/>
                </a:ln>
              </a:rPr>
              <a:t>Previsão de Demanda / Vendas</a:t>
            </a:r>
          </a:p>
        </p:txBody>
      </p:sp>
      <p:pic>
        <p:nvPicPr>
          <p:cNvPr id="4" name="Imagem 3"/>
          <p:cNvPicPr>
            <a:picLocks noChangeAspect="1"/>
          </p:cNvPicPr>
          <p:nvPr/>
        </p:nvPicPr>
        <p:blipFill>
          <a:blip r:embed="rId3"/>
          <a:stretch>
            <a:fillRect/>
          </a:stretch>
        </p:blipFill>
        <p:spPr>
          <a:xfrm>
            <a:off x="3501408" y="4293825"/>
            <a:ext cx="3077809" cy="1608403"/>
          </a:xfrm>
          <a:prstGeom prst="rect">
            <a:avLst/>
          </a:prstGeom>
        </p:spPr>
      </p:pic>
    </p:spTree>
    <p:extLst>
      <p:ext uri="{BB962C8B-B14F-4D97-AF65-F5344CB8AC3E}">
        <p14:creationId xmlns:p14="http://schemas.microsoft.com/office/powerpoint/2010/main" val="1372716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C498D7-A836-F058-CE8B-31DD097AB90E}"/>
              </a:ext>
            </a:extLst>
          </p:cNvPr>
          <p:cNvSpPr>
            <a:spLocks noGrp="1"/>
          </p:cNvSpPr>
          <p:nvPr>
            <p:ph type="title"/>
          </p:nvPr>
        </p:nvSpPr>
        <p:spPr/>
        <p:txBody>
          <a:bodyPr/>
          <a:lstStyle/>
          <a:p>
            <a:r>
              <a:rPr lang="pt-BR" sz="2800" dirty="0"/>
              <a:t>Trabalho em dupla – Elaboração de Mapa Mental explicando cada uma das técnicas de previsão de demanda</a:t>
            </a:r>
          </a:p>
        </p:txBody>
      </p:sp>
      <p:sp>
        <p:nvSpPr>
          <p:cNvPr id="7" name="CaixaDeTexto 6">
            <a:extLst>
              <a:ext uri="{FF2B5EF4-FFF2-40B4-BE49-F238E27FC236}">
                <a16:creationId xmlns:a16="http://schemas.microsoft.com/office/drawing/2014/main" id="{55380820-9EAA-24E9-4B9D-7408CFCB0B89}"/>
              </a:ext>
            </a:extLst>
          </p:cNvPr>
          <p:cNvSpPr txBox="1"/>
          <p:nvPr/>
        </p:nvSpPr>
        <p:spPr>
          <a:xfrm>
            <a:off x="372978" y="2267913"/>
            <a:ext cx="9011653" cy="1754326"/>
          </a:xfrm>
          <a:prstGeom prst="rect">
            <a:avLst/>
          </a:prstGeom>
          <a:noFill/>
        </p:spPr>
        <p:txBody>
          <a:bodyPr wrap="square">
            <a:spAutoFit/>
          </a:bodyPr>
          <a:lstStyle/>
          <a:p>
            <a:pPr algn="l"/>
            <a:endParaRPr lang="pt-BR" dirty="0">
              <a:solidFill>
                <a:srgbClr val="0D0D0D"/>
              </a:solidFill>
              <a:latin typeface="Arial" panose="020B0604020202020204" pitchFamily="34" charset="0"/>
              <a:cs typeface="Arial" panose="020B0604020202020204" pitchFamily="34" charset="0"/>
            </a:endParaRPr>
          </a:p>
          <a:p>
            <a:pPr algn="l"/>
            <a:endParaRPr lang="pt-BR" dirty="0">
              <a:solidFill>
                <a:srgbClr val="0D0D0D"/>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sz="1800"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dirty="0">
              <a:solidFill>
                <a:srgbClr val="0D0D0D"/>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sz="1800"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pt-BR" sz="1800" b="0" i="0" dirty="0">
              <a:solidFill>
                <a:srgbClr val="0D0D0D"/>
              </a:solidFill>
              <a:effectLst/>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EFF56227-C0E9-BCA8-80B0-E9271AFD849C}"/>
              </a:ext>
            </a:extLst>
          </p:cNvPr>
          <p:cNvPicPr>
            <a:picLocks noChangeAspect="1"/>
          </p:cNvPicPr>
          <p:nvPr/>
        </p:nvPicPr>
        <p:blipFill>
          <a:blip r:embed="rId3"/>
          <a:stretch>
            <a:fillRect/>
          </a:stretch>
        </p:blipFill>
        <p:spPr>
          <a:xfrm>
            <a:off x="8186145" y="5681944"/>
            <a:ext cx="1664352" cy="1877731"/>
          </a:xfrm>
          <a:prstGeom prst="rect">
            <a:avLst/>
          </a:prstGeom>
        </p:spPr>
      </p:pic>
      <p:graphicFrame>
        <p:nvGraphicFramePr>
          <p:cNvPr id="3" name="Espaço Reservado para Conteúdo 1">
            <a:extLst>
              <a:ext uri="{FF2B5EF4-FFF2-40B4-BE49-F238E27FC236}">
                <a16:creationId xmlns:a16="http://schemas.microsoft.com/office/drawing/2014/main" id="{819F85ED-56AF-BDD3-BA81-27607BE85F07}"/>
              </a:ext>
            </a:extLst>
          </p:cNvPr>
          <p:cNvGraphicFramePr>
            <a:graphicFrameLocks noGrp="1"/>
          </p:cNvGraphicFramePr>
          <p:nvPr>
            <p:ph idx="1"/>
            <p:extLst>
              <p:ext uri="{D42A27DB-BD31-4B8C-83A1-F6EECF244321}">
                <p14:modId xmlns:p14="http://schemas.microsoft.com/office/powerpoint/2010/main" val="568275099"/>
              </p:ext>
            </p:extLst>
          </p:nvPr>
        </p:nvGraphicFramePr>
        <p:xfrm>
          <a:off x="764771" y="2509318"/>
          <a:ext cx="8810861" cy="4685548"/>
        </p:xfrm>
        <a:graphic>
          <a:graphicData uri="http://schemas.openxmlformats.org/drawingml/2006/table">
            <a:tbl>
              <a:tblPr firstRow="1" bandRow="1">
                <a:tableStyleId>{ED083AE6-46FA-4A59-8FB0-9F97EB10719F}</a:tableStyleId>
              </a:tblPr>
              <a:tblGrid>
                <a:gridCol w="4316701">
                  <a:extLst>
                    <a:ext uri="{9D8B030D-6E8A-4147-A177-3AD203B41FA5}">
                      <a16:colId xmlns:a16="http://schemas.microsoft.com/office/drawing/2014/main" val="20000"/>
                    </a:ext>
                  </a:extLst>
                </a:gridCol>
                <a:gridCol w="4494160">
                  <a:extLst>
                    <a:ext uri="{9D8B030D-6E8A-4147-A177-3AD203B41FA5}">
                      <a16:colId xmlns:a16="http://schemas.microsoft.com/office/drawing/2014/main" val="20001"/>
                    </a:ext>
                  </a:extLst>
                </a:gridCol>
              </a:tblGrid>
              <a:tr h="327083">
                <a:tc rowSpan="6">
                  <a:txBody>
                    <a:bodyPr/>
                    <a:lstStyle/>
                    <a:p>
                      <a:r>
                        <a:rPr lang="pt-BR" sz="1700" dirty="0"/>
                        <a:t>MODELOS</a:t>
                      </a:r>
                      <a:r>
                        <a:rPr lang="pt-BR" sz="1700" baseline="0" dirty="0"/>
                        <a:t> Qualitativa</a:t>
                      </a:r>
                      <a:endParaRPr lang="pt-BR" sz="1700" dirty="0"/>
                    </a:p>
                  </a:txBody>
                  <a:tcPr marL="75603" marR="75603" marT="37801" marB="37801">
                    <a:solidFill>
                      <a:schemeClr val="bg1"/>
                    </a:solidFill>
                  </a:tcPr>
                </a:tc>
                <a:tc>
                  <a:txBody>
                    <a:bodyPr/>
                    <a:lstStyle/>
                    <a:p>
                      <a:r>
                        <a:rPr lang="pt-BR" sz="1700" b="1" dirty="0"/>
                        <a:t>Consenso</a:t>
                      </a:r>
                      <a:r>
                        <a:rPr lang="pt-BR" sz="1700" b="1" baseline="0" dirty="0"/>
                        <a:t> do comitê executivo</a:t>
                      </a:r>
                      <a:endParaRPr lang="pt-BR" sz="1700" b="1" dirty="0"/>
                    </a:p>
                  </a:txBody>
                  <a:tcPr marL="75603" marR="75603" marT="37801" marB="37801"/>
                </a:tc>
                <a:extLst>
                  <a:ext uri="{0D108BD9-81ED-4DB2-BD59-A6C34878D82A}">
                    <a16:rowId xmlns:a16="http://schemas.microsoft.com/office/drawing/2014/main" val="10000"/>
                  </a:ext>
                </a:extLst>
              </a:tr>
              <a:tr h="327083">
                <a:tc vMerge="1">
                  <a:txBody>
                    <a:bodyPr/>
                    <a:lstStyle/>
                    <a:p>
                      <a:endParaRPr lang="pt-BR" dirty="0"/>
                    </a:p>
                  </a:txBody>
                  <a:tcPr/>
                </a:tc>
                <a:tc>
                  <a:txBody>
                    <a:bodyPr/>
                    <a:lstStyle/>
                    <a:p>
                      <a:r>
                        <a:rPr lang="pt-BR" sz="1700" b="1" dirty="0"/>
                        <a:t>Analogia histórica</a:t>
                      </a:r>
                    </a:p>
                  </a:txBody>
                  <a:tcPr marL="75603" marR="75603" marT="37801" marB="37801"/>
                </a:tc>
                <a:extLst>
                  <a:ext uri="{0D108BD9-81ED-4DB2-BD59-A6C34878D82A}">
                    <a16:rowId xmlns:a16="http://schemas.microsoft.com/office/drawing/2014/main" val="10001"/>
                  </a:ext>
                </a:extLst>
              </a:tr>
              <a:tr h="327083">
                <a:tc vMerge="1">
                  <a:txBody>
                    <a:bodyPr/>
                    <a:lstStyle/>
                    <a:p>
                      <a:endParaRPr lang="pt-BR" dirty="0"/>
                    </a:p>
                  </a:txBody>
                  <a:tcPr/>
                </a:tc>
                <a:tc>
                  <a:txBody>
                    <a:bodyPr/>
                    <a:lstStyle/>
                    <a:p>
                      <a:r>
                        <a:rPr lang="pt-BR" sz="1700" b="1" dirty="0"/>
                        <a:t>Pesquisa de Mercado</a:t>
                      </a:r>
                    </a:p>
                  </a:txBody>
                  <a:tcPr marL="75603" marR="75603" marT="37801" marB="37801"/>
                </a:tc>
                <a:extLst>
                  <a:ext uri="{0D108BD9-81ED-4DB2-BD59-A6C34878D82A}">
                    <a16:rowId xmlns:a16="http://schemas.microsoft.com/office/drawing/2014/main" val="10002"/>
                  </a:ext>
                </a:extLst>
              </a:tr>
              <a:tr h="327083">
                <a:tc vMerge="1">
                  <a:txBody>
                    <a:bodyPr/>
                    <a:lstStyle/>
                    <a:p>
                      <a:endParaRPr lang="pt-BR" dirty="0"/>
                    </a:p>
                  </a:txBody>
                  <a:tcPr/>
                </a:tc>
                <a:tc>
                  <a:txBody>
                    <a:bodyPr/>
                    <a:lstStyle/>
                    <a:p>
                      <a:r>
                        <a:rPr lang="pt-BR" sz="1700" b="1" dirty="0"/>
                        <a:t>Pesquisa</a:t>
                      </a:r>
                      <a:r>
                        <a:rPr lang="pt-BR" sz="1700" b="1" baseline="0" dirty="0"/>
                        <a:t> de Clientes</a:t>
                      </a:r>
                      <a:endParaRPr lang="pt-BR" sz="1700" b="1" dirty="0"/>
                    </a:p>
                  </a:txBody>
                  <a:tcPr marL="75603" marR="75603" marT="37801" marB="37801"/>
                </a:tc>
                <a:extLst>
                  <a:ext uri="{0D108BD9-81ED-4DB2-BD59-A6C34878D82A}">
                    <a16:rowId xmlns:a16="http://schemas.microsoft.com/office/drawing/2014/main" val="10003"/>
                  </a:ext>
                </a:extLst>
              </a:tr>
              <a:tr h="327083">
                <a:tc vMerge="1">
                  <a:txBody>
                    <a:bodyPr/>
                    <a:lstStyle/>
                    <a:p>
                      <a:endParaRPr lang="pt-BR" dirty="0"/>
                    </a:p>
                  </a:txBody>
                  <a:tcPr/>
                </a:tc>
                <a:tc>
                  <a:txBody>
                    <a:bodyPr/>
                    <a:lstStyle/>
                    <a:p>
                      <a:r>
                        <a:rPr lang="pt-BR" sz="1700" b="1" dirty="0"/>
                        <a:t>Pesquisa da Equipe</a:t>
                      </a:r>
                      <a:r>
                        <a:rPr lang="pt-BR" sz="1700" b="1" baseline="0" dirty="0"/>
                        <a:t> de Vendas</a:t>
                      </a:r>
                      <a:endParaRPr lang="pt-BR" sz="1700" b="1" dirty="0"/>
                    </a:p>
                  </a:txBody>
                  <a:tcPr marL="75603" marR="75603" marT="37801" marB="37801"/>
                </a:tc>
                <a:extLst>
                  <a:ext uri="{0D108BD9-81ED-4DB2-BD59-A6C34878D82A}">
                    <a16:rowId xmlns:a16="http://schemas.microsoft.com/office/drawing/2014/main" val="10004"/>
                  </a:ext>
                </a:extLst>
              </a:tr>
              <a:tr h="327083">
                <a:tc vMerge="1">
                  <a:txBody>
                    <a:bodyPr/>
                    <a:lstStyle/>
                    <a:p>
                      <a:endParaRPr lang="pt-BR" dirty="0"/>
                    </a:p>
                  </a:txBody>
                  <a:tcPr/>
                </a:tc>
                <a:tc>
                  <a:txBody>
                    <a:bodyPr/>
                    <a:lstStyle/>
                    <a:p>
                      <a:r>
                        <a:rPr lang="pt-BR" sz="1700" b="1" dirty="0"/>
                        <a:t>Delphi</a:t>
                      </a:r>
                    </a:p>
                  </a:txBody>
                  <a:tcPr marL="75603" marR="75603" marT="37801" marB="37801"/>
                </a:tc>
                <a:extLst>
                  <a:ext uri="{0D108BD9-81ED-4DB2-BD59-A6C34878D82A}">
                    <a16:rowId xmlns:a16="http://schemas.microsoft.com/office/drawing/2014/main" val="10005"/>
                  </a:ext>
                </a:extLst>
              </a:tr>
              <a:tr h="327083">
                <a:tc rowSpan="3">
                  <a:txBody>
                    <a:bodyPr/>
                    <a:lstStyle/>
                    <a:p>
                      <a:r>
                        <a:rPr lang="pt-BR" sz="1700" b="1" dirty="0"/>
                        <a:t>MODELOS Causais</a:t>
                      </a:r>
                    </a:p>
                  </a:txBody>
                  <a:tcPr marL="75603" marR="75603" marT="37801" marB="37801">
                    <a:solidFill>
                      <a:schemeClr val="bg1"/>
                    </a:solidFill>
                  </a:tcPr>
                </a:tc>
                <a:tc>
                  <a:txBody>
                    <a:bodyPr/>
                    <a:lstStyle/>
                    <a:p>
                      <a:r>
                        <a:rPr lang="pt-BR" sz="1700" b="1" dirty="0"/>
                        <a:t>Análise</a:t>
                      </a:r>
                      <a:r>
                        <a:rPr lang="pt-BR" sz="1700" b="1" baseline="0" dirty="0"/>
                        <a:t> de Regressão</a:t>
                      </a:r>
                      <a:endParaRPr lang="pt-BR" sz="1700" b="1" dirty="0"/>
                    </a:p>
                  </a:txBody>
                  <a:tcPr marL="75603" marR="75603" marT="37801" marB="37801"/>
                </a:tc>
                <a:extLst>
                  <a:ext uri="{0D108BD9-81ED-4DB2-BD59-A6C34878D82A}">
                    <a16:rowId xmlns:a16="http://schemas.microsoft.com/office/drawing/2014/main" val="10006"/>
                  </a:ext>
                </a:extLst>
              </a:tr>
              <a:tr h="327083">
                <a:tc vMerge="1">
                  <a:txBody>
                    <a:bodyPr/>
                    <a:lstStyle/>
                    <a:p>
                      <a:endParaRPr lang="pt-BR" dirty="0"/>
                    </a:p>
                  </a:txBody>
                  <a:tcPr/>
                </a:tc>
                <a:tc>
                  <a:txBody>
                    <a:bodyPr/>
                    <a:lstStyle/>
                    <a:p>
                      <a:r>
                        <a:rPr lang="pt-BR" sz="1700" b="1" dirty="0"/>
                        <a:t>Sistemas simultâneos</a:t>
                      </a:r>
                    </a:p>
                  </a:txBody>
                  <a:tcPr marL="75603" marR="75603" marT="37801" marB="37801"/>
                </a:tc>
                <a:extLst>
                  <a:ext uri="{0D108BD9-81ED-4DB2-BD59-A6C34878D82A}">
                    <a16:rowId xmlns:a16="http://schemas.microsoft.com/office/drawing/2014/main" val="10007"/>
                  </a:ext>
                </a:extLst>
              </a:tr>
              <a:tr h="327083">
                <a:tc vMerge="1">
                  <a:txBody>
                    <a:bodyPr/>
                    <a:lstStyle/>
                    <a:p>
                      <a:endParaRPr lang="pt-BR" dirty="0"/>
                    </a:p>
                  </a:txBody>
                  <a:tcPr/>
                </a:tc>
                <a:tc>
                  <a:txBody>
                    <a:bodyPr/>
                    <a:lstStyle/>
                    <a:p>
                      <a:r>
                        <a:rPr lang="pt-BR" sz="1700" b="1" dirty="0"/>
                        <a:t>Simulação</a:t>
                      </a:r>
                    </a:p>
                  </a:txBody>
                  <a:tcPr marL="75603" marR="75603" marT="37801" marB="37801"/>
                </a:tc>
                <a:extLst>
                  <a:ext uri="{0D108BD9-81ED-4DB2-BD59-A6C34878D82A}">
                    <a16:rowId xmlns:a16="http://schemas.microsoft.com/office/drawing/2014/main" val="10008"/>
                  </a:ext>
                </a:extLst>
              </a:tr>
              <a:tr h="327083">
                <a:tc rowSpan="5">
                  <a:txBody>
                    <a:bodyPr/>
                    <a:lstStyle/>
                    <a:p>
                      <a:r>
                        <a:rPr lang="pt-BR" sz="1700" b="1" dirty="0"/>
                        <a:t>MODELOS</a:t>
                      </a:r>
                      <a:r>
                        <a:rPr lang="pt-BR" sz="1700" b="1" baseline="0" dirty="0"/>
                        <a:t> de séries temporais</a:t>
                      </a:r>
                      <a:endParaRPr lang="pt-BR" sz="1700" b="1" dirty="0"/>
                    </a:p>
                  </a:txBody>
                  <a:tcPr marL="75603" marR="75603" marT="37801" marB="37801">
                    <a:solidFill>
                      <a:schemeClr val="bg1"/>
                    </a:solidFill>
                  </a:tcPr>
                </a:tc>
                <a:tc>
                  <a:txBody>
                    <a:bodyPr/>
                    <a:lstStyle/>
                    <a:p>
                      <a:r>
                        <a:rPr lang="pt-BR" sz="1700" b="1" dirty="0"/>
                        <a:t>Média Móvel</a:t>
                      </a:r>
                    </a:p>
                  </a:txBody>
                  <a:tcPr marL="75603" marR="75603" marT="37801" marB="37801"/>
                </a:tc>
                <a:extLst>
                  <a:ext uri="{0D108BD9-81ED-4DB2-BD59-A6C34878D82A}">
                    <a16:rowId xmlns:a16="http://schemas.microsoft.com/office/drawing/2014/main" val="10009"/>
                  </a:ext>
                </a:extLst>
              </a:tr>
              <a:tr h="327083">
                <a:tc vMerge="1">
                  <a:txBody>
                    <a:bodyPr/>
                    <a:lstStyle/>
                    <a:p>
                      <a:endParaRPr lang="pt-BR" dirty="0"/>
                    </a:p>
                  </a:txBody>
                  <a:tcPr/>
                </a:tc>
                <a:tc>
                  <a:txBody>
                    <a:bodyPr/>
                    <a:lstStyle/>
                    <a:p>
                      <a:r>
                        <a:rPr lang="pt-BR" sz="1700" b="1" dirty="0"/>
                        <a:t>Média Móvel Ponderada</a:t>
                      </a:r>
                    </a:p>
                  </a:txBody>
                  <a:tcPr marL="75603" marR="75603" marT="37801" marB="37801"/>
                </a:tc>
                <a:extLst>
                  <a:ext uri="{0D108BD9-81ED-4DB2-BD59-A6C34878D82A}">
                    <a16:rowId xmlns:a16="http://schemas.microsoft.com/office/drawing/2014/main" val="10010"/>
                  </a:ext>
                </a:extLst>
              </a:tr>
              <a:tr h="327083">
                <a:tc vMerge="1">
                  <a:txBody>
                    <a:bodyPr/>
                    <a:lstStyle/>
                    <a:p>
                      <a:endParaRPr lang="pt-BR" dirty="0"/>
                    </a:p>
                  </a:txBody>
                  <a:tcPr/>
                </a:tc>
                <a:tc>
                  <a:txBody>
                    <a:bodyPr/>
                    <a:lstStyle/>
                    <a:p>
                      <a:r>
                        <a:rPr lang="pt-BR" sz="1700" b="1" dirty="0"/>
                        <a:t>Suavização</a:t>
                      </a:r>
                      <a:r>
                        <a:rPr lang="pt-BR" sz="1700" b="1" baseline="0" dirty="0"/>
                        <a:t> Exponencial</a:t>
                      </a:r>
                      <a:endParaRPr lang="pt-BR" sz="1700" b="1" dirty="0"/>
                    </a:p>
                  </a:txBody>
                  <a:tcPr marL="75603" marR="75603" marT="37801" marB="37801"/>
                </a:tc>
                <a:extLst>
                  <a:ext uri="{0D108BD9-81ED-4DB2-BD59-A6C34878D82A}">
                    <a16:rowId xmlns:a16="http://schemas.microsoft.com/office/drawing/2014/main" val="10011"/>
                  </a:ext>
                </a:extLst>
              </a:tr>
              <a:tr h="327083">
                <a:tc vMerge="1">
                  <a:txBody>
                    <a:bodyPr/>
                    <a:lstStyle/>
                    <a:p>
                      <a:endParaRPr lang="pt-BR" dirty="0"/>
                    </a:p>
                  </a:txBody>
                  <a:tcPr/>
                </a:tc>
                <a:tc>
                  <a:txBody>
                    <a:bodyPr/>
                    <a:lstStyle/>
                    <a:p>
                      <a:r>
                        <a:rPr lang="pt-BR" sz="1700" b="1" dirty="0"/>
                        <a:t>Modelos</a:t>
                      </a:r>
                      <a:r>
                        <a:rPr lang="pt-BR" sz="1700" b="1" baseline="0" dirty="0"/>
                        <a:t> com tendência</a:t>
                      </a:r>
                      <a:endParaRPr lang="pt-BR" sz="1700" b="1" dirty="0"/>
                    </a:p>
                  </a:txBody>
                  <a:tcPr marL="75603" marR="75603" marT="37801" marB="37801"/>
                </a:tc>
                <a:extLst>
                  <a:ext uri="{0D108BD9-81ED-4DB2-BD59-A6C34878D82A}">
                    <a16:rowId xmlns:a16="http://schemas.microsoft.com/office/drawing/2014/main" val="10012"/>
                  </a:ext>
                </a:extLst>
              </a:tr>
              <a:tr h="327083">
                <a:tc vMerge="1">
                  <a:txBody>
                    <a:bodyPr/>
                    <a:lstStyle/>
                    <a:p>
                      <a:endParaRPr lang="pt-BR" dirty="0"/>
                    </a:p>
                  </a:txBody>
                  <a:tcPr/>
                </a:tc>
                <a:tc>
                  <a:txBody>
                    <a:bodyPr/>
                    <a:lstStyle/>
                    <a:p>
                      <a:r>
                        <a:rPr lang="pt-BR" sz="1700" b="1" dirty="0"/>
                        <a:t>Modelos</a:t>
                      </a:r>
                      <a:r>
                        <a:rPr lang="pt-BR" sz="1700" b="1" baseline="0" dirty="0"/>
                        <a:t> com sazonalidade</a:t>
                      </a:r>
                      <a:endParaRPr lang="pt-BR" sz="1700" b="1" dirty="0"/>
                    </a:p>
                  </a:txBody>
                  <a:tcPr marL="75603" marR="75603" marT="37801" marB="37801"/>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21677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4466" y="497469"/>
            <a:ext cx="7991636" cy="1262521"/>
          </a:xfrm>
        </p:spPr>
        <p:txBody>
          <a:bodyPr>
            <a:normAutofit/>
          </a:bodyPr>
          <a:lstStyle/>
          <a:p>
            <a:pPr algn="r"/>
            <a:r>
              <a:rPr lang="pt-BR" dirty="0"/>
              <a:t>MÉTODOS DE PREVISÃO</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31</a:t>
            </a:fld>
            <a:endParaRPr lang="pt-BR" dirty="0"/>
          </a:p>
        </p:txBody>
      </p:sp>
      <p:sp>
        <p:nvSpPr>
          <p:cNvPr id="73" name="Retângulo 72"/>
          <p:cNvSpPr/>
          <p:nvPr/>
        </p:nvSpPr>
        <p:spPr>
          <a:xfrm>
            <a:off x="3170277" y="2108824"/>
            <a:ext cx="2576153" cy="443950"/>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de Previsão</a:t>
            </a:r>
          </a:p>
        </p:txBody>
      </p:sp>
      <p:sp>
        <p:nvSpPr>
          <p:cNvPr id="74" name="Retângulo 73"/>
          <p:cNvSpPr/>
          <p:nvPr/>
        </p:nvSpPr>
        <p:spPr>
          <a:xfrm>
            <a:off x="2175240" y="2593693"/>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Qualitativos</a:t>
            </a:r>
          </a:p>
        </p:txBody>
      </p:sp>
      <p:sp>
        <p:nvSpPr>
          <p:cNvPr id="75" name="Retângulo 74"/>
          <p:cNvSpPr/>
          <p:nvPr/>
        </p:nvSpPr>
        <p:spPr>
          <a:xfrm>
            <a:off x="5295745" y="2593693"/>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Quantitativos</a:t>
            </a:r>
          </a:p>
        </p:txBody>
      </p:sp>
      <p:cxnSp>
        <p:nvCxnSpPr>
          <p:cNvPr id="81" name="Conector reto 80"/>
          <p:cNvCxnSpPr/>
          <p:nvPr/>
        </p:nvCxnSpPr>
        <p:spPr>
          <a:xfrm>
            <a:off x="1704466" y="2877981"/>
            <a:ext cx="0" cy="200390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2" name="Conector reto 81"/>
          <p:cNvCxnSpPr>
            <a:endCxn id="74" idx="1"/>
          </p:cNvCxnSpPr>
          <p:nvPr/>
        </p:nvCxnSpPr>
        <p:spPr>
          <a:xfrm>
            <a:off x="1704467" y="2877980"/>
            <a:ext cx="470773" cy="0"/>
          </a:xfrm>
          <a:prstGeom prst="line">
            <a:avLst/>
          </a:prstGeom>
          <a:ln/>
        </p:spPr>
        <p:style>
          <a:lnRef idx="2">
            <a:schemeClr val="accent2"/>
          </a:lnRef>
          <a:fillRef idx="0">
            <a:schemeClr val="accent2"/>
          </a:fillRef>
          <a:effectRef idx="1">
            <a:schemeClr val="accent2"/>
          </a:effectRef>
          <a:fontRef idx="minor">
            <a:schemeClr val="tx1"/>
          </a:fontRef>
        </p:style>
      </p:cxnSp>
      <p:sp>
        <p:nvSpPr>
          <p:cNvPr id="88" name="Retângulo 87"/>
          <p:cNvSpPr/>
          <p:nvPr/>
        </p:nvSpPr>
        <p:spPr>
          <a:xfrm>
            <a:off x="4349389" y="3331359"/>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Projeção - Série Temporal</a:t>
            </a:r>
          </a:p>
        </p:txBody>
      </p:sp>
      <p:sp>
        <p:nvSpPr>
          <p:cNvPr id="89" name="Retângulo 88"/>
          <p:cNvSpPr/>
          <p:nvPr/>
        </p:nvSpPr>
        <p:spPr>
          <a:xfrm>
            <a:off x="6346810" y="3349758"/>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Causais</a:t>
            </a:r>
          </a:p>
        </p:txBody>
      </p:sp>
      <p:cxnSp>
        <p:nvCxnSpPr>
          <p:cNvPr id="96" name="Conector reto 95"/>
          <p:cNvCxnSpPr>
            <a:stCxn id="75" idx="2"/>
          </p:cNvCxnSpPr>
          <p:nvPr/>
        </p:nvCxnSpPr>
        <p:spPr>
          <a:xfrm>
            <a:off x="6059750" y="3162268"/>
            <a:ext cx="0" cy="84545"/>
          </a:xfrm>
          <a:prstGeom prst="line">
            <a:avLst/>
          </a:prstGeom>
        </p:spPr>
        <p:style>
          <a:lnRef idx="2">
            <a:schemeClr val="accent2"/>
          </a:lnRef>
          <a:fillRef idx="0">
            <a:schemeClr val="accent2"/>
          </a:fillRef>
          <a:effectRef idx="1">
            <a:schemeClr val="accent2"/>
          </a:effectRef>
          <a:fontRef idx="minor">
            <a:schemeClr val="tx1"/>
          </a:fontRef>
        </p:style>
      </p:cxnSp>
      <p:cxnSp>
        <p:nvCxnSpPr>
          <p:cNvPr id="97" name="Conector reto 96"/>
          <p:cNvCxnSpPr/>
          <p:nvPr/>
        </p:nvCxnSpPr>
        <p:spPr>
          <a:xfrm>
            <a:off x="5113397" y="3246813"/>
            <a:ext cx="1997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Conector reto 97"/>
          <p:cNvCxnSpPr>
            <a:endCxn id="88" idx="0"/>
          </p:cNvCxnSpPr>
          <p:nvPr/>
        </p:nvCxnSpPr>
        <p:spPr>
          <a:xfrm>
            <a:off x="5113396" y="3246815"/>
            <a:ext cx="0" cy="84546"/>
          </a:xfrm>
          <a:prstGeom prst="line">
            <a:avLst/>
          </a:prstGeom>
        </p:spPr>
        <p:style>
          <a:lnRef idx="2">
            <a:schemeClr val="accent2"/>
          </a:lnRef>
          <a:fillRef idx="0">
            <a:schemeClr val="accent2"/>
          </a:fillRef>
          <a:effectRef idx="1">
            <a:schemeClr val="accent2"/>
          </a:effectRef>
          <a:fontRef idx="minor">
            <a:schemeClr val="tx1"/>
          </a:fontRef>
        </p:style>
      </p:cxnSp>
      <p:cxnSp>
        <p:nvCxnSpPr>
          <p:cNvPr id="99" name="Conector reto 98"/>
          <p:cNvCxnSpPr>
            <a:stCxn id="89" idx="0"/>
          </p:cNvCxnSpPr>
          <p:nvPr/>
        </p:nvCxnSpPr>
        <p:spPr>
          <a:xfrm flipH="1" flipV="1">
            <a:off x="7107891" y="3249232"/>
            <a:ext cx="2925" cy="100526"/>
          </a:xfrm>
          <a:prstGeom prst="line">
            <a:avLst/>
          </a:prstGeom>
        </p:spPr>
        <p:style>
          <a:lnRef idx="2">
            <a:schemeClr val="accent2"/>
          </a:lnRef>
          <a:fillRef idx="0">
            <a:schemeClr val="accent2"/>
          </a:fillRef>
          <a:effectRef idx="1">
            <a:schemeClr val="accent2"/>
          </a:effectRef>
          <a:fontRef idx="minor">
            <a:schemeClr val="tx1"/>
          </a:fontRef>
        </p:style>
      </p:cxnSp>
      <p:cxnSp>
        <p:nvCxnSpPr>
          <p:cNvPr id="100" name="Conector reto 99"/>
          <p:cNvCxnSpPr>
            <a:stCxn id="88" idx="1"/>
          </p:cNvCxnSpPr>
          <p:nvPr/>
        </p:nvCxnSpPr>
        <p:spPr>
          <a:xfrm flipH="1">
            <a:off x="4090115" y="3615647"/>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1" name="Conector reto 100"/>
          <p:cNvCxnSpPr/>
          <p:nvPr/>
        </p:nvCxnSpPr>
        <p:spPr>
          <a:xfrm>
            <a:off x="4090115" y="3615647"/>
            <a:ext cx="0" cy="2523328"/>
          </a:xfrm>
          <a:prstGeom prst="line">
            <a:avLst/>
          </a:prstGeom>
        </p:spPr>
        <p:style>
          <a:lnRef idx="2">
            <a:schemeClr val="accent2"/>
          </a:lnRef>
          <a:fillRef idx="0">
            <a:schemeClr val="accent2"/>
          </a:fillRef>
          <a:effectRef idx="1">
            <a:schemeClr val="accent2"/>
          </a:effectRef>
          <a:fontRef idx="minor">
            <a:schemeClr val="tx1"/>
          </a:fontRef>
        </p:style>
      </p:cxnSp>
      <p:cxnSp>
        <p:nvCxnSpPr>
          <p:cNvPr id="106" name="Conector reto 105"/>
          <p:cNvCxnSpPr>
            <a:cxnSpLocks/>
          </p:cNvCxnSpPr>
          <p:nvPr/>
        </p:nvCxnSpPr>
        <p:spPr>
          <a:xfrm>
            <a:off x="8152165" y="3634047"/>
            <a:ext cx="0" cy="48139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7" name="Conector reto 106"/>
          <p:cNvCxnSpPr>
            <a:endCxn id="89" idx="3"/>
          </p:cNvCxnSpPr>
          <p:nvPr/>
        </p:nvCxnSpPr>
        <p:spPr>
          <a:xfrm flipH="1">
            <a:off x="7874823" y="3634045"/>
            <a:ext cx="277342"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CaixaDeTexto 4">
            <a:extLst>
              <a:ext uri="{FF2B5EF4-FFF2-40B4-BE49-F238E27FC236}">
                <a16:creationId xmlns:a16="http://schemas.microsoft.com/office/drawing/2014/main" id="{1673A171-E2BE-7CD0-D7F5-F7F20F59CAA8}"/>
              </a:ext>
            </a:extLst>
          </p:cNvPr>
          <p:cNvSpPr txBox="1"/>
          <p:nvPr/>
        </p:nvSpPr>
        <p:spPr>
          <a:xfrm>
            <a:off x="276781" y="4806775"/>
            <a:ext cx="3512267" cy="2031325"/>
          </a:xfrm>
          <a:prstGeom prst="rect">
            <a:avLst/>
          </a:prstGeom>
          <a:noFill/>
        </p:spPr>
        <p:txBody>
          <a:bodyPr wrap="square">
            <a:spAutoFit/>
          </a:bodyPr>
          <a:lstStyle/>
          <a:p>
            <a:r>
              <a:rPr lang="pt-BR" b="1" dirty="0"/>
              <a:t>Quando não há disponibilidade de dados, torna-se a única alternativa. </a:t>
            </a:r>
          </a:p>
          <a:p>
            <a:r>
              <a:rPr lang="pt-BR" i="1" dirty="0"/>
              <a:t>Por exemplo: lançamento de um novo produto ou previsão sobre tendências de longo prazo de um setor econômico ou tecnologia.</a:t>
            </a:r>
          </a:p>
        </p:txBody>
      </p:sp>
      <p:sp>
        <p:nvSpPr>
          <p:cNvPr id="7" name="CaixaDeTexto 6">
            <a:extLst>
              <a:ext uri="{FF2B5EF4-FFF2-40B4-BE49-F238E27FC236}">
                <a16:creationId xmlns:a16="http://schemas.microsoft.com/office/drawing/2014/main" id="{62D75EAF-56B2-E5A1-5013-77F3C3DF7502}"/>
              </a:ext>
            </a:extLst>
          </p:cNvPr>
          <p:cNvSpPr txBox="1"/>
          <p:nvPr/>
        </p:nvSpPr>
        <p:spPr>
          <a:xfrm>
            <a:off x="3810455" y="6180708"/>
            <a:ext cx="3013303" cy="1200329"/>
          </a:xfrm>
          <a:prstGeom prst="rect">
            <a:avLst/>
          </a:prstGeom>
          <a:noFill/>
        </p:spPr>
        <p:txBody>
          <a:bodyPr wrap="square">
            <a:spAutoFit/>
          </a:bodyPr>
          <a:lstStyle/>
          <a:p>
            <a:r>
              <a:rPr lang="pt-BR" dirty="0"/>
              <a:t>São aquelas que admitem que o </a:t>
            </a:r>
            <a:r>
              <a:rPr lang="pt-BR" b="1" dirty="0"/>
              <a:t>futuro</a:t>
            </a:r>
            <a:r>
              <a:rPr lang="pt-BR" dirty="0"/>
              <a:t> será a </a:t>
            </a:r>
            <a:r>
              <a:rPr lang="pt-BR" b="1" dirty="0"/>
              <a:t>repetição do passado </a:t>
            </a:r>
            <a:r>
              <a:rPr lang="pt-BR" dirty="0"/>
              <a:t>ou </a:t>
            </a:r>
            <a:r>
              <a:rPr lang="pt-BR" b="1" dirty="0"/>
              <a:t>as vendas </a:t>
            </a:r>
            <a:r>
              <a:rPr lang="pt-BR" dirty="0"/>
              <a:t>evoluirão no tempo</a:t>
            </a:r>
          </a:p>
        </p:txBody>
      </p:sp>
      <p:sp>
        <p:nvSpPr>
          <p:cNvPr id="10" name="CaixaDeTexto 9">
            <a:extLst>
              <a:ext uri="{FF2B5EF4-FFF2-40B4-BE49-F238E27FC236}">
                <a16:creationId xmlns:a16="http://schemas.microsoft.com/office/drawing/2014/main" id="{F93B7C2F-0989-F963-5C3E-B1CA57761D9D}"/>
              </a:ext>
            </a:extLst>
          </p:cNvPr>
          <p:cNvSpPr txBox="1"/>
          <p:nvPr/>
        </p:nvSpPr>
        <p:spPr>
          <a:xfrm>
            <a:off x="5113396" y="4115438"/>
            <a:ext cx="5045237" cy="1754326"/>
          </a:xfrm>
          <a:prstGeom prst="rect">
            <a:avLst/>
          </a:prstGeom>
          <a:noFill/>
        </p:spPr>
        <p:txBody>
          <a:bodyPr wrap="square">
            <a:spAutoFit/>
          </a:bodyPr>
          <a:lstStyle/>
          <a:p>
            <a:r>
              <a:rPr lang="pt-BR" dirty="0"/>
              <a:t>Procura-se explicar as vendas do passado fazendo correlação com variáveis conhecidas ou previsíveis. Geralmente, relacionam-se os </a:t>
            </a:r>
            <a:r>
              <a:rPr lang="pt-BR" i="1" dirty="0"/>
              <a:t>dados históricos do consumo com outras variáveis de evolução conhecida e de melhor previsibilidade, como: PIB, IPI, renda per capita, taxa de natalidade, etc.</a:t>
            </a:r>
          </a:p>
        </p:txBody>
      </p:sp>
    </p:spTree>
    <p:extLst>
      <p:ext uri="{BB962C8B-B14F-4D97-AF65-F5344CB8AC3E}">
        <p14:creationId xmlns:p14="http://schemas.microsoft.com/office/powerpoint/2010/main" val="2367056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4466" y="497469"/>
            <a:ext cx="7991636" cy="1262521"/>
          </a:xfrm>
        </p:spPr>
        <p:txBody>
          <a:bodyPr>
            <a:normAutofit/>
          </a:bodyPr>
          <a:lstStyle/>
          <a:p>
            <a:pPr algn="r"/>
            <a:r>
              <a:rPr lang="pt-BR" dirty="0"/>
              <a:t>MÉTODOS DE PREVISÃO</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32</a:t>
            </a:fld>
            <a:endParaRPr lang="pt-BR" dirty="0"/>
          </a:p>
        </p:txBody>
      </p:sp>
      <p:sp>
        <p:nvSpPr>
          <p:cNvPr id="73" name="Retângulo 72"/>
          <p:cNvSpPr/>
          <p:nvPr/>
        </p:nvSpPr>
        <p:spPr>
          <a:xfrm>
            <a:off x="1733362" y="2121903"/>
            <a:ext cx="2576153" cy="443950"/>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de Previsão</a:t>
            </a:r>
          </a:p>
        </p:txBody>
      </p:sp>
      <p:sp>
        <p:nvSpPr>
          <p:cNvPr id="74" name="Retângulo 73"/>
          <p:cNvSpPr/>
          <p:nvPr/>
        </p:nvSpPr>
        <p:spPr>
          <a:xfrm>
            <a:off x="738325" y="2606772"/>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Qualitativos</a:t>
            </a:r>
          </a:p>
        </p:txBody>
      </p:sp>
      <p:sp>
        <p:nvSpPr>
          <p:cNvPr id="77" name="Retângulo 76"/>
          <p:cNvSpPr/>
          <p:nvPr/>
        </p:nvSpPr>
        <p:spPr>
          <a:xfrm>
            <a:off x="751780" y="336041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 </a:t>
            </a:r>
            <a:r>
              <a:rPr lang="pt-BR" sz="1488" b="1" dirty="0" err="1">
                <a:solidFill>
                  <a:sysClr val="windowText" lastClr="000000"/>
                </a:solidFill>
              </a:rPr>
              <a:t>Delfi</a:t>
            </a:r>
            <a:endParaRPr lang="pt-BR" sz="1488" b="1" dirty="0">
              <a:solidFill>
                <a:sysClr val="windowText" lastClr="000000"/>
              </a:solidFill>
            </a:endParaRPr>
          </a:p>
        </p:txBody>
      </p:sp>
      <p:sp>
        <p:nvSpPr>
          <p:cNvPr id="78" name="Retângulo 77"/>
          <p:cNvSpPr/>
          <p:nvPr/>
        </p:nvSpPr>
        <p:spPr>
          <a:xfrm>
            <a:off x="578501" y="3982569"/>
            <a:ext cx="1866110"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Pesquisa de Mercado e Consumidores</a:t>
            </a:r>
          </a:p>
        </p:txBody>
      </p:sp>
      <p:sp>
        <p:nvSpPr>
          <p:cNvPr id="79" name="Retângulo 78"/>
          <p:cNvSpPr/>
          <p:nvPr/>
        </p:nvSpPr>
        <p:spPr>
          <a:xfrm>
            <a:off x="778623" y="4610680"/>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Equipe de Vendas</a:t>
            </a:r>
          </a:p>
        </p:txBody>
      </p:sp>
      <p:cxnSp>
        <p:nvCxnSpPr>
          <p:cNvPr id="81" name="Conector reto 80"/>
          <p:cNvCxnSpPr/>
          <p:nvPr/>
        </p:nvCxnSpPr>
        <p:spPr>
          <a:xfrm>
            <a:off x="267551" y="2891060"/>
            <a:ext cx="0" cy="200390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2" name="Conector reto 81"/>
          <p:cNvCxnSpPr>
            <a:endCxn id="74" idx="1"/>
          </p:cNvCxnSpPr>
          <p:nvPr/>
        </p:nvCxnSpPr>
        <p:spPr>
          <a:xfrm>
            <a:off x="267552" y="2891059"/>
            <a:ext cx="470773"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3" name="Conector reto 82"/>
          <p:cNvCxnSpPr>
            <a:endCxn id="77" idx="1"/>
          </p:cNvCxnSpPr>
          <p:nvPr/>
        </p:nvCxnSpPr>
        <p:spPr>
          <a:xfrm>
            <a:off x="267553" y="3644705"/>
            <a:ext cx="484228"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4" name="Conector reto 83"/>
          <p:cNvCxnSpPr>
            <a:endCxn id="79" idx="1"/>
          </p:cNvCxnSpPr>
          <p:nvPr/>
        </p:nvCxnSpPr>
        <p:spPr>
          <a:xfrm>
            <a:off x="267553" y="4894967"/>
            <a:ext cx="511071"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7" name="Conector reto 86"/>
          <p:cNvCxnSpPr>
            <a:cxnSpLocks/>
            <a:endCxn id="78" idx="1"/>
          </p:cNvCxnSpPr>
          <p:nvPr/>
        </p:nvCxnSpPr>
        <p:spPr>
          <a:xfrm>
            <a:off x="267552" y="4266857"/>
            <a:ext cx="310949" cy="0"/>
          </a:xfrm>
          <a:prstGeom prst="line">
            <a:avLst/>
          </a:prstGeom>
          <a:ln/>
        </p:spPr>
        <p:style>
          <a:lnRef idx="2">
            <a:schemeClr val="accent2"/>
          </a:lnRef>
          <a:fillRef idx="0">
            <a:schemeClr val="accent2"/>
          </a:fillRef>
          <a:effectRef idx="1">
            <a:schemeClr val="accent2"/>
          </a:effectRef>
          <a:fontRef idx="minor">
            <a:schemeClr val="tx1"/>
          </a:fontRef>
        </p:style>
      </p:cxnSp>
      <p:sp>
        <p:nvSpPr>
          <p:cNvPr id="4" name="Retângulo 3">
            <a:extLst>
              <a:ext uri="{FF2B5EF4-FFF2-40B4-BE49-F238E27FC236}">
                <a16:creationId xmlns:a16="http://schemas.microsoft.com/office/drawing/2014/main" id="{C63372AB-89E4-9686-D664-1B9537DD5123}"/>
              </a:ext>
            </a:extLst>
          </p:cNvPr>
          <p:cNvSpPr/>
          <p:nvPr/>
        </p:nvSpPr>
        <p:spPr>
          <a:xfrm>
            <a:off x="775828" y="5304790"/>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Analogia Histórica</a:t>
            </a:r>
          </a:p>
        </p:txBody>
      </p:sp>
      <p:sp>
        <p:nvSpPr>
          <p:cNvPr id="7" name="CaixaDeTexto 6">
            <a:extLst>
              <a:ext uri="{FF2B5EF4-FFF2-40B4-BE49-F238E27FC236}">
                <a16:creationId xmlns:a16="http://schemas.microsoft.com/office/drawing/2014/main" id="{A0F16A6A-62DC-FB30-8507-A6239DDA6FC3}"/>
              </a:ext>
            </a:extLst>
          </p:cNvPr>
          <p:cNvSpPr txBox="1"/>
          <p:nvPr/>
        </p:nvSpPr>
        <p:spPr>
          <a:xfrm>
            <a:off x="2303842" y="5321529"/>
            <a:ext cx="6270170" cy="646331"/>
          </a:xfrm>
          <a:prstGeom prst="rect">
            <a:avLst/>
          </a:prstGeom>
          <a:noFill/>
        </p:spPr>
        <p:txBody>
          <a:bodyPr wrap="square">
            <a:spAutoFit/>
          </a:bodyPr>
          <a:lstStyle/>
          <a:p>
            <a:r>
              <a:rPr lang="pt-BR" sz="1800" dirty="0"/>
              <a:t>Utilizam dados históricos sobre um produto similar para realizar a estimativa de vendas do produto de interesse</a:t>
            </a:r>
            <a:endParaRPr lang="pt-BR" dirty="0"/>
          </a:p>
        </p:txBody>
      </p:sp>
      <p:sp>
        <p:nvSpPr>
          <p:cNvPr id="8" name="Retângulo 7">
            <a:extLst>
              <a:ext uri="{FF2B5EF4-FFF2-40B4-BE49-F238E27FC236}">
                <a16:creationId xmlns:a16="http://schemas.microsoft.com/office/drawing/2014/main" id="{9A1E0129-F984-F1FD-9164-35A4641463E8}"/>
              </a:ext>
            </a:extLst>
          </p:cNvPr>
          <p:cNvSpPr/>
          <p:nvPr/>
        </p:nvSpPr>
        <p:spPr>
          <a:xfrm>
            <a:off x="775828" y="604153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Comitê Executivo</a:t>
            </a:r>
          </a:p>
        </p:txBody>
      </p:sp>
      <p:sp>
        <p:nvSpPr>
          <p:cNvPr id="10" name="CaixaDeTexto 9">
            <a:extLst>
              <a:ext uri="{FF2B5EF4-FFF2-40B4-BE49-F238E27FC236}">
                <a16:creationId xmlns:a16="http://schemas.microsoft.com/office/drawing/2014/main" id="{7BEED5A0-08D1-06A0-E1E8-2D0AA9812447}"/>
              </a:ext>
            </a:extLst>
          </p:cNvPr>
          <p:cNvSpPr txBox="1"/>
          <p:nvPr/>
        </p:nvSpPr>
        <p:spPr>
          <a:xfrm>
            <a:off x="2378239" y="6015639"/>
            <a:ext cx="6789256" cy="646331"/>
          </a:xfrm>
          <a:prstGeom prst="rect">
            <a:avLst/>
          </a:prstGeom>
          <a:solidFill>
            <a:schemeClr val="bg1">
              <a:lumMod val="95000"/>
            </a:schemeClr>
          </a:solidFill>
        </p:spPr>
        <p:txBody>
          <a:bodyPr wrap="square">
            <a:spAutoFit/>
          </a:bodyPr>
          <a:lstStyle/>
          <a:p>
            <a:pPr marL="93663" lvl="1" algn="just"/>
            <a:r>
              <a:rPr lang="pt-BR" dirty="0"/>
              <a:t>Grupo pequeno de altos executivos vindos de áreas diversas (marketing, finanças, produção, etc.). Previsões de longo prazo;</a:t>
            </a:r>
          </a:p>
        </p:txBody>
      </p:sp>
      <p:sp>
        <p:nvSpPr>
          <p:cNvPr id="12" name="CaixaDeTexto 11">
            <a:extLst>
              <a:ext uri="{FF2B5EF4-FFF2-40B4-BE49-F238E27FC236}">
                <a16:creationId xmlns:a16="http://schemas.microsoft.com/office/drawing/2014/main" id="{FA836E4D-9A09-0F1A-EE2F-0860BE520637}"/>
              </a:ext>
            </a:extLst>
          </p:cNvPr>
          <p:cNvSpPr txBox="1"/>
          <p:nvPr/>
        </p:nvSpPr>
        <p:spPr>
          <a:xfrm>
            <a:off x="1568108" y="3817036"/>
            <a:ext cx="8512515" cy="923330"/>
          </a:xfrm>
          <a:prstGeom prst="rect">
            <a:avLst/>
          </a:prstGeom>
          <a:noFill/>
        </p:spPr>
        <p:txBody>
          <a:bodyPr wrap="square">
            <a:spAutoFit/>
          </a:bodyPr>
          <a:lstStyle/>
          <a:p>
            <a:pPr lvl="2"/>
            <a:r>
              <a:rPr lang="pt-BR" dirty="0">
                <a:sym typeface="Wingdings" panose="05000000000000000000" pitchFamily="2" charset="2"/>
              </a:rPr>
              <a:t>Avaliar o potencial de consumo(demanda), nível de satisfação dos consumidores, força da marca, teste de novos produtos(design e desempenho), avaliação do preço e  concorrência </a:t>
            </a:r>
          </a:p>
        </p:txBody>
      </p:sp>
      <p:sp>
        <p:nvSpPr>
          <p:cNvPr id="16" name="CaixaDeTexto 15">
            <a:extLst>
              <a:ext uri="{FF2B5EF4-FFF2-40B4-BE49-F238E27FC236}">
                <a16:creationId xmlns:a16="http://schemas.microsoft.com/office/drawing/2014/main" id="{B55C3C1D-ABE5-48CB-35ED-5D2E35203DDE}"/>
              </a:ext>
            </a:extLst>
          </p:cNvPr>
          <p:cNvSpPr txBox="1"/>
          <p:nvPr/>
        </p:nvSpPr>
        <p:spPr>
          <a:xfrm>
            <a:off x="2378239" y="4716677"/>
            <a:ext cx="7625192" cy="646331"/>
          </a:xfrm>
          <a:prstGeom prst="rect">
            <a:avLst/>
          </a:prstGeom>
          <a:solidFill>
            <a:schemeClr val="bg1">
              <a:lumMod val="95000"/>
            </a:schemeClr>
          </a:solidFill>
        </p:spPr>
        <p:txBody>
          <a:bodyPr wrap="square">
            <a:spAutoFit/>
          </a:bodyPr>
          <a:lstStyle/>
          <a:p>
            <a:r>
              <a:rPr lang="pt-BR" dirty="0"/>
              <a:t>Opinião dos vendedores que tem contato direto com consumidores, conhecem o desenvolvimento histórico dos produtos; Percebem as evoluções do mercado;</a:t>
            </a:r>
          </a:p>
        </p:txBody>
      </p:sp>
      <p:sp>
        <p:nvSpPr>
          <p:cNvPr id="17" name="CaixaDeTexto 16">
            <a:extLst>
              <a:ext uri="{FF2B5EF4-FFF2-40B4-BE49-F238E27FC236}">
                <a16:creationId xmlns:a16="http://schemas.microsoft.com/office/drawing/2014/main" id="{F2875CEC-F14A-775B-7BA7-2745180E8B5C}"/>
              </a:ext>
            </a:extLst>
          </p:cNvPr>
          <p:cNvSpPr txBox="1"/>
          <p:nvPr/>
        </p:nvSpPr>
        <p:spPr>
          <a:xfrm>
            <a:off x="2444611" y="3260345"/>
            <a:ext cx="7652699" cy="646331"/>
          </a:xfrm>
          <a:prstGeom prst="rect">
            <a:avLst/>
          </a:prstGeom>
          <a:solidFill>
            <a:schemeClr val="bg1">
              <a:lumMod val="95000"/>
            </a:schemeClr>
          </a:solidFill>
        </p:spPr>
        <p:txBody>
          <a:bodyPr wrap="square">
            <a:spAutoFit/>
          </a:bodyPr>
          <a:lstStyle/>
          <a:p>
            <a:pPr marL="0" lvl="2"/>
            <a:r>
              <a:rPr lang="pt-BR" dirty="0">
                <a:sym typeface="Wingdings" panose="05000000000000000000" pitchFamily="2" charset="2"/>
              </a:rPr>
              <a:t>Grupo de especialistas que expõe opinião no formato escrito, com mediador que discute estas opiniões até encontrar consenso no grupo</a:t>
            </a:r>
          </a:p>
        </p:txBody>
      </p:sp>
    </p:spTree>
    <p:extLst>
      <p:ext uri="{BB962C8B-B14F-4D97-AF65-F5344CB8AC3E}">
        <p14:creationId xmlns:p14="http://schemas.microsoft.com/office/powerpoint/2010/main" val="149555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33</a:t>
            </a:fld>
            <a:endParaRPr lang="pt-BR" dirty="0"/>
          </a:p>
        </p:txBody>
      </p:sp>
      <p:sp>
        <p:nvSpPr>
          <p:cNvPr id="73" name="Retângulo 72"/>
          <p:cNvSpPr/>
          <p:nvPr/>
        </p:nvSpPr>
        <p:spPr>
          <a:xfrm>
            <a:off x="335765" y="1493004"/>
            <a:ext cx="2576153" cy="443950"/>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de Previsão</a:t>
            </a:r>
          </a:p>
        </p:txBody>
      </p:sp>
      <p:sp>
        <p:nvSpPr>
          <p:cNvPr id="75" name="Retângulo 74"/>
          <p:cNvSpPr/>
          <p:nvPr/>
        </p:nvSpPr>
        <p:spPr>
          <a:xfrm>
            <a:off x="2461233" y="1977873"/>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Quantitativos</a:t>
            </a:r>
          </a:p>
        </p:txBody>
      </p:sp>
      <p:sp>
        <p:nvSpPr>
          <p:cNvPr id="88" name="Retângulo 87"/>
          <p:cNvSpPr/>
          <p:nvPr/>
        </p:nvSpPr>
        <p:spPr>
          <a:xfrm>
            <a:off x="1514877" y="2715539"/>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Projeção - Série Temporal</a:t>
            </a:r>
          </a:p>
        </p:txBody>
      </p:sp>
      <p:sp>
        <p:nvSpPr>
          <p:cNvPr id="90" name="Retângulo 89"/>
          <p:cNvSpPr/>
          <p:nvPr/>
        </p:nvSpPr>
        <p:spPr>
          <a:xfrm>
            <a:off x="1513511" y="3353670"/>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Médias Móveis</a:t>
            </a:r>
          </a:p>
        </p:txBody>
      </p:sp>
      <p:sp>
        <p:nvSpPr>
          <p:cNvPr id="91" name="Retângulo 90"/>
          <p:cNvSpPr/>
          <p:nvPr/>
        </p:nvSpPr>
        <p:spPr>
          <a:xfrm>
            <a:off x="1514877" y="3981781"/>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err="1">
                <a:solidFill>
                  <a:sysClr val="windowText" lastClr="000000"/>
                </a:solidFill>
              </a:rPr>
              <a:t>Suavizamento</a:t>
            </a:r>
            <a:r>
              <a:rPr lang="pt-BR" sz="1488" b="1" dirty="0">
                <a:solidFill>
                  <a:sysClr val="windowText" lastClr="000000"/>
                </a:solidFill>
              </a:rPr>
              <a:t> Exponencial</a:t>
            </a:r>
          </a:p>
        </p:txBody>
      </p:sp>
      <p:sp>
        <p:nvSpPr>
          <p:cNvPr id="92" name="Retângulo 91"/>
          <p:cNvSpPr/>
          <p:nvPr/>
        </p:nvSpPr>
        <p:spPr>
          <a:xfrm>
            <a:off x="1513511" y="4603932"/>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Modelos com Tendências</a:t>
            </a:r>
          </a:p>
        </p:txBody>
      </p:sp>
      <p:sp>
        <p:nvSpPr>
          <p:cNvPr id="93" name="Retângulo 92"/>
          <p:cNvSpPr/>
          <p:nvPr/>
        </p:nvSpPr>
        <p:spPr>
          <a:xfrm>
            <a:off x="1513511" y="524543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Média Móvel Ponderada</a:t>
            </a:r>
          </a:p>
        </p:txBody>
      </p:sp>
      <p:cxnSp>
        <p:nvCxnSpPr>
          <p:cNvPr id="96" name="Conector reto 95"/>
          <p:cNvCxnSpPr>
            <a:stCxn id="75" idx="2"/>
          </p:cNvCxnSpPr>
          <p:nvPr/>
        </p:nvCxnSpPr>
        <p:spPr>
          <a:xfrm>
            <a:off x="3225238" y="2546448"/>
            <a:ext cx="0" cy="84545"/>
          </a:xfrm>
          <a:prstGeom prst="line">
            <a:avLst/>
          </a:prstGeom>
        </p:spPr>
        <p:style>
          <a:lnRef idx="2">
            <a:schemeClr val="accent2"/>
          </a:lnRef>
          <a:fillRef idx="0">
            <a:schemeClr val="accent2"/>
          </a:fillRef>
          <a:effectRef idx="1">
            <a:schemeClr val="accent2"/>
          </a:effectRef>
          <a:fontRef idx="minor">
            <a:schemeClr val="tx1"/>
          </a:fontRef>
        </p:style>
      </p:cxnSp>
      <p:cxnSp>
        <p:nvCxnSpPr>
          <p:cNvPr id="97" name="Conector reto 96"/>
          <p:cNvCxnSpPr/>
          <p:nvPr/>
        </p:nvCxnSpPr>
        <p:spPr>
          <a:xfrm>
            <a:off x="2278885" y="2630993"/>
            <a:ext cx="1997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Conector reto 97"/>
          <p:cNvCxnSpPr>
            <a:endCxn id="88" idx="0"/>
          </p:cNvCxnSpPr>
          <p:nvPr/>
        </p:nvCxnSpPr>
        <p:spPr>
          <a:xfrm>
            <a:off x="2278884" y="2630995"/>
            <a:ext cx="0" cy="84546"/>
          </a:xfrm>
          <a:prstGeom prst="line">
            <a:avLst/>
          </a:prstGeom>
        </p:spPr>
        <p:style>
          <a:lnRef idx="2">
            <a:schemeClr val="accent2"/>
          </a:lnRef>
          <a:fillRef idx="0">
            <a:schemeClr val="accent2"/>
          </a:fillRef>
          <a:effectRef idx="1">
            <a:schemeClr val="accent2"/>
          </a:effectRef>
          <a:fontRef idx="minor">
            <a:schemeClr val="tx1"/>
          </a:fontRef>
        </p:style>
      </p:cxnSp>
      <p:cxnSp>
        <p:nvCxnSpPr>
          <p:cNvPr id="100" name="Conector reto 99"/>
          <p:cNvCxnSpPr>
            <a:stCxn id="88" idx="1"/>
          </p:cNvCxnSpPr>
          <p:nvPr/>
        </p:nvCxnSpPr>
        <p:spPr>
          <a:xfrm flipH="1">
            <a:off x="1255603" y="2999827"/>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1" name="Conector reto 100"/>
          <p:cNvCxnSpPr/>
          <p:nvPr/>
        </p:nvCxnSpPr>
        <p:spPr>
          <a:xfrm>
            <a:off x="1255603" y="2999827"/>
            <a:ext cx="0" cy="2523328"/>
          </a:xfrm>
          <a:prstGeom prst="line">
            <a:avLst/>
          </a:prstGeom>
        </p:spPr>
        <p:style>
          <a:lnRef idx="2">
            <a:schemeClr val="accent2"/>
          </a:lnRef>
          <a:fillRef idx="0">
            <a:schemeClr val="accent2"/>
          </a:fillRef>
          <a:effectRef idx="1">
            <a:schemeClr val="accent2"/>
          </a:effectRef>
          <a:fontRef idx="minor">
            <a:schemeClr val="tx1"/>
          </a:fontRef>
        </p:style>
      </p:cxnSp>
      <p:cxnSp>
        <p:nvCxnSpPr>
          <p:cNvPr id="102" name="Conector reto 101"/>
          <p:cNvCxnSpPr/>
          <p:nvPr/>
        </p:nvCxnSpPr>
        <p:spPr>
          <a:xfrm flipH="1">
            <a:off x="1255603" y="3624563"/>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3" name="Conector reto 102"/>
          <p:cNvCxnSpPr/>
          <p:nvPr/>
        </p:nvCxnSpPr>
        <p:spPr>
          <a:xfrm flipH="1">
            <a:off x="1255603" y="4279463"/>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4" name="Conector reto 103"/>
          <p:cNvCxnSpPr/>
          <p:nvPr/>
        </p:nvCxnSpPr>
        <p:spPr>
          <a:xfrm flipH="1">
            <a:off x="1255603" y="4874826"/>
            <a:ext cx="25927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5" name="Conector reto 104"/>
          <p:cNvCxnSpPr/>
          <p:nvPr/>
        </p:nvCxnSpPr>
        <p:spPr>
          <a:xfrm flipH="1">
            <a:off x="1255603" y="5529725"/>
            <a:ext cx="259274" cy="0"/>
          </a:xfrm>
          <a:prstGeom prst="line">
            <a:avLst/>
          </a:prstGeom>
        </p:spPr>
        <p:style>
          <a:lnRef idx="2">
            <a:schemeClr val="accent2"/>
          </a:lnRef>
          <a:fillRef idx="0">
            <a:schemeClr val="accent2"/>
          </a:fillRef>
          <a:effectRef idx="1">
            <a:schemeClr val="accent2"/>
          </a:effectRef>
          <a:fontRef idx="minor">
            <a:schemeClr val="tx1"/>
          </a:fontRef>
        </p:style>
      </p:cxnSp>
      <p:sp>
        <p:nvSpPr>
          <p:cNvPr id="13" name="CaixaDeTexto 12">
            <a:extLst>
              <a:ext uri="{FF2B5EF4-FFF2-40B4-BE49-F238E27FC236}">
                <a16:creationId xmlns:a16="http://schemas.microsoft.com/office/drawing/2014/main" id="{04868D3C-9123-8A11-A258-BE7F7B8BC84C}"/>
              </a:ext>
            </a:extLst>
          </p:cNvPr>
          <p:cNvSpPr txBox="1"/>
          <p:nvPr/>
        </p:nvSpPr>
        <p:spPr>
          <a:xfrm>
            <a:off x="3156631" y="3438415"/>
            <a:ext cx="6945539" cy="369332"/>
          </a:xfrm>
          <a:prstGeom prst="rect">
            <a:avLst/>
          </a:prstGeom>
          <a:solidFill>
            <a:schemeClr val="bg1">
              <a:lumMod val="95000"/>
            </a:schemeClr>
          </a:solidFill>
        </p:spPr>
        <p:txBody>
          <a:bodyPr wrap="square">
            <a:spAutoFit/>
          </a:bodyPr>
          <a:lstStyle/>
          <a:p>
            <a:r>
              <a:rPr lang="pt-BR" dirty="0"/>
              <a:t>Calcula a média de um período de tempo para estimar a média do dia.</a:t>
            </a:r>
          </a:p>
        </p:txBody>
      </p:sp>
      <p:sp>
        <p:nvSpPr>
          <p:cNvPr id="14" name="CaixaDeTexto 13">
            <a:extLst>
              <a:ext uri="{FF2B5EF4-FFF2-40B4-BE49-F238E27FC236}">
                <a16:creationId xmlns:a16="http://schemas.microsoft.com/office/drawing/2014/main" id="{351C39A3-37F4-F532-F049-68A6C875A798}"/>
              </a:ext>
            </a:extLst>
          </p:cNvPr>
          <p:cNvSpPr txBox="1"/>
          <p:nvPr/>
        </p:nvSpPr>
        <p:spPr>
          <a:xfrm>
            <a:off x="3041524" y="5245438"/>
            <a:ext cx="6945539" cy="923330"/>
          </a:xfrm>
          <a:prstGeom prst="rect">
            <a:avLst/>
          </a:prstGeom>
          <a:noFill/>
        </p:spPr>
        <p:txBody>
          <a:bodyPr wrap="square">
            <a:spAutoFit/>
          </a:bodyPr>
          <a:lstStyle/>
          <a:p>
            <a:r>
              <a:rPr lang="pt-BR" dirty="0"/>
              <a:t>Calcula a média dentro de um intervalo de tempo, porém dentro deste intervalo pode atribuir um peso maior para dados mais recentes ou mais antigos.</a:t>
            </a:r>
          </a:p>
        </p:txBody>
      </p:sp>
      <p:sp>
        <p:nvSpPr>
          <p:cNvPr id="15" name="CaixaDeTexto 14">
            <a:extLst>
              <a:ext uri="{FF2B5EF4-FFF2-40B4-BE49-F238E27FC236}">
                <a16:creationId xmlns:a16="http://schemas.microsoft.com/office/drawing/2014/main" id="{26890E93-6899-77CE-EC6B-9A827496B59E}"/>
              </a:ext>
            </a:extLst>
          </p:cNvPr>
          <p:cNvSpPr txBox="1"/>
          <p:nvPr/>
        </p:nvSpPr>
        <p:spPr>
          <a:xfrm>
            <a:off x="3156632" y="4511000"/>
            <a:ext cx="6945539" cy="646331"/>
          </a:xfrm>
          <a:prstGeom prst="rect">
            <a:avLst/>
          </a:prstGeom>
          <a:solidFill>
            <a:schemeClr val="bg1">
              <a:lumMod val="95000"/>
            </a:schemeClr>
          </a:solidFill>
        </p:spPr>
        <p:txBody>
          <a:bodyPr wrap="square">
            <a:spAutoFit/>
          </a:bodyPr>
          <a:lstStyle/>
          <a:p>
            <a:r>
              <a:rPr lang="pt-BR" dirty="0"/>
              <a:t>Considera no cálculo possíveis padrões crescentes ou decrescentes nos dados históricos.</a:t>
            </a:r>
          </a:p>
        </p:txBody>
      </p:sp>
      <p:sp>
        <p:nvSpPr>
          <p:cNvPr id="17" name="CaixaDeTexto 16">
            <a:extLst>
              <a:ext uri="{FF2B5EF4-FFF2-40B4-BE49-F238E27FC236}">
                <a16:creationId xmlns:a16="http://schemas.microsoft.com/office/drawing/2014/main" id="{B4C1C8D1-AB26-5DE2-FE08-76A8FDCF4C4F}"/>
              </a:ext>
            </a:extLst>
          </p:cNvPr>
          <p:cNvSpPr txBox="1"/>
          <p:nvPr/>
        </p:nvSpPr>
        <p:spPr>
          <a:xfrm>
            <a:off x="3044408" y="3903547"/>
            <a:ext cx="6270170" cy="646331"/>
          </a:xfrm>
          <a:prstGeom prst="rect">
            <a:avLst/>
          </a:prstGeom>
          <a:noFill/>
        </p:spPr>
        <p:txBody>
          <a:bodyPr wrap="square">
            <a:spAutoFit/>
          </a:bodyPr>
          <a:lstStyle/>
          <a:p>
            <a:r>
              <a:rPr lang="pt-BR" dirty="0"/>
              <a:t>A previsão futura é baseada apenas no nível atual e no valor observado mais recente</a:t>
            </a:r>
          </a:p>
        </p:txBody>
      </p:sp>
      <p:sp>
        <p:nvSpPr>
          <p:cNvPr id="18" name="Retângulo 17">
            <a:extLst>
              <a:ext uri="{FF2B5EF4-FFF2-40B4-BE49-F238E27FC236}">
                <a16:creationId xmlns:a16="http://schemas.microsoft.com/office/drawing/2014/main" id="{2265764E-6763-EB96-3813-FED5C99F4783}"/>
              </a:ext>
            </a:extLst>
          </p:cNvPr>
          <p:cNvSpPr/>
          <p:nvPr/>
        </p:nvSpPr>
        <p:spPr>
          <a:xfrm>
            <a:off x="1513511" y="616876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Modelos com Sazonalidade</a:t>
            </a:r>
          </a:p>
        </p:txBody>
      </p:sp>
      <p:cxnSp>
        <p:nvCxnSpPr>
          <p:cNvPr id="19" name="Conector reto 18">
            <a:extLst>
              <a:ext uri="{FF2B5EF4-FFF2-40B4-BE49-F238E27FC236}">
                <a16:creationId xmlns:a16="http://schemas.microsoft.com/office/drawing/2014/main" id="{7CB6D35E-9F6D-3F74-15B5-12E933A49A23}"/>
              </a:ext>
            </a:extLst>
          </p:cNvPr>
          <p:cNvCxnSpPr/>
          <p:nvPr/>
        </p:nvCxnSpPr>
        <p:spPr>
          <a:xfrm>
            <a:off x="1255603" y="3929727"/>
            <a:ext cx="0" cy="2523328"/>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Conector reto 19">
            <a:extLst>
              <a:ext uri="{FF2B5EF4-FFF2-40B4-BE49-F238E27FC236}">
                <a16:creationId xmlns:a16="http://schemas.microsoft.com/office/drawing/2014/main" id="{819654A5-EAA0-3945-6500-3164674A8ABF}"/>
              </a:ext>
            </a:extLst>
          </p:cNvPr>
          <p:cNvCxnSpPr/>
          <p:nvPr/>
        </p:nvCxnSpPr>
        <p:spPr>
          <a:xfrm flipH="1">
            <a:off x="1255603" y="6459625"/>
            <a:ext cx="259274" cy="0"/>
          </a:xfrm>
          <a:prstGeom prst="line">
            <a:avLst/>
          </a:prstGeom>
        </p:spPr>
        <p:style>
          <a:lnRef idx="2">
            <a:schemeClr val="accent2"/>
          </a:lnRef>
          <a:fillRef idx="0">
            <a:schemeClr val="accent2"/>
          </a:fillRef>
          <a:effectRef idx="1">
            <a:schemeClr val="accent2"/>
          </a:effectRef>
          <a:fontRef idx="minor">
            <a:schemeClr val="tx1"/>
          </a:fontRef>
        </p:style>
      </p:cxnSp>
      <p:sp>
        <p:nvSpPr>
          <p:cNvPr id="21" name="CaixaDeTexto 20">
            <a:extLst>
              <a:ext uri="{FF2B5EF4-FFF2-40B4-BE49-F238E27FC236}">
                <a16:creationId xmlns:a16="http://schemas.microsoft.com/office/drawing/2014/main" id="{D6FADD6F-AB77-1A85-681B-94B82EDAFA82}"/>
              </a:ext>
            </a:extLst>
          </p:cNvPr>
          <p:cNvSpPr txBox="1"/>
          <p:nvPr/>
        </p:nvSpPr>
        <p:spPr>
          <a:xfrm>
            <a:off x="3135086" y="6168768"/>
            <a:ext cx="6945539" cy="646331"/>
          </a:xfrm>
          <a:prstGeom prst="rect">
            <a:avLst/>
          </a:prstGeom>
          <a:solidFill>
            <a:schemeClr val="bg1">
              <a:lumMod val="95000"/>
            </a:schemeClr>
          </a:solidFill>
        </p:spPr>
        <p:txBody>
          <a:bodyPr wrap="square">
            <a:spAutoFit/>
          </a:bodyPr>
          <a:lstStyle/>
          <a:p>
            <a:r>
              <a:rPr lang="pt-BR" dirty="0"/>
              <a:t>Considera no cálculo possíveis padrões crescentes ou decrescentes em períodos sazonais</a:t>
            </a:r>
          </a:p>
        </p:txBody>
      </p:sp>
    </p:spTree>
    <p:extLst>
      <p:ext uri="{BB962C8B-B14F-4D97-AF65-F5344CB8AC3E}">
        <p14:creationId xmlns:p14="http://schemas.microsoft.com/office/powerpoint/2010/main" val="20250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34</a:t>
            </a:fld>
            <a:endParaRPr lang="pt-BR" dirty="0"/>
          </a:p>
        </p:txBody>
      </p:sp>
      <p:sp>
        <p:nvSpPr>
          <p:cNvPr id="73" name="Retângulo 72"/>
          <p:cNvSpPr/>
          <p:nvPr/>
        </p:nvSpPr>
        <p:spPr>
          <a:xfrm>
            <a:off x="335765" y="1586309"/>
            <a:ext cx="2576153" cy="443950"/>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de Previsão</a:t>
            </a:r>
          </a:p>
        </p:txBody>
      </p:sp>
      <p:sp>
        <p:nvSpPr>
          <p:cNvPr id="75" name="Retângulo 74"/>
          <p:cNvSpPr/>
          <p:nvPr/>
        </p:nvSpPr>
        <p:spPr>
          <a:xfrm>
            <a:off x="0" y="2260771"/>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Quantitativos</a:t>
            </a:r>
          </a:p>
        </p:txBody>
      </p:sp>
      <p:sp>
        <p:nvSpPr>
          <p:cNvPr id="89" name="Retângulo 88"/>
          <p:cNvSpPr/>
          <p:nvPr/>
        </p:nvSpPr>
        <p:spPr>
          <a:xfrm>
            <a:off x="1051065" y="3014417"/>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Causais</a:t>
            </a:r>
          </a:p>
        </p:txBody>
      </p:sp>
      <p:sp>
        <p:nvSpPr>
          <p:cNvPr id="94" name="Retângulo 93"/>
          <p:cNvSpPr/>
          <p:nvPr/>
        </p:nvSpPr>
        <p:spPr>
          <a:xfrm>
            <a:off x="1051065" y="363656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Análise de Regressão</a:t>
            </a:r>
          </a:p>
        </p:txBody>
      </p:sp>
      <p:sp>
        <p:nvSpPr>
          <p:cNvPr id="95" name="Retângulo 94"/>
          <p:cNvSpPr/>
          <p:nvPr/>
        </p:nvSpPr>
        <p:spPr>
          <a:xfrm>
            <a:off x="1048140" y="4294405"/>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Sistemas Simultâneos</a:t>
            </a:r>
          </a:p>
        </p:txBody>
      </p:sp>
      <p:cxnSp>
        <p:nvCxnSpPr>
          <p:cNvPr id="96" name="Conector reto 95"/>
          <p:cNvCxnSpPr>
            <a:stCxn id="75" idx="2"/>
          </p:cNvCxnSpPr>
          <p:nvPr/>
        </p:nvCxnSpPr>
        <p:spPr>
          <a:xfrm>
            <a:off x="764005" y="2829346"/>
            <a:ext cx="0" cy="84545"/>
          </a:xfrm>
          <a:prstGeom prst="line">
            <a:avLst/>
          </a:prstGeom>
        </p:spPr>
        <p:style>
          <a:lnRef idx="2">
            <a:schemeClr val="accent2"/>
          </a:lnRef>
          <a:fillRef idx="0">
            <a:schemeClr val="accent2"/>
          </a:fillRef>
          <a:effectRef idx="1">
            <a:schemeClr val="accent2"/>
          </a:effectRef>
          <a:fontRef idx="minor">
            <a:schemeClr val="tx1"/>
          </a:fontRef>
        </p:style>
      </p:cxnSp>
      <p:cxnSp>
        <p:nvCxnSpPr>
          <p:cNvPr id="97" name="Conector reto 96"/>
          <p:cNvCxnSpPr/>
          <p:nvPr/>
        </p:nvCxnSpPr>
        <p:spPr>
          <a:xfrm>
            <a:off x="-182348" y="2913891"/>
            <a:ext cx="1997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Conector reto 97"/>
          <p:cNvCxnSpPr>
            <a:cxnSpLocks/>
          </p:cNvCxnSpPr>
          <p:nvPr/>
        </p:nvCxnSpPr>
        <p:spPr>
          <a:xfrm>
            <a:off x="-182349" y="2913893"/>
            <a:ext cx="0" cy="84546"/>
          </a:xfrm>
          <a:prstGeom prst="line">
            <a:avLst/>
          </a:prstGeom>
        </p:spPr>
        <p:style>
          <a:lnRef idx="2">
            <a:schemeClr val="accent2"/>
          </a:lnRef>
          <a:fillRef idx="0">
            <a:schemeClr val="accent2"/>
          </a:fillRef>
          <a:effectRef idx="1">
            <a:schemeClr val="accent2"/>
          </a:effectRef>
          <a:fontRef idx="minor">
            <a:schemeClr val="tx1"/>
          </a:fontRef>
        </p:style>
      </p:cxnSp>
      <p:cxnSp>
        <p:nvCxnSpPr>
          <p:cNvPr id="99" name="Conector reto 98"/>
          <p:cNvCxnSpPr>
            <a:stCxn id="89" idx="0"/>
          </p:cNvCxnSpPr>
          <p:nvPr/>
        </p:nvCxnSpPr>
        <p:spPr>
          <a:xfrm flipH="1" flipV="1">
            <a:off x="1812146" y="2913891"/>
            <a:ext cx="2925" cy="100526"/>
          </a:xfrm>
          <a:prstGeom prst="line">
            <a:avLst/>
          </a:prstGeom>
        </p:spPr>
        <p:style>
          <a:lnRef idx="2">
            <a:schemeClr val="accent2"/>
          </a:lnRef>
          <a:fillRef idx="0">
            <a:schemeClr val="accent2"/>
          </a:fillRef>
          <a:effectRef idx="1">
            <a:schemeClr val="accent2"/>
          </a:effectRef>
          <a:fontRef idx="minor">
            <a:schemeClr val="tx1"/>
          </a:fontRef>
        </p:style>
      </p:cxnSp>
      <p:cxnSp>
        <p:nvCxnSpPr>
          <p:cNvPr id="106" name="Conector reto 105"/>
          <p:cNvCxnSpPr/>
          <p:nvPr/>
        </p:nvCxnSpPr>
        <p:spPr>
          <a:xfrm>
            <a:off x="2856420" y="3298706"/>
            <a:ext cx="0" cy="127998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7" name="Conector reto 106"/>
          <p:cNvCxnSpPr>
            <a:endCxn id="89" idx="3"/>
          </p:cNvCxnSpPr>
          <p:nvPr/>
        </p:nvCxnSpPr>
        <p:spPr>
          <a:xfrm flipH="1">
            <a:off x="2579078" y="3298704"/>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8" name="Conector reto 107"/>
          <p:cNvCxnSpPr/>
          <p:nvPr/>
        </p:nvCxnSpPr>
        <p:spPr>
          <a:xfrm flipH="1">
            <a:off x="2598512" y="3907461"/>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9" name="Conector reto 108"/>
          <p:cNvCxnSpPr>
            <a:endCxn id="95" idx="3"/>
          </p:cNvCxnSpPr>
          <p:nvPr/>
        </p:nvCxnSpPr>
        <p:spPr>
          <a:xfrm flipH="1">
            <a:off x="2576154" y="4578693"/>
            <a:ext cx="299701" cy="0"/>
          </a:xfrm>
          <a:prstGeom prst="line">
            <a:avLst/>
          </a:prstGeom>
        </p:spPr>
        <p:style>
          <a:lnRef idx="2">
            <a:schemeClr val="accent2"/>
          </a:lnRef>
          <a:fillRef idx="0">
            <a:schemeClr val="accent2"/>
          </a:fillRef>
          <a:effectRef idx="1">
            <a:schemeClr val="accent2"/>
          </a:effectRef>
          <a:fontRef idx="minor">
            <a:schemeClr val="tx1"/>
          </a:fontRef>
        </p:style>
      </p:cxnSp>
      <p:sp>
        <p:nvSpPr>
          <p:cNvPr id="58" name="Retângulo 57"/>
          <p:cNvSpPr/>
          <p:nvPr/>
        </p:nvSpPr>
        <p:spPr>
          <a:xfrm>
            <a:off x="1048139" y="4960841"/>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Simulações</a:t>
            </a:r>
          </a:p>
        </p:txBody>
      </p:sp>
      <p:sp>
        <p:nvSpPr>
          <p:cNvPr id="7" name="CaixaDeTexto 6">
            <a:extLst>
              <a:ext uri="{FF2B5EF4-FFF2-40B4-BE49-F238E27FC236}">
                <a16:creationId xmlns:a16="http://schemas.microsoft.com/office/drawing/2014/main" id="{A6B3E67A-B54F-F401-EF3E-DBC9F7F2A490}"/>
              </a:ext>
            </a:extLst>
          </p:cNvPr>
          <p:cNvSpPr txBox="1"/>
          <p:nvPr/>
        </p:nvSpPr>
        <p:spPr>
          <a:xfrm>
            <a:off x="3114329" y="3566654"/>
            <a:ext cx="6966295" cy="923330"/>
          </a:xfrm>
          <a:prstGeom prst="rect">
            <a:avLst/>
          </a:prstGeom>
          <a:noFill/>
        </p:spPr>
        <p:txBody>
          <a:bodyPr wrap="square">
            <a:spAutoFit/>
          </a:bodyPr>
          <a:lstStyle/>
          <a:p>
            <a:r>
              <a:rPr lang="pt-BR" dirty="0"/>
              <a:t>É uma técnica estatística utilizada para entender a relação entre uma variável dependente (neste caso, a demanda) e uma ou mais variáveis independentes (como preço, publicidade, tempo, etc.)</a:t>
            </a:r>
          </a:p>
        </p:txBody>
      </p:sp>
      <p:pic>
        <p:nvPicPr>
          <p:cNvPr id="9" name="Imagem 8">
            <a:extLst>
              <a:ext uri="{FF2B5EF4-FFF2-40B4-BE49-F238E27FC236}">
                <a16:creationId xmlns:a16="http://schemas.microsoft.com/office/drawing/2014/main" id="{C200C076-CF1F-684F-8107-3655542123AA}"/>
              </a:ext>
            </a:extLst>
          </p:cNvPr>
          <p:cNvPicPr>
            <a:picLocks noChangeAspect="1"/>
          </p:cNvPicPr>
          <p:nvPr/>
        </p:nvPicPr>
        <p:blipFill>
          <a:blip r:embed="rId3"/>
          <a:stretch>
            <a:fillRect/>
          </a:stretch>
        </p:blipFill>
        <p:spPr>
          <a:xfrm>
            <a:off x="5040312" y="4578692"/>
            <a:ext cx="3496897" cy="2786494"/>
          </a:xfrm>
          <a:prstGeom prst="rect">
            <a:avLst/>
          </a:prstGeom>
        </p:spPr>
      </p:pic>
    </p:spTree>
    <p:extLst>
      <p:ext uri="{BB962C8B-B14F-4D97-AF65-F5344CB8AC3E}">
        <p14:creationId xmlns:p14="http://schemas.microsoft.com/office/powerpoint/2010/main" val="1254547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35</a:t>
            </a:fld>
            <a:endParaRPr lang="pt-BR" dirty="0"/>
          </a:p>
        </p:txBody>
      </p:sp>
      <p:sp>
        <p:nvSpPr>
          <p:cNvPr id="73" name="Retângulo 72"/>
          <p:cNvSpPr/>
          <p:nvPr/>
        </p:nvSpPr>
        <p:spPr>
          <a:xfrm>
            <a:off x="335765" y="1586309"/>
            <a:ext cx="2576153" cy="443950"/>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de Previsão</a:t>
            </a:r>
          </a:p>
        </p:txBody>
      </p:sp>
      <p:sp>
        <p:nvSpPr>
          <p:cNvPr id="75" name="Retângulo 74"/>
          <p:cNvSpPr/>
          <p:nvPr/>
        </p:nvSpPr>
        <p:spPr>
          <a:xfrm>
            <a:off x="0" y="2260771"/>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Quantitativos</a:t>
            </a:r>
          </a:p>
        </p:txBody>
      </p:sp>
      <p:sp>
        <p:nvSpPr>
          <p:cNvPr id="89" name="Retângulo 88"/>
          <p:cNvSpPr/>
          <p:nvPr/>
        </p:nvSpPr>
        <p:spPr>
          <a:xfrm>
            <a:off x="1051065" y="3014417"/>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Causais</a:t>
            </a:r>
          </a:p>
        </p:txBody>
      </p:sp>
      <p:sp>
        <p:nvSpPr>
          <p:cNvPr id="94" name="Retângulo 93"/>
          <p:cNvSpPr/>
          <p:nvPr/>
        </p:nvSpPr>
        <p:spPr>
          <a:xfrm>
            <a:off x="1051065" y="363656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Análise de Regressão</a:t>
            </a:r>
          </a:p>
        </p:txBody>
      </p:sp>
      <p:sp>
        <p:nvSpPr>
          <p:cNvPr id="95" name="Retângulo 94"/>
          <p:cNvSpPr/>
          <p:nvPr/>
        </p:nvSpPr>
        <p:spPr>
          <a:xfrm>
            <a:off x="1048140" y="4294405"/>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Sistemas Simultâneos</a:t>
            </a:r>
          </a:p>
        </p:txBody>
      </p:sp>
      <p:cxnSp>
        <p:nvCxnSpPr>
          <p:cNvPr id="96" name="Conector reto 95"/>
          <p:cNvCxnSpPr>
            <a:stCxn id="75" idx="2"/>
          </p:cNvCxnSpPr>
          <p:nvPr/>
        </p:nvCxnSpPr>
        <p:spPr>
          <a:xfrm>
            <a:off x="764005" y="2829346"/>
            <a:ext cx="0" cy="84545"/>
          </a:xfrm>
          <a:prstGeom prst="line">
            <a:avLst/>
          </a:prstGeom>
        </p:spPr>
        <p:style>
          <a:lnRef idx="2">
            <a:schemeClr val="accent2"/>
          </a:lnRef>
          <a:fillRef idx="0">
            <a:schemeClr val="accent2"/>
          </a:fillRef>
          <a:effectRef idx="1">
            <a:schemeClr val="accent2"/>
          </a:effectRef>
          <a:fontRef idx="minor">
            <a:schemeClr val="tx1"/>
          </a:fontRef>
        </p:style>
      </p:cxnSp>
      <p:cxnSp>
        <p:nvCxnSpPr>
          <p:cNvPr id="97" name="Conector reto 96"/>
          <p:cNvCxnSpPr/>
          <p:nvPr/>
        </p:nvCxnSpPr>
        <p:spPr>
          <a:xfrm>
            <a:off x="-182348" y="2913891"/>
            <a:ext cx="1997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Conector reto 97"/>
          <p:cNvCxnSpPr>
            <a:cxnSpLocks/>
          </p:cNvCxnSpPr>
          <p:nvPr/>
        </p:nvCxnSpPr>
        <p:spPr>
          <a:xfrm>
            <a:off x="-182349" y="2913893"/>
            <a:ext cx="0" cy="84546"/>
          </a:xfrm>
          <a:prstGeom prst="line">
            <a:avLst/>
          </a:prstGeom>
        </p:spPr>
        <p:style>
          <a:lnRef idx="2">
            <a:schemeClr val="accent2"/>
          </a:lnRef>
          <a:fillRef idx="0">
            <a:schemeClr val="accent2"/>
          </a:fillRef>
          <a:effectRef idx="1">
            <a:schemeClr val="accent2"/>
          </a:effectRef>
          <a:fontRef idx="minor">
            <a:schemeClr val="tx1"/>
          </a:fontRef>
        </p:style>
      </p:cxnSp>
      <p:cxnSp>
        <p:nvCxnSpPr>
          <p:cNvPr id="99" name="Conector reto 98"/>
          <p:cNvCxnSpPr>
            <a:stCxn id="89" idx="0"/>
          </p:cNvCxnSpPr>
          <p:nvPr/>
        </p:nvCxnSpPr>
        <p:spPr>
          <a:xfrm flipH="1" flipV="1">
            <a:off x="1812146" y="2913891"/>
            <a:ext cx="2925" cy="100526"/>
          </a:xfrm>
          <a:prstGeom prst="line">
            <a:avLst/>
          </a:prstGeom>
        </p:spPr>
        <p:style>
          <a:lnRef idx="2">
            <a:schemeClr val="accent2"/>
          </a:lnRef>
          <a:fillRef idx="0">
            <a:schemeClr val="accent2"/>
          </a:fillRef>
          <a:effectRef idx="1">
            <a:schemeClr val="accent2"/>
          </a:effectRef>
          <a:fontRef idx="minor">
            <a:schemeClr val="tx1"/>
          </a:fontRef>
        </p:style>
      </p:cxnSp>
      <p:cxnSp>
        <p:nvCxnSpPr>
          <p:cNvPr id="106" name="Conector reto 105"/>
          <p:cNvCxnSpPr/>
          <p:nvPr/>
        </p:nvCxnSpPr>
        <p:spPr>
          <a:xfrm>
            <a:off x="2856420" y="3298706"/>
            <a:ext cx="0" cy="127998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7" name="Conector reto 106"/>
          <p:cNvCxnSpPr>
            <a:endCxn id="89" idx="3"/>
          </p:cNvCxnSpPr>
          <p:nvPr/>
        </p:nvCxnSpPr>
        <p:spPr>
          <a:xfrm flipH="1">
            <a:off x="2579078" y="3298704"/>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8" name="Conector reto 107"/>
          <p:cNvCxnSpPr/>
          <p:nvPr/>
        </p:nvCxnSpPr>
        <p:spPr>
          <a:xfrm flipH="1">
            <a:off x="2598512" y="3907461"/>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9" name="Conector reto 108"/>
          <p:cNvCxnSpPr>
            <a:endCxn id="95" idx="3"/>
          </p:cNvCxnSpPr>
          <p:nvPr/>
        </p:nvCxnSpPr>
        <p:spPr>
          <a:xfrm flipH="1">
            <a:off x="2576154" y="4578693"/>
            <a:ext cx="299701"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CaixaDeTexto 3">
            <a:extLst>
              <a:ext uri="{FF2B5EF4-FFF2-40B4-BE49-F238E27FC236}">
                <a16:creationId xmlns:a16="http://schemas.microsoft.com/office/drawing/2014/main" id="{87146AD2-B58F-B6CA-CE3C-0670189C73D0}"/>
              </a:ext>
            </a:extLst>
          </p:cNvPr>
          <p:cNvSpPr txBox="1"/>
          <p:nvPr/>
        </p:nvSpPr>
        <p:spPr>
          <a:xfrm>
            <a:off x="3095488" y="4375254"/>
            <a:ext cx="6363476" cy="2308324"/>
          </a:xfrm>
          <a:prstGeom prst="rect">
            <a:avLst/>
          </a:prstGeom>
          <a:noFill/>
        </p:spPr>
        <p:txBody>
          <a:bodyPr wrap="square">
            <a:spAutoFit/>
          </a:bodyPr>
          <a:lstStyle/>
          <a:p>
            <a:r>
              <a:rPr lang="pt-BR" dirty="0"/>
              <a:t>Os sistemas simultâneos são modelos que consideram a </a:t>
            </a:r>
            <a:r>
              <a:rPr lang="pt-BR" b="1" dirty="0"/>
              <a:t>interdependência </a:t>
            </a:r>
            <a:r>
              <a:rPr lang="pt-BR" dirty="0"/>
              <a:t>entre várias variáveis do sistema.</a:t>
            </a:r>
          </a:p>
          <a:p>
            <a:endParaRPr lang="pt-BR" dirty="0"/>
          </a:p>
          <a:p>
            <a:r>
              <a:rPr lang="pt-BR" dirty="0"/>
              <a:t> </a:t>
            </a:r>
            <a:r>
              <a:rPr lang="pt-BR" b="0" i="0" dirty="0">
                <a:solidFill>
                  <a:srgbClr val="0D0D0D"/>
                </a:solidFill>
                <a:effectLst/>
                <a:latin typeface="Söhne"/>
              </a:rPr>
              <a:t>Se a demanda aumentar, você pode precisar aumentar a produção para atender a essa demanda, mas o aumento na produção também pode afetar a demanda devido a mudanças nos preços. Modelos de sistemas simultâneos podem ajudar a entender e prever essas interações.</a:t>
            </a:r>
            <a:endParaRPr lang="pt-BR" dirty="0"/>
          </a:p>
        </p:txBody>
      </p:sp>
    </p:spTree>
    <p:extLst>
      <p:ext uri="{BB962C8B-B14F-4D97-AF65-F5344CB8AC3E}">
        <p14:creationId xmlns:p14="http://schemas.microsoft.com/office/powerpoint/2010/main" val="2543661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36</a:t>
            </a:fld>
            <a:endParaRPr lang="pt-BR" dirty="0"/>
          </a:p>
        </p:txBody>
      </p:sp>
      <p:sp>
        <p:nvSpPr>
          <p:cNvPr id="73" name="Retângulo 72"/>
          <p:cNvSpPr/>
          <p:nvPr/>
        </p:nvSpPr>
        <p:spPr>
          <a:xfrm>
            <a:off x="335765" y="1586309"/>
            <a:ext cx="2576153" cy="443950"/>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Métodos de Previsão</a:t>
            </a:r>
          </a:p>
        </p:txBody>
      </p:sp>
      <p:sp>
        <p:nvSpPr>
          <p:cNvPr id="75" name="Retângulo 74"/>
          <p:cNvSpPr/>
          <p:nvPr/>
        </p:nvSpPr>
        <p:spPr>
          <a:xfrm>
            <a:off x="0" y="2260771"/>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Quantitativos</a:t>
            </a:r>
          </a:p>
        </p:txBody>
      </p:sp>
      <p:sp>
        <p:nvSpPr>
          <p:cNvPr id="89" name="Retângulo 88"/>
          <p:cNvSpPr/>
          <p:nvPr/>
        </p:nvSpPr>
        <p:spPr>
          <a:xfrm>
            <a:off x="1051065" y="3014417"/>
            <a:ext cx="1528014" cy="568575"/>
          </a:xfrm>
          <a:prstGeom prst="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Causais</a:t>
            </a:r>
          </a:p>
        </p:txBody>
      </p:sp>
      <p:sp>
        <p:nvSpPr>
          <p:cNvPr id="94" name="Retângulo 93"/>
          <p:cNvSpPr/>
          <p:nvPr/>
        </p:nvSpPr>
        <p:spPr>
          <a:xfrm>
            <a:off x="1051065" y="3636568"/>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Análise de Regressão</a:t>
            </a:r>
          </a:p>
        </p:txBody>
      </p:sp>
      <p:sp>
        <p:nvSpPr>
          <p:cNvPr id="95" name="Retângulo 94"/>
          <p:cNvSpPr/>
          <p:nvPr/>
        </p:nvSpPr>
        <p:spPr>
          <a:xfrm>
            <a:off x="1048140" y="4294405"/>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Sistemas Simultâneos</a:t>
            </a:r>
          </a:p>
        </p:txBody>
      </p:sp>
      <p:cxnSp>
        <p:nvCxnSpPr>
          <p:cNvPr id="96" name="Conector reto 95"/>
          <p:cNvCxnSpPr>
            <a:stCxn id="75" idx="2"/>
          </p:cNvCxnSpPr>
          <p:nvPr/>
        </p:nvCxnSpPr>
        <p:spPr>
          <a:xfrm>
            <a:off x="764005" y="2829346"/>
            <a:ext cx="0" cy="84545"/>
          </a:xfrm>
          <a:prstGeom prst="line">
            <a:avLst/>
          </a:prstGeom>
        </p:spPr>
        <p:style>
          <a:lnRef idx="2">
            <a:schemeClr val="accent2"/>
          </a:lnRef>
          <a:fillRef idx="0">
            <a:schemeClr val="accent2"/>
          </a:fillRef>
          <a:effectRef idx="1">
            <a:schemeClr val="accent2"/>
          </a:effectRef>
          <a:fontRef idx="minor">
            <a:schemeClr val="tx1"/>
          </a:fontRef>
        </p:style>
      </p:cxnSp>
      <p:cxnSp>
        <p:nvCxnSpPr>
          <p:cNvPr id="97" name="Conector reto 96"/>
          <p:cNvCxnSpPr/>
          <p:nvPr/>
        </p:nvCxnSpPr>
        <p:spPr>
          <a:xfrm>
            <a:off x="-182348" y="2913891"/>
            <a:ext cx="199742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Conector reto 97"/>
          <p:cNvCxnSpPr>
            <a:cxnSpLocks/>
          </p:cNvCxnSpPr>
          <p:nvPr/>
        </p:nvCxnSpPr>
        <p:spPr>
          <a:xfrm>
            <a:off x="-182349" y="2913893"/>
            <a:ext cx="0" cy="84546"/>
          </a:xfrm>
          <a:prstGeom prst="line">
            <a:avLst/>
          </a:prstGeom>
        </p:spPr>
        <p:style>
          <a:lnRef idx="2">
            <a:schemeClr val="accent2"/>
          </a:lnRef>
          <a:fillRef idx="0">
            <a:schemeClr val="accent2"/>
          </a:fillRef>
          <a:effectRef idx="1">
            <a:schemeClr val="accent2"/>
          </a:effectRef>
          <a:fontRef idx="minor">
            <a:schemeClr val="tx1"/>
          </a:fontRef>
        </p:style>
      </p:cxnSp>
      <p:cxnSp>
        <p:nvCxnSpPr>
          <p:cNvPr id="99" name="Conector reto 98"/>
          <p:cNvCxnSpPr>
            <a:stCxn id="89" idx="0"/>
          </p:cNvCxnSpPr>
          <p:nvPr/>
        </p:nvCxnSpPr>
        <p:spPr>
          <a:xfrm flipH="1" flipV="1">
            <a:off x="1812146" y="2913891"/>
            <a:ext cx="2925" cy="100526"/>
          </a:xfrm>
          <a:prstGeom prst="line">
            <a:avLst/>
          </a:prstGeom>
        </p:spPr>
        <p:style>
          <a:lnRef idx="2">
            <a:schemeClr val="accent2"/>
          </a:lnRef>
          <a:fillRef idx="0">
            <a:schemeClr val="accent2"/>
          </a:fillRef>
          <a:effectRef idx="1">
            <a:schemeClr val="accent2"/>
          </a:effectRef>
          <a:fontRef idx="minor">
            <a:schemeClr val="tx1"/>
          </a:fontRef>
        </p:style>
      </p:cxnSp>
      <p:cxnSp>
        <p:nvCxnSpPr>
          <p:cNvPr id="106" name="Conector reto 105"/>
          <p:cNvCxnSpPr/>
          <p:nvPr/>
        </p:nvCxnSpPr>
        <p:spPr>
          <a:xfrm>
            <a:off x="2856420" y="3298706"/>
            <a:ext cx="0" cy="127998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7" name="Conector reto 106"/>
          <p:cNvCxnSpPr>
            <a:endCxn id="89" idx="3"/>
          </p:cNvCxnSpPr>
          <p:nvPr/>
        </p:nvCxnSpPr>
        <p:spPr>
          <a:xfrm flipH="1">
            <a:off x="2579078" y="3298704"/>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8" name="Conector reto 107"/>
          <p:cNvCxnSpPr/>
          <p:nvPr/>
        </p:nvCxnSpPr>
        <p:spPr>
          <a:xfrm flipH="1">
            <a:off x="2598512" y="3907461"/>
            <a:ext cx="2773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9" name="Conector reto 108"/>
          <p:cNvCxnSpPr>
            <a:endCxn id="95" idx="3"/>
          </p:cNvCxnSpPr>
          <p:nvPr/>
        </p:nvCxnSpPr>
        <p:spPr>
          <a:xfrm flipH="1">
            <a:off x="2576154" y="4578693"/>
            <a:ext cx="299701" cy="0"/>
          </a:xfrm>
          <a:prstGeom prst="line">
            <a:avLst/>
          </a:prstGeom>
        </p:spPr>
        <p:style>
          <a:lnRef idx="2">
            <a:schemeClr val="accent2"/>
          </a:lnRef>
          <a:fillRef idx="0">
            <a:schemeClr val="accent2"/>
          </a:fillRef>
          <a:effectRef idx="1">
            <a:schemeClr val="accent2"/>
          </a:effectRef>
          <a:fontRef idx="minor">
            <a:schemeClr val="tx1"/>
          </a:fontRef>
        </p:style>
      </p:cxnSp>
      <p:sp>
        <p:nvSpPr>
          <p:cNvPr id="58" name="Retângulo 57"/>
          <p:cNvSpPr/>
          <p:nvPr/>
        </p:nvSpPr>
        <p:spPr>
          <a:xfrm>
            <a:off x="1048139" y="4960841"/>
            <a:ext cx="1528014" cy="56857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88" b="1" dirty="0">
                <a:solidFill>
                  <a:sysClr val="windowText" lastClr="000000"/>
                </a:solidFill>
              </a:rPr>
              <a:t>Simulações</a:t>
            </a:r>
          </a:p>
        </p:txBody>
      </p:sp>
      <p:sp>
        <p:nvSpPr>
          <p:cNvPr id="5" name="CaixaDeTexto 4">
            <a:extLst>
              <a:ext uri="{FF2B5EF4-FFF2-40B4-BE49-F238E27FC236}">
                <a16:creationId xmlns:a16="http://schemas.microsoft.com/office/drawing/2014/main" id="{D0FA4676-F8C6-F56D-87E2-1C0DB1440212}"/>
              </a:ext>
            </a:extLst>
          </p:cNvPr>
          <p:cNvSpPr txBox="1"/>
          <p:nvPr/>
        </p:nvSpPr>
        <p:spPr>
          <a:xfrm>
            <a:off x="2911918" y="4960841"/>
            <a:ext cx="6363476" cy="1754326"/>
          </a:xfrm>
          <a:prstGeom prst="rect">
            <a:avLst/>
          </a:prstGeom>
          <a:noFill/>
        </p:spPr>
        <p:txBody>
          <a:bodyPr wrap="square">
            <a:spAutoFit/>
          </a:bodyPr>
          <a:lstStyle/>
          <a:p>
            <a:r>
              <a:rPr lang="pt-BR" dirty="0"/>
              <a:t>A simulação é uma técnica que envolve a criação de modelos computacionais para imitar o comportamento de um sistema real. Na previsão de demanda, a simulação pode ser usada para prever o comportamento da demanda em diferentes cenários, como mudanças nos preços, lançamento de novos produtos, variações sazonais, etc.</a:t>
            </a:r>
          </a:p>
        </p:txBody>
      </p:sp>
    </p:spTree>
    <p:extLst>
      <p:ext uri="{BB962C8B-B14F-4D97-AF65-F5344CB8AC3E}">
        <p14:creationId xmlns:p14="http://schemas.microsoft.com/office/powerpoint/2010/main" val="2290563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pt-BR" b="1" dirty="0">
                <a:solidFill>
                  <a:schemeClr val="accent2"/>
                </a:solidFill>
              </a:rPr>
              <a:t>PROCESSO DE PREVISÃO</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37</a:t>
            </a:fld>
            <a:endParaRPr lang="pt-BR" dirty="0"/>
          </a:p>
        </p:txBody>
      </p:sp>
      <p:sp>
        <p:nvSpPr>
          <p:cNvPr id="4" name="Espaço Reservado para Conteúdo 3"/>
          <p:cNvSpPr>
            <a:spLocks noGrp="1"/>
          </p:cNvSpPr>
          <p:nvPr>
            <p:ph sz="quarter" idx="1"/>
          </p:nvPr>
        </p:nvSpPr>
        <p:spPr>
          <a:xfrm>
            <a:off x="665482" y="2170044"/>
            <a:ext cx="8694539" cy="3597691"/>
          </a:xfrm>
        </p:spPr>
        <p:txBody>
          <a:bodyPr>
            <a:normAutofit/>
          </a:bodyPr>
          <a:lstStyle/>
          <a:p>
            <a:endParaRPr lang="pt-BR" dirty="0"/>
          </a:p>
        </p:txBody>
      </p:sp>
      <p:sp>
        <p:nvSpPr>
          <p:cNvPr id="10" name="Retângulo 9"/>
          <p:cNvSpPr/>
          <p:nvPr/>
        </p:nvSpPr>
        <p:spPr>
          <a:xfrm>
            <a:off x="1175824" y="2087482"/>
            <a:ext cx="2140303" cy="56435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1. Identificar o objetivo da previsão da demanda</a:t>
            </a:r>
          </a:p>
        </p:txBody>
      </p:sp>
      <p:sp>
        <p:nvSpPr>
          <p:cNvPr id="11" name="Retângulo 10"/>
          <p:cNvSpPr/>
          <p:nvPr/>
        </p:nvSpPr>
        <p:spPr>
          <a:xfrm>
            <a:off x="4071964" y="2087482"/>
            <a:ext cx="2140303" cy="56435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2. Coletar dados (série histórica e eventos)</a:t>
            </a:r>
          </a:p>
        </p:txBody>
      </p:sp>
      <p:sp>
        <p:nvSpPr>
          <p:cNvPr id="12" name="Retângulo 11"/>
          <p:cNvSpPr/>
          <p:nvPr/>
        </p:nvSpPr>
        <p:spPr>
          <a:xfrm>
            <a:off x="6968103" y="2087482"/>
            <a:ext cx="2140303" cy="56435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3. Construir gráficos para identificar padrões</a:t>
            </a:r>
          </a:p>
        </p:txBody>
      </p:sp>
      <p:sp>
        <p:nvSpPr>
          <p:cNvPr id="13" name="Retângulo 12"/>
          <p:cNvSpPr/>
          <p:nvPr/>
        </p:nvSpPr>
        <p:spPr>
          <a:xfrm>
            <a:off x="1175824" y="2934645"/>
            <a:ext cx="2140303" cy="86480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6. Avaliar a precisão com uma ou mais medidas de erro.</a:t>
            </a:r>
          </a:p>
        </p:txBody>
      </p:sp>
      <p:sp>
        <p:nvSpPr>
          <p:cNvPr id="14" name="Retângulo 13"/>
          <p:cNvSpPr/>
          <p:nvPr/>
        </p:nvSpPr>
        <p:spPr>
          <a:xfrm>
            <a:off x="4071964" y="2934645"/>
            <a:ext cx="2140303" cy="86480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5. Gerar previsões para um período determinado da série</a:t>
            </a:r>
          </a:p>
        </p:txBody>
      </p:sp>
      <p:sp>
        <p:nvSpPr>
          <p:cNvPr id="15" name="Retângulo 14"/>
          <p:cNvSpPr/>
          <p:nvPr/>
        </p:nvSpPr>
        <p:spPr>
          <a:xfrm>
            <a:off x="6968103" y="2934645"/>
            <a:ext cx="2140303" cy="86480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4. Selecionar um método de previsão adequado</a:t>
            </a:r>
          </a:p>
        </p:txBody>
      </p:sp>
      <p:sp>
        <p:nvSpPr>
          <p:cNvPr id="16" name="Retângulo 15"/>
          <p:cNvSpPr/>
          <p:nvPr/>
        </p:nvSpPr>
        <p:spPr>
          <a:xfrm>
            <a:off x="4071964" y="4035517"/>
            <a:ext cx="2140303" cy="86480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8b. Verificar parâmetros do modelo utilizado ou selecionar outro modelo</a:t>
            </a:r>
          </a:p>
        </p:txBody>
      </p:sp>
      <p:sp>
        <p:nvSpPr>
          <p:cNvPr id="17" name="Retângulo 16"/>
          <p:cNvSpPr/>
          <p:nvPr/>
        </p:nvSpPr>
        <p:spPr>
          <a:xfrm>
            <a:off x="1175824" y="5091209"/>
            <a:ext cx="2140303" cy="86480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8a. Gerar previsões para o horizonte de planejamento </a:t>
            </a:r>
          </a:p>
        </p:txBody>
      </p:sp>
      <p:sp>
        <p:nvSpPr>
          <p:cNvPr id="18" name="Retângulo 17"/>
          <p:cNvSpPr/>
          <p:nvPr/>
        </p:nvSpPr>
        <p:spPr>
          <a:xfrm>
            <a:off x="4071964" y="5091209"/>
            <a:ext cx="2140303" cy="86480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9. Ajustar as previsões com base em informações qualitativas adicionais.</a:t>
            </a:r>
          </a:p>
        </p:txBody>
      </p:sp>
      <p:sp>
        <p:nvSpPr>
          <p:cNvPr id="19" name="Retângulo 18"/>
          <p:cNvSpPr/>
          <p:nvPr/>
        </p:nvSpPr>
        <p:spPr>
          <a:xfrm>
            <a:off x="6968103" y="5091209"/>
            <a:ext cx="2140303" cy="864808"/>
          </a:xfrm>
          <a:prstGeom prst="rect">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488" dirty="0"/>
              <a:t>10. Monitorar resultados e medidas do erro de previsão</a:t>
            </a:r>
          </a:p>
        </p:txBody>
      </p:sp>
      <p:sp>
        <p:nvSpPr>
          <p:cNvPr id="20" name="Fluxograma: Decisão 19"/>
          <p:cNvSpPr/>
          <p:nvPr/>
        </p:nvSpPr>
        <p:spPr>
          <a:xfrm>
            <a:off x="1175340" y="3900985"/>
            <a:ext cx="2369239" cy="1088692"/>
          </a:xfrm>
          <a:prstGeom prst="flowChartDecision">
            <a:avLst/>
          </a:prstGeom>
          <a:solidFill>
            <a:schemeClr val="tx2">
              <a:lumMod val="10000"/>
              <a:lumOff val="90000"/>
            </a:schemeClr>
          </a:solidFill>
          <a:ln w="28575"/>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1323" dirty="0"/>
              <a:t>7. A precisão está adequada?</a:t>
            </a:r>
          </a:p>
        </p:txBody>
      </p:sp>
      <p:cxnSp>
        <p:nvCxnSpPr>
          <p:cNvPr id="7" name="Conector de seta reta 6"/>
          <p:cNvCxnSpPr/>
          <p:nvPr/>
        </p:nvCxnSpPr>
        <p:spPr>
          <a:xfrm>
            <a:off x="3316126" y="2364338"/>
            <a:ext cx="755838" cy="10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p:nvPr/>
        </p:nvCxnSpPr>
        <p:spPr>
          <a:xfrm>
            <a:off x="6227955" y="2353689"/>
            <a:ext cx="755838" cy="106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a:off x="8038255" y="2651841"/>
            <a:ext cx="0" cy="28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p:cNvCxnSpPr>
            <a:endCxn id="14" idx="3"/>
          </p:cNvCxnSpPr>
          <p:nvPr/>
        </p:nvCxnSpPr>
        <p:spPr>
          <a:xfrm flipH="1">
            <a:off x="6212266" y="3367049"/>
            <a:ext cx="755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p:nvPr/>
        </p:nvCxnSpPr>
        <p:spPr>
          <a:xfrm flipH="1">
            <a:off x="3316126" y="3345752"/>
            <a:ext cx="755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a:endCxn id="20" idx="0"/>
          </p:cNvCxnSpPr>
          <p:nvPr/>
        </p:nvCxnSpPr>
        <p:spPr>
          <a:xfrm>
            <a:off x="2359959" y="3799454"/>
            <a:ext cx="0" cy="101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a:stCxn id="20" idx="3"/>
            <a:endCxn id="16" idx="1"/>
          </p:cNvCxnSpPr>
          <p:nvPr/>
        </p:nvCxnSpPr>
        <p:spPr>
          <a:xfrm>
            <a:off x="3544579" y="4445331"/>
            <a:ext cx="527385" cy="22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de seta reta 30"/>
          <p:cNvCxnSpPr>
            <a:stCxn id="20" idx="2"/>
          </p:cNvCxnSpPr>
          <p:nvPr/>
        </p:nvCxnSpPr>
        <p:spPr>
          <a:xfrm>
            <a:off x="2359959" y="4989677"/>
            <a:ext cx="0" cy="146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de seta reta 32"/>
          <p:cNvCxnSpPr>
            <a:endCxn id="18" idx="1"/>
          </p:cNvCxnSpPr>
          <p:nvPr/>
        </p:nvCxnSpPr>
        <p:spPr>
          <a:xfrm>
            <a:off x="3316126" y="5523613"/>
            <a:ext cx="755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de seta reta 34"/>
          <p:cNvCxnSpPr/>
          <p:nvPr/>
        </p:nvCxnSpPr>
        <p:spPr>
          <a:xfrm>
            <a:off x="6227955" y="5523613"/>
            <a:ext cx="7401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do 44"/>
          <p:cNvCxnSpPr>
            <a:stCxn id="19" idx="2"/>
          </p:cNvCxnSpPr>
          <p:nvPr/>
        </p:nvCxnSpPr>
        <p:spPr>
          <a:xfrm rot="5400000">
            <a:off x="4264850" y="2339123"/>
            <a:ext cx="156510" cy="739030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7" name="Conector angulado 46"/>
          <p:cNvCxnSpPr/>
          <p:nvPr/>
        </p:nvCxnSpPr>
        <p:spPr>
          <a:xfrm rot="5400000" flipH="1" flipV="1">
            <a:off x="77534" y="5026089"/>
            <a:ext cx="1668227" cy="527386"/>
          </a:xfrm>
          <a:prstGeom prst="bentConnector3">
            <a:avLst>
              <a:gd name="adj1" fmla="val 100426"/>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2544906" y="4831026"/>
            <a:ext cx="455574" cy="321306"/>
          </a:xfrm>
          <a:prstGeom prst="rect">
            <a:avLst/>
          </a:prstGeom>
          <a:noFill/>
        </p:spPr>
        <p:txBody>
          <a:bodyPr wrap="none" rtlCol="0">
            <a:spAutoFit/>
          </a:bodyPr>
          <a:lstStyle/>
          <a:p>
            <a:r>
              <a:rPr lang="pt-BR" sz="1488" dirty="0"/>
              <a:t>sim</a:t>
            </a:r>
          </a:p>
        </p:txBody>
      </p:sp>
      <p:sp>
        <p:nvSpPr>
          <p:cNvPr id="30" name="CaixaDeTexto 29"/>
          <p:cNvSpPr txBox="1"/>
          <p:nvPr/>
        </p:nvSpPr>
        <p:spPr>
          <a:xfrm>
            <a:off x="3559288" y="4163837"/>
            <a:ext cx="478016" cy="321306"/>
          </a:xfrm>
          <a:prstGeom prst="rect">
            <a:avLst/>
          </a:prstGeom>
          <a:noFill/>
        </p:spPr>
        <p:txBody>
          <a:bodyPr wrap="none" rtlCol="0">
            <a:spAutoFit/>
          </a:bodyPr>
          <a:lstStyle/>
          <a:p>
            <a:r>
              <a:rPr lang="pt-BR" sz="1488" dirty="0"/>
              <a:t>não</a:t>
            </a:r>
          </a:p>
        </p:txBody>
      </p:sp>
    </p:spTree>
    <p:extLst>
      <p:ext uri="{BB962C8B-B14F-4D97-AF65-F5344CB8AC3E}">
        <p14:creationId xmlns:p14="http://schemas.microsoft.com/office/powerpoint/2010/main" val="2943223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r"/>
            <a:r>
              <a:rPr lang="pt-BR" b="1" dirty="0">
                <a:solidFill>
                  <a:schemeClr val="accent2"/>
                </a:solidFill>
              </a:rPr>
              <a:t>PREVISÃO DE DEMANDA NO PCP</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38</a:t>
            </a:fld>
            <a:endParaRPr lang="pt-BR" dirty="0"/>
          </a:p>
        </p:txBody>
      </p:sp>
      <p:sp>
        <p:nvSpPr>
          <p:cNvPr id="7" name="CaixaDeTexto 6"/>
          <p:cNvSpPr txBox="1"/>
          <p:nvPr/>
        </p:nvSpPr>
        <p:spPr>
          <a:xfrm>
            <a:off x="244387" y="6240139"/>
            <a:ext cx="2117183" cy="321306"/>
          </a:xfrm>
          <a:prstGeom prst="rect">
            <a:avLst/>
          </a:prstGeom>
          <a:noFill/>
        </p:spPr>
        <p:txBody>
          <a:bodyPr wrap="none" rtlCol="0">
            <a:spAutoFit/>
          </a:bodyPr>
          <a:lstStyle/>
          <a:p>
            <a:r>
              <a:rPr lang="pt-BR" sz="1488" b="1" i="1" dirty="0">
                <a:solidFill>
                  <a:srgbClr val="CC0000"/>
                </a:solidFill>
                <a:latin typeface="Constantia" panose="02030602050306030303" pitchFamily="18" charset="0"/>
              </a:rPr>
              <a:t>Previsão de Demanda</a:t>
            </a:r>
            <a:endParaRPr lang="pt-BR" sz="1488" b="1" dirty="0"/>
          </a:p>
        </p:txBody>
      </p:sp>
      <p:sp>
        <p:nvSpPr>
          <p:cNvPr id="4" name="Espaço Reservado para Conteúdo 3"/>
          <p:cNvSpPr>
            <a:spLocks noGrp="1"/>
          </p:cNvSpPr>
          <p:nvPr>
            <p:ph sz="quarter" idx="1"/>
          </p:nvPr>
        </p:nvSpPr>
        <p:spPr>
          <a:xfrm>
            <a:off x="0" y="3833847"/>
            <a:ext cx="3528025" cy="3597691"/>
          </a:xfrm>
        </p:spPr>
        <p:txBody>
          <a:bodyPr/>
          <a:lstStyle/>
          <a:p>
            <a:r>
              <a:rPr lang="pt-BR" dirty="0"/>
              <a:t>Como escolher um modelo de previsão.</a:t>
            </a:r>
          </a:p>
        </p:txBody>
      </p:sp>
      <p:pic>
        <p:nvPicPr>
          <p:cNvPr id="13" name="Imagem 12"/>
          <p:cNvPicPr>
            <a:picLocks noChangeAspect="1"/>
          </p:cNvPicPr>
          <p:nvPr/>
        </p:nvPicPr>
        <p:blipFill>
          <a:blip r:embed="rId3"/>
          <a:stretch>
            <a:fillRect/>
          </a:stretch>
        </p:blipFill>
        <p:spPr>
          <a:xfrm>
            <a:off x="3839615" y="2210580"/>
            <a:ext cx="6107348" cy="4327837"/>
          </a:xfrm>
          <a:prstGeom prst="rect">
            <a:avLst/>
          </a:prstGeom>
        </p:spPr>
      </p:pic>
    </p:spTree>
    <p:extLst>
      <p:ext uri="{BB962C8B-B14F-4D97-AF65-F5344CB8AC3E}">
        <p14:creationId xmlns:p14="http://schemas.microsoft.com/office/powerpoint/2010/main" val="463383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Erros relacionados a previsão</a:t>
            </a:r>
          </a:p>
          <a:p>
            <a:pPr algn="just"/>
            <a:r>
              <a:rPr lang="pt-BR" sz="1654" dirty="0"/>
              <a:t>Previsão superior a demanda real (super dimensionamento)</a:t>
            </a:r>
          </a:p>
          <a:p>
            <a:pPr marL="283510" indent="-283510" algn="just">
              <a:buFont typeface="Arial" panose="020B0604020202020204" pitchFamily="34" charset="0"/>
              <a:buChar char="•"/>
            </a:pPr>
            <a:r>
              <a:rPr lang="pt-BR" sz="1654" dirty="0"/>
              <a:t>Agrega custos, além de gerar estoques que, por sua vez, geram outros custos.</a:t>
            </a:r>
          </a:p>
          <a:p>
            <a:pPr algn="just"/>
            <a:endParaRPr lang="pt-BR" sz="1654" dirty="0"/>
          </a:p>
          <a:p>
            <a:pPr algn="just"/>
            <a:r>
              <a:rPr lang="pt-BR" sz="1654" dirty="0"/>
              <a:t>Previsão de demanda inferior </a:t>
            </a:r>
          </a:p>
          <a:p>
            <a:pPr marL="283510" indent="-283510" algn="just">
              <a:buFont typeface="Arial" panose="020B0604020202020204" pitchFamily="34" charset="0"/>
              <a:buChar char="•"/>
            </a:pPr>
            <a:r>
              <a:rPr lang="pt-BR" sz="1654" dirty="0"/>
              <a:t>Abala a imagem da empresa devido à falta do produto</a:t>
            </a:r>
          </a:p>
          <a:p>
            <a:pPr marL="283510" indent="-283510" algn="just">
              <a:buFont typeface="Arial" panose="020B0604020202020204" pitchFamily="34" charset="0"/>
              <a:buChar char="•"/>
            </a:pPr>
            <a:r>
              <a:rPr lang="pt-BR" sz="1654" dirty="0"/>
              <a:t>Reduz lucros associados às vendas perdidas</a:t>
            </a:r>
          </a:p>
          <a:p>
            <a:pPr marL="283510" indent="-283510" algn="just">
              <a:buFont typeface="Arial" panose="020B0604020202020204" pitchFamily="34" charset="0"/>
              <a:buChar char="•"/>
            </a:pPr>
            <a:r>
              <a:rPr lang="pt-BR" sz="1654" dirty="0"/>
              <a:t>Gera custos devido a multas contratuais.</a:t>
            </a:r>
          </a:p>
        </p:txBody>
      </p:sp>
      <p:pic>
        <p:nvPicPr>
          <p:cNvPr id="6" name="Imagem 5">
            <a:extLst>
              <a:ext uri="{FF2B5EF4-FFF2-40B4-BE49-F238E27FC236}">
                <a16:creationId xmlns:a16="http://schemas.microsoft.com/office/drawing/2014/main" id="{38F06705-B94F-4850-BCCC-222112173225}"/>
              </a:ext>
            </a:extLst>
          </p:cNvPr>
          <p:cNvPicPr>
            <a:picLocks noChangeAspect="1"/>
          </p:cNvPicPr>
          <p:nvPr/>
        </p:nvPicPr>
        <p:blipFill rotWithShape="1">
          <a:blip r:embed="rId2">
            <a:extLst>
              <a:ext uri="{28A0092B-C50C-407E-A947-70E740481C1C}">
                <a14:useLocalDpi xmlns:a14="http://schemas.microsoft.com/office/drawing/2010/main" val="0"/>
              </a:ext>
            </a:extLst>
          </a:blip>
          <a:srcRect l="10080" t="13501" r="11846"/>
          <a:stretch/>
        </p:blipFill>
        <p:spPr>
          <a:xfrm>
            <a:off x="8578888" y="5221591"/>
            <a:ext cx="1501737" cy="1393422"/>
          </a:xfrm>
          <a:prstGeom prst="rect">
            <a:avLst/>
          </a:prstGeom>
        </p:spPr>
      </p:pic>
    </p:spTree>
    <p:extLst>
      <p:ext uri="{BB962C8B-B14F-4D97-AF65-F5344CB8AC3E}">
        <p14:creationId xmlns:p14="http://schemas.microsoft.com/office/powerpoint/2010/main" val="368914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387" y="1133743"/>
            <a:ext cx="9716732" cy="819029"/>
          </a:xfrm>
        </p:spPr>
        <p:txBody>
          <a:bodyPr>
            <a:normAutofit/>
          </a:bodyPr>
          <a:lstStyle/>
          <a:p>
            <a:pPr algn="r"/>
            <a:r>
              <a:rPr lang="pt-BR" sz="4000" b="1" dirty="0">
                <a:solidFill>
                  <a:srgbClr val="00B050"/>
                </a:solidFill>
              </a:rPr>
              <a:t>OBJETIVOS DA AULA</a:t>
            </a:r>
          </a:p>
        </p:txBody>
      </p:sp>
      <p:sp>
        <p:nvSpPr>
          <p:cNvPr id="3" name="Espaço Reservado para Conteúdo 2"/>
          <p:cNvSpPr>
            <a:spLocks noGrp="1"/>
          </p:cNvSpPr>
          <p:nvPr>
            <p:ph sz="quarter" idx="1"/>
          </p:nvPr>
        </p:nvSpPr>
        <p:spPr>
          <a:xfrm>
            <a:off x="244387" y="2267782"/>
            <a:ext cx="7914821" cy="3864462"/>
          </a:xfrm>
        </p:spPr>
        <p:txBody>
          <a:bodyPr>
            <a:normAutofit/>
          </a:bodyPr>
          <a:lstStyle/>
          <a:p>
            <a:endParaRPr lang="pt-BR" dirty="0"/>
          </a:p>
          <a:p>
            <a:endParaRPr lang="pt-BR" dirty="0"/>
          </a:p>
        </p:txBody>
      </p:sp>
      <p:sp>
        <p:nvSpPr>
          <p:cNvPr id="9" name="Espaço Reservado para Número de Slide 8"/>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4</a:t>
            </a:fld>
            <a:endParaRPr lang="pt-BR" dirty="0"/>
          </a:p>
        </p:txBody>
      </p:sp>
      <p:pic>
        <p:nvPicPr>
          <p:cNvPr id="10" name="Picture 2" descr="http://campustechies.com/wp-content/uploads/2011/08/improvement-objectives-300x299.jpg"/>
          <p:cNvPicPr>
            <a:picLocks noChangeAspect="1" noChangeArrowheads="1"/>
          </p:cNvPicPr>
          <p:nvPr/>
        </p:nvPicPr>
        <p:blipFill>
          <a:blip r:embed="rId3"/>
          <a:srcRect/>
          <a:stretch>
            <a:fillRect/>
          </a:stretch>
        </p:blipFill>
        <p:spPr bwMode="auto">
          <a:xfrm>
            <a:off x="8159207" y="2410975"/>
            <a:ext cx="1551580" cy="1546409"/>
          </a:xfrm>
          <a:prstGeom prst="rect">
            <a:avLst/>
          </a:prstGeom>
          <a:ln>
            <a:noFill/>
          </a:ln>
          <a:effectLst>
            <a:softEdge rad="112500"/>
          </a:effectLst>
        </p:spPr>
      </p:pic>
      <p:sp>
        <p:nvSpPr>
          <p:cNvPr id="12" name="Espaço Reservado para Conteúdo 3"/>
          <p:cNvSpPr txBox="1">
            <a:spLocks/>
          </p:cNvSpPr>
          <p:nvPr/>
        </p:nvSpPr>
        <p:spPr>
          <a:xfrm>
            <a:off x="608592" y="2558304"/>
            <a:ext cx="8988321" cy="3717133"/>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514350" indent="-514350" algn="just">
              <a:buFont typeface="+mj-lt"/>
              <a:buAutoNum type="arabicPeriod"/>
            </a:pPr>
            <a:endParaRPr lang="pt-BR" sz="2976" dirty="0"/>
          </a:p>
          <a:p>
            <a:pPr marL="514350" indent="-514350" algn="just">
              <a:buSzPct val="100000"/>
              <a:buFont typeface="+mj-lt"/>
              <a:buAutoNum type="arabicPeriod"/>
            </a:pPr>
            <a:r>
              <a:rPr lang="pt-BR" sz="2400" dirty="0">
                <a:latin typeface="Arial" panose="020B0604020202020204" pitchFamily="34" charset="0"/>
                <a:cs typeface="Arial" panose="020B0604020202020204" pitchFamily="34" charset="0"/>
              </a:rPr>
              <a:t>Definir quais os tipos de demanda;</a:t>
            </a:r>
          </a:p>
          <a:p>
            <a:pPr marL="514350" indent="-514350" algn="just">
              <a:buSzPct val="100000"/>
              <a:buFont typeface="+mj-lt"/>
              <a:buAutoNum type="arabicPeriod"/>
            </a:pPr>
            <a:endParaRPr lang="pt-BR" sz="24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400" dirty="0">
                <a:latin typeface="Arial" panose="020B0604020202020204" pitchFamily="34" charset="0"/>
                <a:cs typeface="Arial" panose="020B0604020202020204" pitchFamily="34" charset="0"/>
              </a:rPr>
              <a:t>Entender o porque a Previsão é importante no PCP;</a:t>
            </a:r>
          </a:p>
          <a:p>
            <a:pPr marL="514350" indent="-514350" algn="just">
              <a:buSzPct val="100000"/>
              <a:buFont typeface="+mj-lt"/>
              <a:buAutoNum type="arabicPeriod"/>
            </a:pPr>
            <a:endParaRPr lang="pt-BR" sz="24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400" dirty="0">
                <a:latin typeface="Arial" panose="020B0604020202020204" pitchFamily="34" charset="0"/>
                <a:cs typeface="Arial" panose="020B0604020202020204" pitchFamily="34" charset="0"/>
              </a:rPr>
              <a:t>Quais são as características da Previsão no PCP;</a:t>
            </a:r>
          </a:p>
          <a:p>
            <a:pPr marL="514350" indent="-514350" algn="just">
              <a:buSzPct val="100000"/>
              <a:buFont typeface="+mj-lt"/>
              <a:buAutoNum type="arabicPeriod"/>
            </a:pPr>
            <a:endParaRPr lang="pt-BR" sz="2400" dirty="0">
              <a:latin typeface="Arial" panose="020B0604020202020204" pitchFamily="34" charset="0"/>
              <a:cs typeface="Arial" panose="020B0604020202020204" pitchFamily="34" charset="0"/>
            </a:endParaRPr>
          </a:p>
          <a:p>
            <a:pPr marL="514350" indent="-514350" algn="just">
              <a:buSzPct val="100000"/>
              <a:buFont typeface="+mj-lt"/>
              <a:buAutoNum type="arabicPeriod"/>
            </a:pPr>
            <a:r>
              <a:rPr lang="pt-BR" sz="2400" dirty="0">
                <a:latin typeface="Arial" panose="020B0604020202020204" pitchFamily="34" charset="0"/>
                <a:cs typeface="Arial" panose="020B0604020202020204" pitchFamily="34" charset="0"/>
              </a:rPr>
              <a:t>Métodos de Previsão de Demanda</a:t>
            </a:r>
          </a:p>
          <a:p>
            <a:pPr marL="514350" indent="-514350" algn="just">
              <a:buFont typeface="+mj-lt"/>
              <a:buAutoNum type="arabicPeriod"/>
            </a:pPr>
            <a:endParaRPr lang="pt-BR" sz="2976" dirty="0"/>
          </a:p>
        </p:txBody>
      </p:sp>
    </p:spTree>
    <p:extLst>
      <p:ext uri="{BB962C8B-B14F-4D97-AF65-F5344CB8AC3E}">
        <p14:creationId xmlns:p14="http://schemas.microsoft.com/office/powerpoint/2010/main" val="2282724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Erros relacionados a previsão</a:t>
            </a:r>
          </a:p>
        </p:txBody>
      </p:sp>
      <p:pic>
        <p:nvPicPr>
          <p:cNvPr id="5" name="Picture 2" descr="30mm 100mm bola de cristal bola de vidro de quartzo esferas de bola de  vidro bola de vidro bola de fotografia bolas de cristal decoração de  artesanato feng shui|ball horse|ball balanceball backpack -">
            <a:extLst>
              <a:ext uri="{FF2B5EF4-FFF2-40B4-BE49-F238E27FC236}">
                <a16:creationId xmlns:a16="http://schemas.microsoft.com/office/drawing/2014/main" id="{C9A02AB1-01EC-4BFA-B2F6-BDFEBAE7D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003" y="5490536"/>
            <a:ext cx="1041621" cy="104162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FA229DB6-731F-4856-81B9-D0652577CFA2}"/>
              </a:ext>
            </a:extLst>
          </p:cNvPr>
          <p:cNvPicPr>
            <a:picLocks noChangeAspect="1"/>
          </p:cNvPicPr>
          <p:nvPr/>
        </p:nvPicPr>
        <p:blipFill>
          <a:blip r:embed="rId3"/>
          <a:stretch>
            <a:fillRect/>
          </a:stretch>
        </p:blipFill>
        <p:spPr>
          <a:xfrm>
            <a:off x="1266388" y="2878946"/>
            <a:ext cx="6542644" cy="3673063"/>
          </a:xfrm>
          <a:prstGeom prst="rect">
            <a:avLst/>
          </a:prstGeom>
        </p:spPr>
      </p:pic>
      <p:pic>
        <p:nvPicPr>
          <p:cNvPr id="7" name="Imagem 6">
            <a:extLst>
              <a:ext uri="{FF2B5EF4-FFF2-40B4-BE49-F238E27FC236}">
                <a16:creationId xmlns:a16="http://schemas.microsoft.com/office/drawing/2014/main" id="{7106F369-6FF1-4D7A-AFCC-6F038932B662}"/>
              </a:ext>
            </a:extLst>
          </p:cNvPr>
          <p:cNvPicPr>
            <a:picLocks noChangeAspect="1"/>
          </p:cNvPicPr>
          <p:nvPr/>
        </p:nvPicPr>
        <p:blipFill rotWithShape="1">
          <a:blip r:embed="rId4">
            <a:extLst>
              <a:ext uri="{28A0092B-C50C-407E-A947-70E740481C1C}">
                <a14:useLocalDpi xmlns:a14="http://schemas.microsoft.com/office/drawing/2010/main" val="0"/>
              </a:ext>
            </a:extLst>
          </a:blip>
          <a:srcRect l="10080" t="13501" r="11846"/>
          <a:stretch/>
        </p:blipFill>
        <p:spPr>
          <a:xfrm>
            <a:off x="8578888" y="5221591"/>
            <a:ext cx="1501737" cy="1393422"/>
          </a:xfrm>
          <a:prstGeom prst="rect">
            <a:avLst/>
          </a:prstGeom>
        </p:spPr>
      </p:pic>
    </p:spTree>
    <p:extLst>
      <p:ext uri="{BB962C8B-B14F-4D97-AF65-F5344CB8AC3E}">
        <p14:creationId xmlns:p14="http://schemas.microsoft.com/office/powerpoint/2010/main" val="1417475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BFBBC28A-8C76-4C24-85AE-98380BC42718}"/>
              </a:ext>
            </a:extLst>
          </p:cNvPr>
          <p:cNvPicPr>
            <a:picLocks noChangeAspect="1"/>
          </p:cNvPicPr>
          <p:nvPr/>
        </p:nvPicPr>
        <p:blipFill>
          <a:blip r:embed="rId2"/>
          <a:stretch>
            <a:fillRect/>
          </a:stretch>
        </p:blipFill>
        <p:spPr>
          <a:xfrm>
            <a:off x="46738" y="3281972"/>
            <a:ext cx="4295925" cy="2298803"/>
          </a:xfrm>
          <a:prstGeom prst="rect">
            <a:avLst/>
          </a:prstGeom>
        </p:spPr>
      </p:pic>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Erros relacionados a previsão</a:t>
            </a:r>
          </a:p>
        </p:txBody>
      </p:sp>
      <p:pic>
        <p:nvPicPr>
          <p:cNvPr id="5" name="Picture 2" descr="30mm 100mm bola de cristal bola de vidro de quartzo esferas de bola de  vidro bola de vidro bola de fotografia bolas de cristal decoração de  artesanato feng shui|ball horse|ball balanceball backpack -">
            <a:extLst>
              <a:ext uri="{FF2B5EF4-FFF2-40B4-BE49-F238E27FC236}">
                <a16:creationId xmlns:a16="http://schemas.microsoft.com/office/drawing/2014/main" id="{C9A02AB1-01EC-4BFA-B2F6-BDFEBAE7D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9003" y="5490536"/>
            <a:ext cx="1041621" cy="104162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595ED90A-EBE8-45E0-A091-4955ECF14D83}"/>
              </a:ext>
            </a:extLst>
          </p:cNvPr>
          <p:cNvPicPr>
            <a:picLocks noChangeAspect="1"/>
          </p:cNvPicPr>
          <p:nvPr/>
        </p:nvPicPr>
        <p:blipFill>
          <a:blip r:embed="rId4"/>
          <a:stretch>
            <a:fillRect/>
          </a:stretch>
        </p:blipFill>
        <p:spPr>
          <a:xfrm>
            <a:off x="4212963" y="2732568"/>
            <a:ext cx="5507660" cy="2589594"/>
          </a:xfrm>
          <a:prstGeom prst="rect">
            <a:avLst/>
          </a:prstGeom>
        </p:spPr>
      </p:pic>
      <p:sp>
        <p:nvSpPr>
          <p:cNvPr id="13" name="Elipse 12">
            <a:extLst>
              <a:ext uri="{FF2B5EF4-FFF2-40B4-BE49-F238E27FC236}">
                <a16:creationId xmlns:a16="http://schemas.microsoft.com/office/drawing/2014/main" id="{4812D1F5-8487-4AB7-BA2B-9471F607FDF1}"/>
              </a:ext>
            </a:extLst>
          </p:cNvPr>
          <p:cNvSpPr>
            <a:spLocks noChangeAspect="1"/>
          </p:cNvSpPr>
          <p:nvPr/>
        </p:nvSpPr>
        <p:spPr>
          <a:xfrm>
            <a:off x="7909781" y="4745878"/>
            <a:ext cx="493480" cy="3289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4" name="Elipse 13">
            <a:extLst>
              <a:ext uri="{FF2B5EF4-FFF2-40B4-BE49-F238E27FC236}">
                <a16:creationId xmlns:a16="http://schemas.microsoft.com/office/drawing/2014/main" id="{15C25186-2A88-4D79-8C6D-538C0E049A59}"/>
              </a:ext>
            </a:extLst>
          </p:cNvPr>
          <p:cNvSpPr>
            <a:spLocks noChangeAspect="1"/>
          </p:cNvSpPr>
          <p:nvPr/>
        </p:nvSpPr>
        <p:spPr>
          <a:xfrm>
            <a:off x="8917649" y="4118114"/>
            <a:ext cx="538583" cy="256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5" name="Elipse 14">
            <a:extLst>
              <a:ext uri="{FF2B5EF4-FFF2-40B4-BE49-F238E27FC236}">
                <a16:creationId xmlns:a16="http://schemas.microsoft.com/office/drawing/2014/main" id="{F0F23052-E936-4CD2-9836-CEA9BB9EF6FC}"/>
              </a:ext>
            </a:extLst>
          </p:cNvPr>
          <p:cNvSpPr>
            <a:spLocks noChangeAspect="1"/>
          </p:cNvSpPr>
          <p:nvPr/>
        </p:nvSpPr>
        <p:spPr>
          <a:xfrm>
            <a:off x="7910395" y="4374819"/>
            <a:ext cx="493480" cy="23448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6" name="Retângulo 15">
            <a:extLst>
              <a:ext uri="{FF2B5EF4-FFF2-40B4-BE49-F238E27FC236}">
                <a16:creationId xmlns:a16="http://schemas.microsoft.com/office/drawing/2014/main" id="{66700EB2-FE1F-46B1-BB36-6F4D80BDF38C}"/>
              </a:ext>
            </a:extLst>
          </p:cNvPr>
          <p:cNvSpPr>
            <a:spLocks noChangeAspect="1"/>
          </p:cNvSpPr>
          <p:nvPr/>
        </p:nvSpPr>
        <p:spPr>
          <a:xfrm>
            <a:off x="8578888" y="2746292"/>
            <a:ext cx="1202645" cy="2733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pic>
        <p:nvPicPr>
          <p:cNvPr id="17" name="Imagem 16">
            <a:extLst>
              <a:ext uri="{FF2B5EF4-FFF2-40B4-BE49-F238E27FC236}">
                <a16:creationId xmlns:a16="http://schemas.microsoft.com/office/drawing/2014/main" id="{1B098DEA-AD11-4326-AFC3-7EA39EEA4B2B}"/>
              </a:ext>
            </a:extLst>
          </p:cNvPr>
          <p:cNvPicPr>
            <a:picLocks noChangeAspect="1"/>
          </p:cNvPicPr>
          <p:nvPr/>
        </p:nvPicPr>
        <p:blipFill rotWithShape="1">
          <a:blip r:embed="rId5">
            <a:extLst>
              <a:ext uri="{28A0092B-C50C-407E-A947-70E740481C1C}">
                <a14:useLocalDpi xmlns:a14="http://schemas.microsoft.com/office/drawing/2010/main" val="0"/>
              </a:ext>
            </a:extLst>
          </a:blip>
          <a:srcRect l="10080" t="13501" r="11846"/>
          <a:stretch/>
        </p:blipFill>
        <p:spPr>
          <a:xfrm>
            <a:off x="8578888" y="5221591"/>
            <a:ext cx="1501737" cy="1393422"/>
          </a:xfrm>
          <a:prstGeom prst="rect">
            <a:avLst/>
          </a:prstGeom>
        </p:spPr>
      </p:pic>
    </p:spTree>
    <p:extLst>
      <p:ext uri="{BB962C8B-B14F-4D97-AF65-F5344CB8AC3E}">
        <p14:creationId xmlns:p14="http://schemas.microsoft.com/office/powerpoint/2010/main" val="7425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Aplicação</a:t>
            </a:r>
          </a:p>
          <a:p>
            <a:pPr algn="just"/>
            <a:r>
              <a:rPr lang="pt-BR" sz="1654" dirty="0"/>
              <a:t>É a base para o planejamento estratégico da produção, vendas e finanças de qualquer empresa</a:t>
            </a:r>
          </a:p>
          <a:p>
            <a:pPr algn="just"/>
            <a:r>
              <a:rPr lang="pt-BR" sz="1654" dirty="0"/>
              <a:t>– Permite que os administradores destes sistemas “</a:t>
            </a:r>
            <a:r>
              <a:rPr lang="pt-BR" sz="1654" b="1" dirty="0"/>
              <a:t>antevejam o futuro</a:t>
            </a:r>
            <a:r>
              <a:rPr lang="pt-BR" sz="1654" dirty="0"/>
              <a:t>” e planejem adequadamente suas ações.</a:t>
            </a:r>
          </a:p>
          <a:p>
            <a:pPr algn="just"/>
            <a:r>
              <a:rPr lang="pt-BR" sz="1654" dirty="0"/>
              <a:t>As previsões são empregadas em dois momentos distintos:</a:t>
            </a:r>
          </a:p>
          <a:p>
            <a:pPr marL="283510" indent="-283510" algn="just">
              <a:buFont typeface="Arial" panose="020B0604020202020204" pitchFamily="34" charset="0"/>
              <a:buChar char="•"/>
            </a:pPr>
            <a:r>
              <a:rPr lang="pt-BR" sz="1654" dirty="0"/>
              <a:t>Para planejar o sistema produtivo</a:t>
            </a:r>
          </a:p>
          <a:p>
            <a:pPr marL="283510" indent="-283510" algn="just">
              <a:buFont typeface="Arial" panose="020B0604020202020204" pitchFamily="34" charset="0"/>
              <a:buChar char="•"/>
            </a:pPr>
            <a:r>
              <a:rPr lang="pt-BR" sz="1654" dirty="0"/>
              <a:t>Para planejar o uso deste sistema produtivo</a:t>
            </a:r>
          </a:p>
          <a:p>
            <a:pPr algn="just"/>
            <a:endParaRPr lang="pt-BR" sz="1654" dirty="0"/>
          </a:p>
          <a:p>
            <a:pPr algn="just"/>
            <a:r>
              <a:rPr lang="pt-BR" sz="1654" dirty="0"/>
              <a:t>Muitas vezes a responsabilidade pela preparação da previsão da demanda normalmente é do setor de </a:t>
            </a:r>
            <a:r>
              <a:rPr lang="pt-BR" sz="1654" b="1" dirty="0"/>
              <a:t>Marketing ou Vendas.</a:t>
            </a:r>
          </a:p>
          <a:p>
            <a:pPr algn="just"/>
            <a:endParaRPr lang="pt-BR" sz="1654" dirty="0"/>
          </a:p>
        </p:txBody>
      </p:sp>
    </p:spTree>
    <p:extLst>
      <p:ext uri="{BB962C8B-B14F-4D97-AF65-F5344CB8AC3E}">
        <p14:creationId xmlns:p14="http://schemas.microsoft.com/office/powerpoint/2010/main" val="58984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p:txBody>
      </p:sp>
      <p:pic>
        <p:nvPicPr>
          <p:cNvPr id="5" name="Imagem 4">
            <a:extLst>
              <a:ext uri="{FF2B5EF4-FFF2-40B4-BE49-F238E27FC236}">
                <a16:creationId xmlns:a16="http://schemas.microsoft.com/office/drawing/2014/main" id="{4D01AB87-96E7-4E07-96D4-95BA0506D309}"/>
              </a:ext>
            </a:extLst>
          </p:cNvPr>
          <p:cNvPicPr>
            <a:picLocks noChangeAspect="1"/>
          </p:cNvPicPr>
          <p:nvPr/>
        </p:nvPicPr>
        <p:blipFill>
          <a:blip r:embed="rId2"/>
          <a:stretch>
            <a:fillRect/>
          </a:stretch>
        </p:blipFill>
        <p:spPr>
          <a:xfrm>
            <a:off x="4639849" y="2247920"/>
            <a:ext cx="2602903" cy="4367093"/>
          </a:xfrm>
          <a:prstGeom prst="rect">
            <a:avLst/>
          </a:prstGeom>
        </p:spPr>
      </p:pic>
      <p:pic>
        <p:nvPicPr>
          <p:cNvPr id="10" name="Imagem 9">
            <a:extLst>
              <a:ext uri="{FF2B5EF4-FFF2-40B4-BE49-F238E27FC236}">
                <a16:creationId xmlns:a16="http://schemas.microsoft.com/office/drawing/2014/main" id="{6DC52877-B7D2-4AE6-9E2C-EF5D9F947E79}"/>
              </a:ext>
            </a:extLst>
          </p:cNvPr>
          <p:cNvPicPr>
            <a:picLocks noChangeAspect="1"/>
          </p:cNvPicPr>
          <p:nvPr/>
        </p:nvPicPr>
        <p:blipFill>
          <a:blip r:embed="rId2"/>
          <a:stretch>
            <a:fillRect/>
          </a:stretch>
        </p:blipFill>
        <p:spPr>
          <a:xfrm>
            <a:off x="8925553" y="1052431"/>
            <a:ext cx="1057868" cy="1774867"/>
          </a:xfrm>
          <a:prstGeom prst="rect">
            <a:avLst/>
          </a:prstGeom>
        </p:spPr>
      </p:pic>
    </p:spTree>
    <p:extLst>
      <p:ext uri="{BB962C8B-B14F-4D97-AF65-F5344CB8AC3E}">
        <p14:creationId xmlns:p14="http://schemas.microsoft.com/office/powerpoint/2010/main" val="265108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81481E-6 L 0.36055 -0.46875 " pathEditMode="relative" rAng="0" ptsTypes="AA">
                                      <p:cBhvr>
                                        <p:cTn id="6" dur="2000" fill="hold"/>
                                        <p:tgtEl>
                                          <p:spTgt spid="5"/>
                                        </p:tgtEl>
                                        <p:attrNameLst>
                                          <p:attrName>ppt_x</p:attrName>
                                          <p:attrName>ppt_y</p:attrName>
                                        </p:attrNameLst>
                                      </p:cBhvr>
                                      <p:rCtr x="18021" y="-23449"/>
                                    </p:animMotion>
                                  </p:childTnLst>
                                </p:cTn>
                              </p:par>
                              <p:par>
                                <p:cTn id="7" presetID="6" presetClass="emph" presetSubtype="0" fill="hold" nodeType="withEffect">
                                  <p:stCondLst>
                                    <p:cond delay="0"/>
                                  </p:stCondLst>
                                  <p:childTnLst>
                                    <p:animScale>
                                      <p:cBhvr>
                                        <p:cTn id="8" dur="2000" fill="hold"/>
                                        <p:tgtEl>
                                          <p:spTgt spid="5"/>
                                        </p:tgtEl>
                                      </p:cBhvr>
                                      <p:by x="40000" y="40000"/>
                                    </p:animScale>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Objetivo do Modelo</a:t>
            </a:r>
            <a:endParaRPr lang="pt-BR" sz="1654" b="1" dirty="0"/>
          </a:p>
          <a:p>
            <a:pPr algn="just"/>
            <a:r>
              <a:rPr lang="pt-BR" sz="1654" dirty="0"/>
              <a:t>Consiste em definir a </a:t>
            </a:r>
            <a:r>
              <a:rPr lang="pt-BR" sz="1654" b="1" dirty="0"/>
              <a:t>razão </a:t>
            </a:r>
            <a:r>
              <a:rPr lang="pt-BR" sz="1654" dirty="0"/>
              <a:t>pela qual </a:t>
            </a:r>
            <a:r>
              <a:rPr lang="pt-BR" sz="1654" b="1" dirty="0"/>
              <a:t>necessitamos de previsões</a:t>
            </a:r>
            <a:r>
              <a:rPr lang="pt-BR" sz="1654" dirty="0"/>
              <a:t>.</a:t>
            </a:r>
          </a:p>
          <a:p>
            <a:pPr algn="just"/>
            <a:r>
              <a:rPr lang="pt-BR" sz="1654" dirty="0"/>
              <a:t>Que produto, ou famílias de produtos, será previsto, com </a:t>
            </a:r>
            <a:r>
              <a:rPr lang="pt-BR" sz="1654" b="1" dirty="0"/>
              <a:t>que grau de acuracidade </a:t>
            </a:r>
            <a:r>
              <a:rPr lang="pt-BR" sz="1654" dirty="0"/>
              <a:t>e detalhe a previsão trabalhará, e </a:t>
            </a:r>
            <a:r>
              <a:rPr lang="pt-BR" sz="1654" b="1" dirty="0"/>
              <a:t>que recursos </a:t>
            </a:r>
            <a:r>
              <a:rPr lang="pt-BR" sz="1654" dirty="0"/>
              <a:t>estarão</a:t>
            </a:r>
            <a:r>
              <a:rPr lang="pt-BR" sz="1654" b="1" dirty="0"/>
              <a:t> disponíveis</a:t>
            </a:r>
            <a:r>
              <a:rPr lang="pt-BR" sz="1654" dirty="0"/>
              <a:t> para esta previsão.</a:t>
            </a:r>
          </a:p>
          <a:p>
            <a:pPr algn="just"/>
            <a:r>
              <a:rPr lang="pt-BR" sz="1654" dirty="0"/>
              <a:t>– A </a:t>
            </a:r>
            <a:r>
              <a:rPr lang="pt-BR" sz="1654" b="1" dirty="0"/>
              <a:t>sofisticação</a:t>
            </a:r>
            <a:r>
              <a:rPr lang="pt-BR" sz="1654" dirty="0"/>
              <a:t> e o </a:t>
            </a:r>
            <a:r>
              <a:rPr lang="pt-BR" sz="1654" b="1" dirty="0"/>
              <a:t>detalhamento</a:t>
            </a:r>
            <a:r>
              <a:rPr lang="pt-BR" sz="1654" dirty="0"/>
              <a:t> do modelo </a:t>
            </a:r>
            <a:r>
              <a:rPr lang="pt-BR" sz="1654" b="1" dirty="0"/>
              <a:t>depende</a:t>
            </a:r>
            <a:r>
              <a:rPr lang="pt-BR" sz="1654" dirty="0"/>
              <a:t> da </a:t>
            </a:r>
            <a:r>
              <a:rPr lang="pt-BR" sz="1654" b="1" dirty="0"/>
              <a:t>importância</a:t>
            </a:r>
            <a:r>
              <a:rPr lang="pt-BR" sz="1654" dirty="0"/>
              <a:t> relativa do produto, ou família de produtos, a ser previsto e do horizonte ao qual a previsão se destina.</a:t>
            </a:r>
          </a:p>
          <a:p>
            <a:pPr algn="just"/>
            <a:r>
              <a:rPr lang="pt-BR" sz="1654" dirty="0"/>
              <a:t>– Itens </a:t>
            </a:r>
            <a:r>
              <a:rPr lang="pt-BR" sz="1654" b="1" dirty="0"/>
              <a:t>pouco</a:t>
            </a:r>
            <a:r>
              <a:rPr lang="pt-BR" sz="1654" dirty="0"/>
              <a:t> </a:t>
            </a:r>
            <a:r>
              <a:rPr lang="pt-BR" sz="1654" b="1" dirty="0"/>
              <a:t>significativos</a:t>
            </a:r>
            <a:r>
              <a:rPr lang="pt-BR" sz="1654" dirty="0"/>
              <a:t> podem ser previstos com </a:t>
            </a:r>
            <a:r>
              <a:rPr lang="pt-BR" sz="1654" b="1" dirty="0"/>
              <a:t>maior</a:t>
            </a:r>
            <a:r>
              <a:rPr lang="pt-BR" sz="1654" dirty="0"/>
              <a:t> margem de </a:t>
            </a:r>
            <a:r>
              <a:rPr lang="pt-BR" sz="1654" b="1" dirty="0"/>
              <a:t>erro</a:t>
            </a:r>
            <a:r>
              <a:rPr lang="pt-BR" sz="1654" dirty="0"/>
              <a:t>, empregando-se técnicas simples. Assim como admite-se margem de erro maior para previsões de longo prazo, empregando-se dados agregados de famílias de produtos</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8" name="Retângulo: Cantos Arredondados 7">
            <a:extLst>
              <a:ext uri="{FF2B5EF4-FFF2-40B4-BE49-F238E27FC236}">
                <a16:creationId xmlns:a16="http://schemas.microsoft.com/office/drawing/2014/main" id="{8F389980-33D8-491D-9AD4-22C99B390A15}"/>
              </a:ext>
            </a:extLst>
          </p:cNvPr>
          <p:cNvSpPr/>
          <p:nvPr/>
        </p:nvSpPr>
        <p:spPr>
          <a:xfrm>
            <a:off x="9056811" y="1057680"/>
            <a:ext cx="777048" cy="202317"/>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298080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Coleta e Análise de Dados</a:t>
            </a:r>
            <a:endParaRPr lang="pt-BR" sz="1654" b="1" dirty="0"/>
          </a:p>
          <a:p>
            <a:pPr algn="just"/>
            <a:r>
              <a:rPr lang="pt-BR" sz="1654" dirty="0"/>
              <a:t>Quanto mais dados históricos forem coletados e analisados, mais confiável a técnica de previsão</a:t>
            </a:r>
          </a:p>
          <a:p>
            <a:pPr algn="just"/>
            <a:r>
              <a:rPr lang="pt-BR" sz="1654" dirty="0"/>
              <a:t>Os dados devem buscar a caracterização da demanda pelos produtos da empresa, que não é necessariamente igual as vendas passadas</a:t>
            </a:r>
          </a:p>
          <a:p>
            <a:pPr algn="just"/>
            <a:r>
              <a:rPr lang="pt-BR" sz="1654" dirty="0"/>
              <a:t>Variações anormais da demanda devem ser analisadas e podem ser substituídas por valores médios, compatíveis com o comportamento normal da demanda</a:t>
            </a:r>
          </a:p>
          <a:p>
            <a:pPr algn="just"/>
            <a:r>
              <a:rPr lang="pt-BR" sz="1654" dirty="0"/>
              <a:t>O tamanho do período de consolidação dos dados tem influência direta na escolha da técnica de previsão mais adequada e na análise das variações anormais</a:t>
            </a:r>
            <a:endParaRPr lang="pt-BR" sz="1984" dirty="0"/>
          </a:p>
        </p:txBody>
      </p:sp>
      <p:pic>
        <p:nvPicPr>
          <p:cNvPr id="6" name="Imagem 5">
            <a:extLst>
              <a:ext uri="{FF2B5EF4-FFF2-40B4-BE49-F238E27FC236}">
                <a16:creationId xmlns:a16="http://schemas.microsoft.com/office/drawing/2014/main" id="{2B8B1E8B-25CC-4CA4-8625-7BB59D7F7435}"/>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02F43C7F-F142-45E2-9E2D-8F32F20D6E8E}"/>
              </a:ext>
            </a:extLst>
          </p:cNvPr>
          <p:cNvSpPr/>
          <p:nvPr/>
        </p:nvSpPr>
        <p:spPr>
          <a:xfrm>
            <a:off x="8991181" y="1450634"/>
            <a:ext cx="926610" cy="202317"/>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24182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endParaRPr lang="pt-BR" sz="1654" b="1" dirty="0"/>
          </a:p>
          <a:p>
            <a:pPr algn="just"/>
            <a:r>
              <a:rPr lang="pt-BR" sz="1654" dirty="0"/>
              <a:t>Existem técnicas qualitativas e quantitativas. Cada uma tendo o seu campo de ação e sua aplicabilidade.</a:t>
            </a:r>
          </a:p>
          <a:p>
            <a:pPr algn="just"/>
            <a:r>
              <a:rPr lang="pt-BR" sz="1488" b="1" dirty="0"/>
              <a:t>Técnicas qualitativas</a:t>
            </a:r>
          </a:p>
          <a:p>
            <a:pPr algn="just"/>
            <a:r>
              <a:rPr lang="pt-BR" sz="1488" dirty="0"/>
              <a:t>Privilegiam dados subjetivos, os quais são difíceis de representar numericamente. Estão baseadas na opinião e no julgamento de pessoas chaves, especialistas nos produtos ou nos mercados onde atuam estes produtos</a:t>
            </a:r>
          </a:p>
          <a:p>
            <a:pPr algn="just"/>
            <a:r>
              <a:rPr lang="pt-BR" sz="1488" b="1" dirty="0"/>
              <a:t>Técnicas quantitativas</a:t>
            </a:r>
          </a:p>
          <a:p>
            <a:pPr algn="just"/>
            <a:r>
              <a:rPr lang="pt-BR" sz="1488" dirty="0"/>
              <a:t>Envolvem a análise numérica dos dados passados, </a:t>
            </a:r>
            <a:r>
              <a:rPr lang="pt-BR" sz="1488" b="1" dirty="0"/>
              <a:t>isentando-se</a:t>
            </a:r>
            <a:r>
              <a:rPr lang="pt-BR" sz="1488" dirty="0"/>
              <a:t> de opiniões pessoais ou palpites. Empregam-se modelos matemáticos para projetar a demanda futura.</a:t>
            </a: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8" name="Retângulo: Cantos Arredondados 7">
            <a:extLst>
              <a:ext uri="{FF2B5EF4-FFF2-40B4-BE49-F238E27FC236}">
                <a16:creationId xmlns:a16="http://schemas.microsoft.com/office/drawing/2014/main" id="{8F389980-33D8-491D-9AD4-22C99B390A15}"/>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18530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Qualitativos</a:t>
            </a:r>
          </a:p>
          <a:p>
            <a:pPr algn="just"/>
            <a:r>
              <a:rPr lang="pt-BR" sz="1654" dirty="0"/>
              <a:t>Baseados na opinião de especialistas, privilegiando dados subjetivos, difíceis de serem representados numericamente</a:t>
            </a:r>
          </a:p>
          <a:p>
            <a:pPr algn="just"/>
            <a:r>
              <a:rPr lang="pt-BR" sz="1654" dirty="0"/>
              <a:t>Aplicação:</a:t>
            </a:r>
          </a:p>
          <a:p>
            <a:pPr algn="just">
              <a:spcAft>
                <a:spcPts val="0"/>
              </a:spcAft>
            </a:pPr>
            <a:r>
              <a:rPr lang="pt-BR" sz="1654" dirty="0"/>
              <a:t>• Quando não há tempo para coletar e analisar os dados da demanda passada</a:t>
            </a:r>
          </a:p>
          <a:p>
            <a:pPr algn="just">
              <a:spcAft>
                <a:spcPts val="0"/>
              </a:spcAft>
            </a:pPr>
            <a:r>
              <a:rPr lang="pt-BR" sz="1654" dirty="0"/>
              <a:t>• Quando não há dados passados (na introdução de um produto novo)</a:t>
            </a:r>
          </a:p>
          <a:p>
            <a:pPr algn="just">
              <a:spcAft>
                <a:spcPts val="0"/>
              </a:spcAft>
            </a:pPr>
            <a:r>
              <a:rPr lang="pt-BR" sz="1654" dirty="0"/>
              <a:t>• Quando o panorama político e o panorama econômico forem muito instáveis</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B8B0408D-2183-4D8A-91E2-B8DD2DCBB89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285828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Qualitativos</a:t>
            </a:r>
          </a:p>
          <a:p>
            <a:pPr algn="just"/>
            <a:r>
              <a:rPr lang="pt-BR" sz="1654" dirty="0"/>
              <a:t>Técnicas</a:t>
            </a:r>
          </a:p>
          <a:p>
            <a:pPr algn="just">
              <a:spcAft>
                <a:spcPts val="0"/>
              </a:spcAft>
            </a:pPr>
            <a:r>
              <a:rPr lang="pt-BR" sz="1654" dirty="0"/>
              <a:t>• Opinião de Especialistas</a:t>
            </a:r>
          </a:p>
          <a:p>
            <a:pPr algn="just">
              <a:spcAft>
                <a:spcPts val="0"/>
              </a:spcAft>
            </a:pPr>
            <a:r>
              <a:rPr lang="pt-BR" sz="1654" dirty="0"/>
              <a:t>• Pesquisa de mercado</a:t>
            </a:r>
          </a:p>
          <a:p>
            <a:pPr algn="just">
              <a:spcAft>
                <a:spcPts val="0"/>
              </a:spcAft>
            </a:pPr>
            <a:r>
              <a:rPr lang="pt-BR" sz="1654" dirty="0"/>
              <a:t>• Consenso de painel</a:t>
            </a:r>
          </a:p>
          <a:p>
            <a:pPr algn="just">
              <a:spcAft>
                <a:spcPts val="0"/>
              </a:spcAft>
            </a:pPr>
            <a:r>
              <a:rPr lang="pt-BR" sz="1654" dirty="0"/>
              <a:t>• Analogia histórica</a:t>
            </a:r>
          </a:p>
          <a:p>
            <a:pPr algn="just">
              <a:spcAft>
                <a:spcPts val="0"/>
              </a:spcAft>
            </a:pPr>
            <a:r>
              <a:rPr lang="pt-BR" sz="1654" dirty="0"/>
              <a:t>• Método Delphi</a:t>
            </a:r>
          </a:p>
          <a:p>
            <a:pPr algn="just"/>
            <a:endParaRPr lang="pt-BR" sz="1654" b="1"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4" name="Retângulo: Cantos Arredondados 3">
            <a:extLst>
              <a:ext uri="{FF2B5EF4-FFF2-40B4-BE49-F238E27FC236}">
                <a16:creationId xmlns:a16="http://schemas.microsoft.com/office/drawing/2014/main" id="{F511CEEF-0076-4738-B728-AC24A02A84DB}"/>
              </a:ext>
            </a:extLst>
          </p:cNvPr>
          <p:cNvSpPr/>
          <p:nvPr/>
        </p:nvSpPr>
        <p:spPr>
          <a:xfrm>
            <a:off x="3964608" y="3231505"/>
            <a:ext cx="6079056" cy="11026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São particularmente úteis quando as </a:t>
            </a:r>
            <a:r>
              <a:rPr lang="pt-BR" sz="1488" b="1" dirty="0">
                <a:latin typeface="Arial" panose="020B0604020202020204" pitchFamily="34" charset="0"/>
                <a:cs typeface="Arial" panose="020B0604020202020204" pitchFamily="34" charset="0"/>
              </a:rPr>
              <a:t>condições</a:t>
            </a:r>
            <a:r>
              <a:rPr lang="pt-BR" sz="1488" dirty="0">
                <a:latin typeface="Arial" panose="020B0604020202020204" pitchFamily="34" charset="0"/>
                <a:cs typeface="Arial" panose="020B0604020202020204" pitchFamily="34" charset="0"/>
              </a:rPr>
              <a:t> de previsão </a:t>
            </a:r>
            <a:r>
              <a:rPr lang="pt-BR" sz="1488" b="1" dirty="0">
                <a:latin typeface="Arial" panose="020B0604020202020204" pitchFamily="34" charset="0"/>
                <a:cs typeface="Arial" panose="020B0604020202020204" pitchFamily="34" charset="0"/>
              </a:rPr>
              <a:t>não</a:t>
            </a:r>
            <a:r>
              <a:rPr lang="pt-BR" sz="1488" dirty="0">
                <a:latin typeface="Arial" panose="020B0604020202020204" pitchFamily="34" charset="0"/>
                <a:cs typeface="Arial" panose="020B0604020202020204" pitchFamily="34" charset="0"/>
              </a:rPr>
              <a:t> são </a:t>
            </a:r>
            <a:r>
              <a:rPr lang="pt-BR" sz="1488" b="1" dirty="0">
                <a:latin typeface="Arial" panose="020B0604020202020204" pitchFamily="34" charset="0"/>
                <a:cs typeface="Arial" panose="020B0604020202020204" pitchFamily="34" charset="0"/>
              </a:rPr>
              <a:t>estáveis</a:t>
            </a:r>
            <a:r>
              <a:rPr lang="pt-BR" sz="1488" dirty="0">
                <a:latin typeface="Arial" panose="020B0604020202020204" pitchFamily="34" charset="0"/>
                <a:cs typeface="Arial" panose="020B0604020202020204" pitchFamily="34" charset="0"/>
              </a:rPr>
              <a:t>, ou ainda, caracterizadas por mudanças</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Define-se especialista como: “qualquer pessoa que tenha conhecimentos sobre certo evento”</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Utilizar mais de uma pessoa</a:t>
            </a:r>
          </a:p>
        </p:txBody>
      </p:sp>
      <p:sp>
        <p:nvSpPr>
          <p:cNvPr id="11" name="Retângulo: Cantos Arredondados 10">
            <a:extLst>
              <a:ext uri="{FF2B5EF4-FFF2-40B4-BE49-F238E27FC236}">
                <a16:creationId xmlns:a16="http://schemas.microsoft.com/office/drawing/2014/main" id="{7DD2AFDB-8118-429E-888E-92545E4AD090}"/>
              </a:ext>
            </a:extLst>
          </p:cNvPr>
          <p:cNvSpPr/>
          <p:nvPr/>
        </p:nvSpPr>
        <p:spPr>
          <a:xfrm>
            <a:off x="3964608" y="4462057"/>
            <a:ext cx="6079056" cy="751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Consiste no planejamento, </a:t>
            </a:r>
            <a:r>
              <a:rPr lang="pt-BR" sz="1488" b="1" dirty="0">
                <a:latin typeface="Arial" panose="020B0604020202020204" pitchFamily="34" charset="0"/>
                <a:cs typeface="Arial" panose="020B0604020202020204" pitchFamily="34" charset="0"/>
              </a:rPr>
              <a:t>coleta</a:t>
            </a:r>
            <a:r>
              <a:rPr lang="pt-BR" sz="1488" dirty="0">
                <a:latin typeface="Arial" panose="020B0604020202020204" pitchFamily="34" charset="0"/>
                <a:cs typeface="Arial" panose="020B0604020202020204" pitchFamily="34" charset="0"/>
              </a:rPr>
              <a:t> e </a:t>
            </a:r>
            <a:r>
              <a:rPr lang="pt-BR" sz="1488" b="1" dirty="0">
                <a:latin typeface="Arial" panose="020B0604020202020204" pitchFamily="34" charset="0"/>
                <a:cs typeface="Arial" panose="020B0604020202020204" pitchFamily="34" charset="0"/>
              </a:rPr>
              <a:t>análise</a:t>
            </a:r>
            <a:r>
              <a:rPr lang="pt-BR" sz="1488" dirty="0">
                <a:latin typeface="Arial" panose="020B0604020202020204" pitchFamily="34" charset="0"/>
                <a:cs typeface="Arial" panose="020B0604020202020204" pitchFamily="34" charset="0"/>
              </a:rPr>
              <a:t> e apresentação de dados, onde os usuários ou </a:t>
            </a:r>
            <a:r>
              <a:rPr lang="pt-BR" sz="1488" b="1" dirty="0">
                <a:latin typeface="Arial" panose="020B0604020202020204" pitchFamily="34" charset="0"/>
                <a:cs typeface="Arial" panose="020B0604020202020204" pitchFamily="34" charset="0"/>
              </a:rPr>
              <a:t>consumidores</a:t>
            </a:r>
            <a:r>
              <a:rPr lang="pt-BR" sz="1488" dirty="0">
                <a:latin typeface="Arial" panose="020B0604020202020204" pitchFamily="34" charset="0"/>
                <a:cs typeface="Arial" panose="020B0604020202020204" pitchFamily="34" charset="0"/>
              </a:rPr>
              <a:t> são </a:t>
            </a:r>
            <a:r>
              <a:rPr lang="pt-BR" sz="1488" b="1" dirty="0">
                <a:latin typeface="Arial" panose="020B0604020202020204" pitchFamily="34" charset="0"/>
                <a:cs typeface="Arial" panose="020B0604020202020204" pitchFamily="34" charset="0"/>
              </a:rPr>
              <a:t>questionados</a:t>
            </a:r>
            <a:r>
              <a:rPr lang="pt-BR" sz="1488" dirty="0">
                <a:latin typeface="Arial" panose="020B0604020202020204" pitchFamily="34" charset="0"/>
                <a:cs typeface="Arial" panose="020B0604020202020204" pitchFamily="34" charset="0"/>
              </a:rPr>
              <a:t> sobre suas preferências/percepções</a:t>
            </a:r>
          </a:p>
        </p:txBody>
      </p:sp>
      <p:cxnSp>
        <p:nvCxnSpPr>
          <p:cNvPr id="12" name="Conector de Seta Reta 11">
            <a:extLst>
              <a:ext uri="{FF2B5EF4-FFF2-40B4-BE49-F238E27FC236}">
                <a16:creationId xmlns:a16="http://schemas.microsoft.com/office/drawing/2014/main" id="{6BD9A103-4DB0-4F18-AD3D-44BA07C057B8}"/>
              </a:ext>
            </a:extLst>
          </p:cNvPr>
          <p:cNvCxnSpPr>
            <a:cxnSpLocks/>
          </p:cNvCxnSpPr>
          <p:nvPr/>
        </p:nvCxnSpPr>
        <p:spPr>
          <a:xfrm>
            <a:off x="3086450" y="3710903"/>
            <a:ext cx="776638" cy="6893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Conector de Seta Reta 12">
            <a:extLst>
              <a:ext uri="{FF2B5EF4-FFF2-40B4-BE49-F238E27FC236}">
                <a16:creationId xmlns:a16="http://schemas.microsoft.com/office/drawing/2014/main" id="{7ADC3430-3E42-4D7B-9F7A-11257621A25E}"/>
              </a:ext>
            </a:extLst>
          </p:cNvPr>
          <p:cNvCxnSpPr>
            <a:cxnSpLocks/>
          </p:cNvCxnSpPr>
          <p:nvPr/>
        </p:nvCxnSpPr>
        <p:spPr>
          <a:xfrm>
            <a:off x="2828504" y="4102269"/>
            <a:ext cx="1034584" cy="66627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8" name="Retângulo: Cantos Arredondados 17">
            <a:extLst>
              <a:ext uri="{FF2B5EF4-FFF2-40B4-BE49-F238E27FC236}">
                <a16:creationId xmlns:a16="http://schemas.microsoft.com/office/drawing/2014/main" id="{93FADB6C-2E5E-4997-BF5A-7F018B74DD43}"/>
              </a:ext>
            </a:extLst>
          </p:cNvPr>
          <p:cNvSpPr/>
          <p:nvPr/>
        </p:nvSpPr>
        <p:spPr>
          <a:xfrm>
            <a:off x="3964608" y="5321009"/>
            <a:ext cx="6079056" cy="12793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Considera que </a:t>
            </a:r>
            <a:r>
              <a:rPr lang="pt-BR" sz="1488" b="1" dirty="0">
                <a:latin typeface="Arial" panose="020B0604020202020204" pitchFamily="34" charset="0"/>
                <a:cs typeface="Arial" panose="020B0604020202020204" pitchFamily="34" charset="0"/>
              </a:rPr>
              <a:t>muitos</a:t>
            </a:r>
            <a:r>
              <a:rPr lang="pt-BR" sz="1488" dirty="0">
                <a:latin typeface="Arial" panose="020B0604020202020204" pitchFamily="34" charset="0"/>
                <a:cs typeface="Arial" panose="020B0604020202020204" pitchFamily="34" charset="0"/>
              </a:rPr>
              <a:t> </a:t>
            </a:r>
            <a:r>
              <a:rPr lang="pt-BR" sz="1488" b="1" dirty="0">
                <a:latin typeface="Arial" panose="020B0604020202020204" pitchFamily="34" charset="0"/>
                <a:cs typeface="Arial" panose="020B0604020202020204" pitchFamily="34" charset="0"/>
              </a:rPr>
              <a:t>especialistas</a:t>
            </a:r>
            <a:r>
              <a:rPr lang="pt-BR" sz="1488" dirty="0">
                <a:latin typeface="Arial" panose="020B0604020202020204" pitchFamily="34" charset="0"/>
                <a:cs typeface="Arial" panose="020B0604020202020204" pitchFamily="34" charset="0"/>
              </a:rPr>
              <a:t> podem chegar a uma previsão melhor que um</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Discussão face a face para consenso </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Espera-se que a previsão de consenso do grupo seja mais acurada que a média das previsões individuais</a:t>
            </a:r>
          </a:p>
        </p:txBody>
      </p:sp>
      <p:cxnSp>
        <p:nvCxnSpPr>
          <p:cNvPr id="19" name="Conector de Seta Reta 18">
            <a:extLst>
              <a:ext uri="{FF2B5EF4-FFF2-40B4-BE49-F238E27FC236}">
                <a16:creationId xmlns:a16="http://schemas.microsoft.com/office/drawing/2014/main" id="{6B28FD24-60EC-493E-A2B0-A93B53B07AED}"/>
              </a:ext>
            </a:extLst>
          </p:cNvPr>
          <p:cNvCxnSpPr>
            <a:cxnSpLocks/>
          </p:cNvCxnSpPr>
          <p:nvPr/>
        </p:nvCxnSpPr>
        <p:spPr>
          <a:xfrm>
            <a:off x="2668400" y="4334173"/>
            <a:ext cx="1194688" cy="153207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9852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fade">
                                      <p:cBhvr>
                                        <p:cTn id="53" dur="500"/>
                                        <p:tgtEl>
                                          <p:spTgt spid="11">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fade">
                                      <p:cBhvr>
                                        <p:cTn id="61" dur="500"/>
                                        <p:tgtEl>
                                          <p:spTgt spid="18">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fade">
                                      <p:cBhvr>
                                        <p:cTn id="69" dur="500"/>
                                        <p:tgtEl>
                                          <p:spTgt spid="18">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8">
                                            <p:txEl>
                                              <p:pRg st="2" end="2"/>
                                            </p:txEl>
                                          </p:spTgt>
                                        </p:tgtEl>
                                        <p:attrNameLst>
                                          <p:attrName>style.visibility</p:attrName>
                                        </p:attrNameLst>
                                      </p:cBhvr>
                                      <p:to>
                                        <p:strVal val="visible"/>
                                      </p:to>
                                    </p:set>
                                    <p:animEffect transition="in" filter="fade">
                                      <p:cBhvr>
                                        <p:cTn id="74" dur="500"/>
                                        <p:tgtEl>
                                          <p:spTgt spid="18">
                                            <p:txEl>
                                              <p:pRg st="2" end="2"/>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Qualitativos</a:t>
            </a:r>
          </a:p>
          <a:p>
            <a:pPr algn="just"/>
            <a:r>
              <a:rPr lang="pt-BR" sz="1654" dirty="0"/>
              <a:t>Técnicas</a:t>
            </a:r>
          </a:p>
          <a:p>
            <a:pPr algn="just">
              <a:spcAft>
                <a:spcPts val="0"/>
              </a:spcAft>
            </a:pPr>
            <a:r>
              <a:rPr lang="pt-BR" sz="1654" dirty="0"/>
              <a:t>• Opinião de Especialistas</a:t>
            </a:r>
          </a:p>
          <a:p>
            <a:pPr algn="just">
              <a:spcAft>
                <a:spcPts val="0"/>
              </a:spcAft>
            </a:pPr>
            <a:r>
              <a:rPr lang="pt-BR" sz="1654" dirty="0"/>
              <a:t>• Pesquisa de mercado</a:t>
            </a:r>
          </a:p>
          <a:p>
            <a:pPr algn="just">
              <a:spcAft>
                <a:spcPts val="0"/>
              </a:spcAft>
            </a:pPr>
            <a:r>
              <a:rPr lang="pt-BR" sz="1654" dirty="0"/>
              <a:t>• Consenso de painel</a:t>
            </a:r>
          </a:p>
          <a:p>
            <a:pPr algn="just">
              <a:spcAft>
                <a:spcPts val="0"/>
              </a:spcAft>
            </a:pPr>
            <a:r>
              <a:rPr lang="pt-BR" sz="1654" dirty="0"/>
              <a:t>• Analogia histórica</a:t>
            </a:r>
          </a:p>
          <a:p>
            <a:pPr algn="just">
              <a:spcAft>
                <a:spcPts val="0"/>
              </a:spcAft>
            </a:pPr>
            <a:r>
              <a:rPr lang="pt-BR" sz="1654" dirty="0"/>
              <a:t>• Método Delphi</a:t>
            </a:r>
          </a:p>
          <a:p>
            <a:pPr algn="just"/>
            <a:endParaRPr lang="pt-BR" sz="1654" b="1"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9" name="Retângulo: Cantos Arredondados 8">
            <a:extLst>
              <a:ext uri="{FF2B5EF4-FFF2-40B4-BE49-F238E27FC236}">
                <a16:creationId xmlns:a16="http://schemas.microsoft.com/office/drawing/2014/main" id="{8BE86823-F375-44C2-B356-8CB479CFCABF}"/>
              </a:ext>
            </a:extLst>
          </p:cNvPr>
          <p:cNvSpPr/>
          <p:nvPr/>
        </p:nvSpPr>
        <p:spPr>
          <a:xfrm>
            <a:off x="3863089" y="4912072"/>
            <a:ext cx="6120331" cy="16177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O método foi desenvolvido para superar os problemas de interação de grupos</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Busca prevenir a dominação pelo status de alguns participantes ou por personalidades fortes</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Busca eliminar o efeito de acompanhar a opinião da maioria</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Visa o anonimato dos participantes e a iteração com retroalimentação</a:t>
            </a:r>
          </a:p>
        </p:txBody>
      </p:sp>
      <p:sp>
        <p:nvSpPr>
          <p:cNvPr id="8" name="Retângulo: Cantos Arredondados 7">
            <a:extLst>
              <a:ext uri="{FF2B5EF4-FFF2-40B4-BE49-F238E27FC236}">
                <a16:creationId xmlns:a16="http://schemas.microsoft.com/office/drawing/2014/main" id="{AE30D059-2EEB-4364-A1EF-096909B1E7E4}"/>
              </a:ext>
            </a:extLst>
          </p:cNvPr>
          <p:cNvSpPr/>
          <p:nvPr/>
        </p:nvSpPr>
        <p:spPr>
          <a:xfrm>
            <a:off x="3863089" y="3380814"/>
            <a:ext cx="6120331" cy="13515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Quando </a:t>
            </a:r>
            <a:r>
              <a:rPr lang="pt-BR" sz="1488" b="1" dirty="0">
                <a:latin typeface="Arial" panose="020B0604020202020204" pitchFamily="34" charset="0"/>
                <a:cs typeface="Arial" panose="020B0604020202020204" pitchFamily="34" charset="0"/>
              </a:rPr>
              <a:t>informações</a:t>
            </a:r>
            <a:r>
              <a:rPr lang="pt-BR" sz="1488" dirty="0">
                <a:latin typeface="Arial" panose="020B0604020202020204" pitchFamily="34" charset="0"/>
                <a:cs typeface="Arial" panose="020B0604020202020204" pitchFamily="34" charset="0"/>
              </a:rPr>
              <a:t> históricas </a:t>
            </a:r>
            <a:r>
              <a:rPr lang="pt-BR" sz="1488" b="1" dirty="0">
                <a:latin typeface="Arial" panose="020B0604020202020204" pitchFamily="34" charset="0"/>
                <a:cs typeface="Arial" panose="020B0604020202020204" pitchFamily="34" charset="0"/>
              </a:rPr>
              <a:t>não</a:t>
            </a:r>
            <a:r>
              <a:rPr lang="pt-BR" sz="1488" dirty="0">
                <a:latin typeface="Arial" panose="020B0604020202020204" pitchFamily="34" charset="0"/>
                <a:cs typeface="Arial" panose="020B0604020202020204" pitchFamily="34" charset="0"/>
              </a:rPr>
              <a:t> estão </a:t>
            </a:r>
            <a:r>
              <a:rPr lang="pt-BR" sz="1488" b="1" dirty="0">
                <a:latin typeface="Arial" panose="020B0604020202020204" pitchFamily="34" charset="0"/>
                <a:cs typeface="Arial" panose="020B0604020202020204" pitchFamily="34" charset="0"/>
              </a:rPr>
              <a:t>disponíveis</a:t>
            </a:r>
            <a:r>
              <a:rPr lang="pt-BR" sz="1488" dirty="0">
                <a:latin typeface="Arial" panose="020B0604020202020204" pitchFamily="34" charset="0"/>
                <a:cs typeface="Arial" panose="020B0604020202020204" pitchFamily="34" charset="0"/>
              </a:rPr>
              <a:t> ou não existem, pode ser usada a analogia (histórica)</a:t>
            </a:r>
          </a:p>
          <a:p>
            <a:pPr marL="236258" indent="-236258" algn="just">
              <a:buFont typeface="Arial" panose="020B0604020202020204" pitchFamily="34" charset="0"/>
              <a:buChar char="•"/>
            </a:pPr>
            <a:r>
              <a:rPr lang="pt-BR" sz="1488" dirty="0">
                <a:latin typeface="Arial" panose="020B0604020202020204" pitchFamily="34" charset="0"/>
                <a:cs typeface="Arial" panose="020B0604020202020204" pitchFamily="34" charset="0"/>
              </a:rPr>
              <a:t>Permitindo aos previsores fazerem </a:t>
            </a:r>
            <a:r>
              <a:rPr lang="pt-BR" sz="1488" b="1" dirty="0">
                <a:latin typeface="Arial" panose="020B0604020202020204" pitchFamily="34" charset="0"/>
                <a:cs typeface="Arial" panose="020B0604020202020204" pitchFamily="34" charset="0"/>
              </a:rPr>
              <a:t>predições</a:t>
            </a:r>
            <a:r>
              <a:rPr lang="pt-BR" sz="1488" dirty="0">
                <a:latin typeface="Arial" panose="020B0604020202020204" pitchFamily="34" charset="0"/>
                <a:cs typeface="Arial" panose="020B0604020202020204" pitchFamily="34" charset="0"/>
              </a:rPr>
              <a:t> </a:t>
            </a:r>
            <a:r>
              <a:rPr lang="pt-BR" sz="1488" b="1" dirty="0">
                <a:latin typeface="Arial" panose="020B0604020202020204" pitchFamily="34" charset="0"/>
                <a:cs typeface="Arial" panose="020B0604020202020204" pitchFamily="34" charset="0"/>
              </a:rPr>
              <a:t>baseadas</a:t>
            </a:r>
            <a:r>
              <a:rPr lang="pt-BR" sz="1488" dirty="0">
                <a:latin typeface="Arial" panose="020B0604020202020204" pitchFamily="34" charset="0"/>
                <a:cs typeface="Arial" panose="020B0604020202020204" pitchFamily="34" charset="0"/>
              </a:rPr>
              <a:t> em dados passados de </a:t>
            </a:r>
            <a:r>
              <a:rPr lang="pt-BR" sz="1488" b="1" dirty="0">
                <a:latin typeface="Arial" panose="020B0604020202020204" pitchFamily="34" charset="0"/>
                <a:cs typeface="Arial" panose="020B0604020202020204" pitchFamily="34" charset="0"/>
              </a:rPr>
              <a:t>situações</a:t>
            </a:r>
            <a:r>
              <a:rPr lang="pt-BR" sz="1488" dirty="0">
                <a:latin typeface="Arial" panose="020B0604020202020204" pitchFamily="34" charset="0"/>
                <a:cs typeface="Arial" panose="020B0604020202020204" pitchFamily="34" charset="0"/>
              </a:rPr>
              <a:t> </a:t>
            </a:r>
            <a:r>
              <a:rPr lang="pt-BR" sz="1488" b="1" dirty="0">
                <a:latin typeface="Arial" panose="020B0604020202020204" pitchFamily="34" charset="0"/>
                <a:cs typeface="Arial" panose="020B0604020202020204" pitchFamily="34" charset="0"/>
              </a:rPr>
              <a:t>similares</a:t>
            </a:r>
            <a:r>
              <a:rPr lang="pt-BR" sz="1488" dirty="0">
                <a:latin typeface="Arial" panose="020B0604020202020204" pitchFamily="34" charset="0"/>
                <a:cs typeface="Arial" panose="020B0604020202020204" pitchFamily="34" charset="0"/>
              </a:rPr>
              <a:t>, ou com experiência acumulada, que estão disponíveis</a:t>
            </a:r>
          </a:p>
        </p:txBody>
      </p:sp>
      <p:cxnSp>
        <p:nvCxnSpPr>
          <p:cNvPr id="12" name="Conector de Seta Reta 11">
            <a:extLst>
              <a:ext uri="{FF2B5EF4-FFF2-40B4-BE49-F238E27FC236}">
                <a16:creationId xmlns:a16="http://schemas.microsoft.com/office/drawing/2014/main" id="{6C02A358-0581-4861-A2AD-7B6C69B033ED}"/>
              </a:ext>
            </a:extLst>
          </p:cNvPr>
          <p:cNvCxnSpPr>
            <a:cxnSpLocks/>
          </p:cNvCxnSpPr>
          <p:nvPr/>
        </p:nvCxnSpPr>
        <p:spPr>
          <a:xfrm flipV="1">
            <a:off x="2446033" y="4134235"/>
            <a:ext cx="1326325" cy="49282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Conector de Seta Reta 12">
            <a:extLst>
              <a:ext uri="{FF2B5EF4-FFF2-40B4-BE49-F238E27FC236}">
                <a16:creationId xmlns:a16="http://schemas.microsoft.com/office/drawing/2014/main" id="{84E8562A-4FCC-4B82-B20F-E4A73F530BB0}"/>
              </a:ext>
            </a:extLst>
          </p:cNvPr>
          <p:cNvCxnSpPr>
            <a:cxnSpLocks/>
          </p:cNvCxnSpPr>
          <p:nvPr/>
        </p:nvCxnSpPr>
        <p:spPr>
          <a:xfrm>
            <a:off x="2170299" y="4912072"/>
            <a:ext cx="1602060" cy="8482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5576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500"/>
                                        <p:tgtEl>
                                          <p:spTgt spid="9">
                                            <p:txEl>
                                              <p:pRg st="3" end="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0205" y="272562"/>
            <a:ext cx="7991636" cy="1262521"/>
          </a:xfrm>
        </p:spPr>
        <p:txBody>
          <a:bodyPr>
            <a:normAutofit/>
          </a:bodyPr>
          <a:lstStyle/>
          <a:p>
            <a:pPr algn="r"/>
            <a:r>
              <a:rPr lang="pt-BR" sz="4000" b="1" dirty="0">
                <a:solidFill>
                  <a:srgbClr val="00B050"/>
                </a:solidFill>
              </a:rPr>
              <a:t>PREVISÃO DE DEMANDA</a:t>
            </a:r>
          </a:p>
        </p:txBody>
      </p:sp>
      <p:sp>
        <p:nvSpPr>
          <p:cNvPr id="3" name="Espaço Reservado para Número de Slide 2"/>
          <p:cNvSpPr>
            <a:spLocks noGrp="1"/>
          </p:cNvSpPr>
          <p:nvPr>
            <p:ph type="sldNum" sz="quarter" idx="12"/>
          </p:nvPr>
        </p:nvSpPr>
        <p:spPr>
          <a:xfrm>
            <a:off x="9491841" y="7006699"/>
            <a:ext cx="3023949" cy="402483"/>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D803E0A-CE90-4B3F-A84A-A5921FF5003A}" type="slidenum">
              <a:rPr lang="pt-BR" altLang="pt-BR" smtClean="0"/>
              <a:pPr/>
              <a:t>5</a:t>
            </a:fld>
            <a:endParaRPr lang="pt-BR" dirty="0"/>
          </a:p>
        </p:txBody>
      </p:sp>
      <p:sp>
        <p:nvSpPr>
          <p:cNvPr id="4" name="Espaço Reservado para Conteúdo 3"/>
          <p:cNvSpPr>
            <a:spLocks noGrp="1"/>
          </p:cNvSpPr>
          <p:nvPr>
            <p:ph sz="quarter" idx="1"/>
          </p:nvPr>
        </p:nvSpPr>
        <p:spPr>
          <a:xfrm>
            <a:off x="536228" y="1130678"/>
            <a:ext cx="8694539" cy="3597691"/>
          </a:xfrm>
        </p:spPr>
        <p:txBody>
          <a:bodyPr>
            <a:normAutofit/>
          </a:bodyPr>
          <a:lstStyle/>
          <a:p>
            <a:pPr algn="ctr"/>
            <a:endParaRPr lang="pt-BR" dirty="0"/>
          </a:p>
          <a:p>
            <a:pPr algn="ctr"/>
            <a:r>
              <a:rPr lang="pt-BR" sz="3000" dirty="0"/>
              <a:t>Mas o que é DEMANDA?</a:t>
            </a:r>
          </a:p>
          <a:p>
            <a:pPr algn="ctr"/>
            <a:endParaRPr lang="pt-BR" dirty="0"/>
          </a:p>
        </p:txBody>
      </p:sp>
      <p:pic>
        <p:nvPicPr>
          <p:cNvPr id="1026" name="Picture 2" descr="Resultado de imag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005" y="3706874"/>
            <a:ext cx="1647044" cy="123880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p:cNvPicPr>
            <a:picLocks noChangeAspect="1"/>
          </p:cNvPicPr>
          <p:nvPr/>
        </p:nvPicPr>
        <p:blipFill>
          <a:blip r:embed="rId4"/>
          <a:stretch>
            <a:fillRect/>
          </a:stretch>
        </p:blipFill>
        <p:spPr>
          <a:xfrm>
            <a:off x="8046602" y="3939535"/>
            <a:ext cx="1436920" cy="1389517"/>
          </a:xfrm>
          <a:prstGeom prst="rect">
            <a:avLst/>
          </a:prstGeom>
        </p:spPr>
      </p:pic>
      <p:pic>
        <p:nvPicPr>
          <p:cNvPr id="10" name="Imagem 9"/>
          <p:cNvPicPr>
            <a:picLocks noChangeAspect="1"/>
          </p:cNvPicPr>
          <p:nvPr/>
        </p:nvPicPr>
        <p:blipFill>
          <a:blip r:embed="rId5"/>
          <a:stretch>
            <a:fillRect/>
          </a:stretch>
        </p:blipFill>
        <p:spPr>
          <a:xfrm>
            <a:off x="4168388" y="3561858"/>
            <a:ext cx="2189329" cy="1386050"/>
          </a:xfrm>
          <a:prstGeom prst="rect">
            <a:avLst/>
          </a:prstGeom>
        </p:spPr>
      </p:pic>
      <p:pic>
        <p:nvPicPr>
          <p:cNvPr id="11" name="Imagem 10"/>
          <p:cNvPicPr>
            <a:picLocks noChangeAspect="1"/>
          </p:cNvPicPr>
          <p:nvPr/>
        </p:nvPicPr>
        <p:blipFill>
          <a:blip r:embed="rId6"/>
          <a:stretch>
            <a:fillRect/>
          </a:stretch>
        </p:blipFill>
        <p:spPr>
          <a:xfrm>
            <a:off x="6150610" y="5072645"/>
            <a:ext cx="1354548" cy="1409675"/>
          </a:xfrm>
          <a:prstGeom prst="rect">
            <a:avLst/>
          </a:prstGeom>
        </p:spPr>
      </p:pic>
      <p:pic>
        <p:nvPicPr>
          <p:cNvPr id="12" name="Imagem 11"/>
          <p:cNvPicPr>
            <a:picLocks noChangeAspect="1"/>
          </p:cNvPicPr>
          <p:nvPr/>
        </p:nvPicPr>
        <p:blipFill>
          <a:blip r:embed="rId7"/>
          <a:stretch>
            <a:fillRect/>
          </a:stretch>
        </p:blipFill>
        <p:spPr>
          <a:xfrm>
            <a:off x="536228" y="5220686"/>
            <a:ext cx="1617040" cy="1554121"/>
          </a:xfrm>
          <a:prstGeom prst="rect">
            <a:avLst/>
          </a:prstGeom>
        </p:spPr>
      </p:pic>
      <p:pic>
        <p:nvPicPr>
          <p:cNvPr id="13" name="Imagem 12"/>
          <p:cNvPicPr>
            <a:picLocks noChangeAspect="1"/>
          </p:cNvPicPr>
          <p:nvPr/>
        </p:nvPicPr>
        <p:blipFill>
          <a:blip r:embed="rId8"/>
          <a:stretch>
            <a:fillRect/>
          </a:stretch>
        </p:blipFill>
        <p:spPr>
          <a:xfrm>
            <a:off x="567290" y="2615617"/>
            <a:ext cx="3823519" cy="1120130"/>
          </a:xfrm>
          <a:prstGeom prst="rect">
            <a:avLst/>
          </a:prstGeom>
        </p:spPr>
      </p:pic>
      <p:sp>
        <p:nvSpPr>
          <p:cNvPr id="14" name="Seta para a direita 8"/>
          <p:cNvSpPr/>
          <p:nvPr/>
        </p:nvSpPr>
        <p:spPr>
          <a:xfrm>
            <a:off x="4811580" y="2995470"/>
            <a:ext cx="897782" cy="55126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sz="1488"/>
          </a:p>
        </p:txBody>
      </p:sp>
      <p:pic>
        <p:nvPicPr>
          <p:cNvPr id="15" name="Imagem 14"/>
          <p:cNvPicPr>
            <a:picLocks noChangeAspect="1"/>
          </p:cNvPicPr>
          <p:nvPr/>
        </p:nvPicPr>
        <p:blipFill>
          <a:blip r:embed="rId9"/>
          <a:stretch>
            <a:fillRect/>
          </a:stretch>
        </p:blipFill>
        <p:spPr>
          <a:xfrm>
            <a:off x="6492952" y="2615618"/>
            <a:ext cx="2818501" cy="1173417"/>
          </a:xfrm>
          <a:prstGeom prst="rect">
            <a:avLst/>
          </a:prstGeom>
        </p:spPr>
      </p:pic>
      <p:pic>
        <p:nvPicPr>
          <p:cNvPr id="8" name="Imagem 7">
            <a:extLst>
              <a:ext uri="{FF2B5EF4-FFF2-40B4-BE49-F238E27FC236}">
                <a16:creationId xmlns:a16="http://schemas.microsoft.com/office/drawing/2014/main" id="{6F18E546-75BC-73FB-A7D4-D12793B724DA}"/>
              </a:ext>
            </a:extLst>
          </p:cNvPr>
          <p:cNvPicPr>
            <a:picLocks noChangeAspect="1"/>
          </p:cNvPicPr>
          <p:nvPr/>
        </p:nvPicPr>
        <p:blipFill>
          <a:blip r:embed="rId10"/>
          <a:stretch>
            <a:fillRect/>
          </a:stretch>
        </p:blipFill>
        <p:spPr>
          <a:xfrm>
            <a:off x="2596973" y="5196134"/>
            <a:ext cx="3587672" cy="2018066"/>
          </a:xfrm>
          <a:prstGeom prst="rect">
            <a:avLst/>
          </a:prstGeom>
        </p:spPr>
      </p:pic>
      <p:pic>
        <p:nvPicPr>
          <p:cNvPr id="16" name="Imagem 15">
            <a:extLst>
              <a:ext uri="{FF2B5EF4-FFF2-40B4-BE49-F238E27FC236}">
                <a16:creationId xmlns:a16="http://schemas.microsoft.com/office/drawing/2014/main" id="{97A53DDF-2655-BA8E-0CA2-AF2D7E78A00A}"/>
              </a:ext>
            </a:extLst>
          </p:cNvPr>
          <p:cNvPicPr>
            <a:picLocks noChangeAspect="1"/>
          </p:cNvPicPr>
          <p:nvPr/>
        </p:nvPicPr>
        <p:blipFill>
          <a:blip r:embed="rId11"/>
          <a:stretch>
            <a:fillRect/>
          </a:stretch>
        </p:blipFill>
        <p:spPr>
          <a:xfrm>
            <a:off x="7612103" y="5856180"/>
            <a:ext cx="2305918" cy="1430933"/>
          </a:xfrm>
          <a:prstGeom prst="rect">
            <a:avLst/>
          </a:prstGeom>
        </p:spPr>
      </p:pic>
    </p:spTree>
    <p:extLst>
      <p:ext uri="{BB962C8B-B14F-4D97-AF65-F5344CB8AC3E}">
        <p14:creationId xmlns:p14="http://schemas.microsoft.com/office/powerpoint/2010/main" val="185355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dirty="0"/>
              <a:t>Métodos quantitativos são os métodos de previsão baseados em </a:t>
            </a:r>
            <a:r>
              <a:rPr lang="pt-BR" sz="1654" b="1" dirty="0"/>
              <a:t>séries de dados históricos </a:t>
            </a:r>
            <a:r>
              <a:rPr lang="pt-BR" sz="1654" dirty="0"/>
              <a:t>nas quais se procura, através de análises, identificar padrões de comportamento para que estes sejam então projetados para o futuro</a:t>
            </a:r>
          </a:p>
          <a:p>
            <a:pPr algn="just"/>
            <a:r>
              <a:rPr lang="pt-BR" sz="1654" dirty="0"/>
              <a:t>A série temporal de dados em geral tem três principais componentes: </a:t>
            </a:r>
            <a:r>
              <a:rPr lang="pt-BR" sz="1654" b="1" dirty="0"/>
              <a:t>tendência, ciclicidade e aleatoriedade</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1287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5D73B18-EAF2-440B-9E56-9CDF12EC5C7C}"/>
              </a:ext>
            </a:extLst>
          </p:cNvPr>
          <p:cNvPicPr>
            <a:picLocks noChangeAspect="1"/>
          </p:cNvPicPr>
          <p:nvPr/>
        </p:nvPicPr>
        <p:blipFill rotWithShape="1">
          <a:blip r:embed="rId2"/>
          <a:srcRect l="1068" t="17714" b="4714"/>
          <a:stretch/>
        </p:blipFill>
        <p:spPr>
          <a:xfrm>
            <a:off x="687397" y="3378511"/>
            <a:ext cx="8289777" cy="3209818"/>
          </a:xfrm>
          <a:prstGeom prst="rect">
            <a:avLst/>
          </a:prstGeom>
        </p:spPr>
      </p:pic>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Séries de dados históricos</a:t>
            </a: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3"/>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8" name="CaixaDeTexto 7">
            <a:extLst>
              <a:ext uri="{FF2B5EF4-FFF2-40B4-BE49-F238E27FC236}">
                <a16:creationId xmlns:a16="http://schemas.microsoft.com/office/drawing/2014/main" id="{192F9F99-0894-47D3-9D7F-F58C5244A467}"/>
              </a:ext>
            </a:extLst>
          </p:cNvPr>
          <p:cNvSpPr txBox="1"/>
          <p:nvPr/>
        </p:nvSpPr>
        <p:spPr>
          <a:xfrm>
            <a:off x="8994378" y="6435029"/>
            <a:ext cx="1079142" cy="232243"/>
          </a:xfrm>
          <a:prstGeom prst="rect">
            <a:avLst/>
          </a:prstGeom>
          <a:noFill/>
        </p:spPr>
        <p:txBody>
          <a:bodyPr wrap="none" rtlCol="0">
            <a:spAutoFit/>
          </a:bodyPr>
          <a:lstStyle/>
          <a:p>
            <a:r>
              <a:rPr lang="pt-BR" sz="909" dirty="0"/>
              <a:t>Barros Filho (2011)</a:t>
            </a:r>
          </a:p>
        </p:txBody>
      </p:sp>
    </p:spTree>
    <p:extLst>
      <p:ext uri="{BB962C8B-B14F-4D97-AF65-F5344CB8AC3E}">
        <p14:creationId xmlns:p14="http://schemas.microsoft.com/office/powerpoint/2010/main" val="1730894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Séries de dados históricos</a:t>
            </a:r>
          </a:p>
          <a:p>
            <a:pPr algn="just"/>
            <a:r>
              <a:rPr lang="pt-BR" sz="1654" b="1" dirty="0"/>
              <a:t>Tendência</a:t>
            </a:r>
            <a:r>
              <a:rPr lang="pt-BR" sz="1654" dirty="0"/>
              <a:t> – Orientação geral dos dados (para cima ou para baixo), podendo ainda apresentar ausência de tendência</a:t>
            </a:r>
          </a:p>
          <a:p>
            <a:pPr algn="just"/>
            <a:r>
              <a:rPr lang="pt-BR" sz="1654" b="1" dirty="0"/>
              <a:t>Ciclicidade</a:t>
            </a:r>
            <a:r>
              <a:rPr lang="pt-BR" sz="1654" dirty="0"/>
              <a:t> – Também caracterizada como sazonalidade, corresponde à padrões de variação dos dados de uma série que se repetem a cada determinado intervalo de tempo.</a:t>
            </a:r>
          </a:p>
          <a:p>
            <a:pPr algn="just"/>
            <a:r>
              <a:rPr lang="pt-BR" sz="1654" b="1" dirty="0"/>
              <a:t>Aleatoriedade</a:t>
            </a:r>
            <a:r>
              <a:rPr lang="pt-BR" sz="1654" dirty="0"/>
              <a:t> – Correspondem à “erros” ou variações da série histórica de dados que não são previsíveis.</a:t>
            </a:r>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85135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Média Móvel </a:t>
            </a:r>
          </a:p>
          <a:p>
            <a:pPr algn="just"/>
            <a:r>
              <a:rPr lang="pt-BR" sz="1654" dirty="0"/>
              <a:t>Utiliza dados de um número predeterminado de períodos, normalmente os mais recentes, para gerar sua previsão</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pic>
        <p:nvPicPr>
          <p:cNvPr id="5" name="Imagem 4">
            <a:extLst>
              <a:ext uri="{FF2B5EF4-FFF2-40B4-BE49-F238E27FC236}">
                <a16:creationId xmlns:a16="http://schemas.microsoft.com/office/drawing/2014/main" id="{2F01E4D6-1E17-4C9A-A2D4-17A3D25C5DDB}"/>
              </a:ext>
            </a:extLst>
          </p:cNvPr>
          <p:cNvPicPr>
            <a:picLocks noChangeAspect="1"/>
          </p:cNvPicPr>
          <p:nvPr/>
        </p:nvPicPr>
        <p:blipFill>
          <a:blip r:embed="rId3"/>
          <a:stretch>
            <a:fillRect/>
          </a:stretch>
        </p:blipFill>
        <p:spPr>
          <a:xfrm>
            <a:off x="2388148" y="5157941"/>
            <a:ext cx="1897546" cy="1272472"/>
          </a:xfrm>
          <a:prstGeom prst="rect">
            <a:avLst/>
          </a:prstGeom>
        </p:spPr>
      </p:pic>
      <p:sp>
        <p:nvSpPr>
          <p:cNvPr id="10" name="CaixaDeTexto 9">
            <a:extLst>
              <a:ext uri="{FF2B5EF4-FFF2-40B4-BE49-F238E27FC236}">
                <a16:creationId xmlns:a16="http://schemas.microsoft.com/office/drawing/2014/main" id="{3BA7F28B-4602-4219-B625-0BC0F937D295}"/>
              </a:ext>
            </a:extLst>
          </p:cNvPr>
          <p:cNvSpPr txBox="1"/>
          <p:nvPr/>
        </p:nvSpPr>
        <p:spPr>
          <a:xfrm>
            <a:off x="4703397" y="5292917"/>
            <a:ext cx="5076314" cy="1008225"/>
          </a:xfrm>
          <a:prstGeom prst="rect">
            <a:avLst/>
          </a:prstGeom>
          <a:noFill/>
        </p:spPr>
        <p:txBody>
          <a:bodyPr wrap="square">
            <a:spAutoFit/>
          </a:bodyPr>
          <a:lstStyle/>
          <a:p>
            <a:pPr algn="l"/>
            <a:r>
              <a:rPr lang="pt-BR" sz="1488" i="1" dirty="0" err="1">
                <a:solidFill>
                  <a:srgbClr val="000000"/>
                </a:solidFill>
                <a:latin typeface="Times New Roman" panose="02020603050405020304" pitchFamily="18" charset="0"/>
              </a:rPr>
              <a:t>Mm</a:t>
            </a:r>
            <a:r>
              <a:rPr lang="pt-BR" sz="992" i="1" dirty="0" err="1">
                <a:solidFill>
                  <a:srgbClr val="000000"/>
                </a:solidFill>
                <a:latin typeface="Times New Roman" panose="02020603050405020304" pitchFamily="18" charset="0"/>
              </a:rPr>
              <a:t>n</a:t>
            </a:r>
            <a:r>
              <a:rPr lang="pt-BR" sz="992" i="1" dirty="0">
                <a:solidFill>
                  <a:srgbClr val="000000"/>
                </a:solidFill>
                <a:latin typeface="Times New Roman" panose="02020603050405020304" pitchFamily="18" charset="0"/>
              </a:rPr>
              <a:t> </a:t>
            </a:r>
            <a:r>
              <a:rPr lang="pt-BR" sz="1488" dirty="0">
                <a:solidFill>
                  <a:srgbClr val="000000"/>
                </a:solidFill>
                <a:latin typeface="Times New Roman" panose="02020603050405020304" pitchFamily="18" charset="0"/>
              </a:rPr>
              <a:t>= Média móvel de </a:t>
            </a:r>
            <a:r>
              <a:rPr lang="pt-BR" sz="1488" i="1" dirty="0">
                <a:solidFill>
                  <a:srgbClr val="000000"/>
                </a:solidFill>
                <a:latin typeface="Times New Roman" panose="02020603050405020304" pitchFamily="18" charset="0"/>
              </a:rPr>
              <a:t>n </a:t>
            </a:r>
            <a:r>
              <a:rPr lang="pt-BR" sz="1488" dirty="0">
                <a:solidFill>
                  <a:srgbClr val="000000"/>
                </a:solidFill>
                <a:latin typeface="Times New Roman" panose="02020603050405020304" pitchFamily="18" charset="0"/>
              </a:rPr>
              <a:t>períodos;</a:t>
            </a:r>
          </a:p>
          <a:p>
            <a:pPr algn="l"/>
            <a:r>
              <a:rPr lang="pt-BR" sz="1488" i="1" dirty="0">
                <a:solidFill>
                  <a:srgbClr val="000000"/>
                </a:solidFill>
                <a:latin typeface="Times New Roman" panose="02020603050405020304" pitchFamily="18" charset="0"/>
              </a:rPr>
              <a:t>D</a:t>
            </a:r>
            <a:r>
              <a:rPr lang="pt-BR" sz="992" i="1" dirty="0">
                <a:solidFill>
                  <a:srgbClr val="000000"/>
                </a:solidFill>
                <a:latin typeface="Times New Roman" panose="02020603050405020304" pitchFamily="18" charset="0"/>
              </a:rPr>
              <a:t>i </a:t>
            </a:r>
            <a:r>
              <a:rPr lang="pt-BR" sz="1488" dirty="0">
                <a:solidFill>
                  <a:srgbClr val="000000"/>
                </a:solidFill>
                <a:latin typeface="Times New Roman" panose="02020603050405020304" pitchFamily="18" charset="0"/>
              </a:rPr>
              <a:t>= Demanda ocorrida no período </a:t>
            </a:r>
            <a:r>
              <a:rPr lang="pt-BR" sz="1488" i="1" dirty="0">
                <a:solidFill>
                  <a:srgbClr val="000000"/>
                </a:solidFill>
                <a:latin typeface="Times New Roman" panose="02020603050405020304" pitchFamily="18" charset="0"/>
              </a:rPr>
              <a:t>i</a:t>
            </a:r>
            <a:r>
              <a:rPr lang="pt-BR" sz="1488" dirty="0">
                <a:solidFill>
                  <a:srgbClr val="000000"/>
                </a:solidFill>
                <a:latin typeface="Times New Roman" panose="02020603050405020304" pitchFamily="18" charset="0"/>
              </a:rPr>
              <a:t>;</a:t>
            </a:r>
          </a:p>
          <a:p>
            <a:pPr algn="l"/>
            <a:r>
              <a:rPr lang="pt-BR" sz="1488" i="1" dirty="0">
                <a:solidFill>
                  <a:srgbClr val="000000"/>
                </a:solidFill>
                <a:latin typeface="Times New Roman" panose="02020603050405020304" pitchFamily="18" charset="0"/>
              </a:rPr>
              <a:t>n </a:t>
            </a:r>
            <a:r>
              <a:rPr lang="pt-BR" sz="1488" dirty="0">
                <a:solidFill>
                  <a:srgbClr val="000000"/>
                </a:solidFill>
                <a:latin typeface="Times New Roman" panose="02020603050405020304" pitchFamily="18" charset="0"/>
              </a:rPr>
              <a:t>= Número de períodos;</a:t>
            </a:r>
          </a:p>
          <a:p>
            <a:pPr algn="l"/>
            <a:r>
              <a:rPr lang="pt-BR" sz="1488" i="1" dirty="0">
                <a:solidFill>
                  <a:srgbClr val="000000"/>
                </a:solidFill>
                <a:latin typeface="Times New Roman" panose="02020603050405020304" pitchFamily="18" charset="0"/>
              </a:rPr>
              <a:t>i </a:t>
            </a:r>
            <a:r>
              <a:rPr lang="pt-BR" sz="1488" dirty="0">
                <a:solidFill>
                  <a:srgbClr val="000000"/>
                </a:solidFill>
                <a:latin typeface="Times New Roman" panose="02020603050405020304" pitchFamily="18" charset="0"/>
              </a:rPr>
              <a:t>= índice do período (</a:t>
            </a:r>
            <a:r>
              <a:rPr lang="pt-BR" sz="1488" i="1" dirty="0">
                <a:solidFill>
                  <a:srgbClr val="000000"/>
                </a:solidFill>
                <a:latin typeface="Times New Roman" panose="02020603050405020304" pitchFamily="18" charset="0"/>
              </a:rPr>
              <a:t>i</a:t>
            </a:r>
            <a:r>
              <a:rPr lang="pt-BR" sz="1488" dirty="0">
                <a:solidFill>
                  <a:srgbClr val="000000"/>
                </a:solidFill>
                <a:latin typeface="Times New Roman" panose="02020603050405020304" pitchFamily="18" charset="0"/>
              </a:rPr>
              <a:t> = 1,2,3,...)</a:t>
            </a:r>
            <a:endParaRPr lang="pt-BR" sz="1488" dirty="0"/>
          </a:p>
        </p:txBody>
      </p:sp>
    </p:spTree>
    <p:extLst>
      <p:ext uri="{BB962C8B-B14F-4D97-AF65-F5344CB8AC3E}">
        <p14:creationId xmlns:p14="http://schemas.microsoft.com/office/powerpoint/2010/main" val="40057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Média Móvel </a:t>
            </a:r>
          </a:p>
          <a:p>
            <a:pPr algn="just"/>
            <a:r>
              <a:rPr lang="pt-BR" sz="1654" u="sng" dirty="0"/>
              <a:t>Exemplo:</a:t>
            </a:r>
          </a:p>
          <a:p>
            <a:pPr algn="just"/>
            <a:endParaRPr lang="pt-BR" sz="1654" b="1" dirty="0"/>
          </a:p>
          <a:p>
            <a:pPr algn="just"/>
            <a:endParaRPr lang="pt-BR" sz="1654" b="1" dirty="0"/>
          </a:p>
          <a:p>
            <a:pPr algn="l">
              <a:spcAft>
                <a:spcPts val="1984"/>
              </a:spcAft>
            </a:pPr>
            <a:r>
              <a:rPr lang="pt-BR" sz="1488" dirty="0">
                <a:latin typeface="Arial" panose="020B0604020202020204" pitchFamily="34" charset="0"/>
              </a:rPr>
              <a:t>Qual a previsão (média móvel de 3 períodos) para o mês de julho?</a:t>
            </a:r>
          </a:p>
          <a:p>
            <a:pPr algn="l">
              <a:spcAft>
                <a:spcPts val="1984"/>
              </a:spcAft>
            </a:pPr>
            <a:r>
              <a:rPr lang="pt-BR" sz="1488" dirty="0"/>
              <a:t>Se a demanda de julho é de 48 unidades, qual a previsão para o mês de agosto?</a:t>
            </a:r>
          </a:p>
          <a:p>
            <a:pPr algn="l">
              <a:spcAft>
                <a:spcPts val="1984"/>
              </a:spcAft>
            </a:pPr>
            <a:r>
              <a:rPr lang="pt-BR" sz="1488" dirty="0">
                <a:latin typeface="Arial" panose="020B0604020202020204" pitchFamily="34" charset="0"/>
              </a:rPr>
              <a:t>Usando o período de 5 meses, qual a previsão para o mês de julho?</a:t>
            </a:r>
            <a:endParaRPr lang="pt-BR" sz="1488"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4" name="Tabela 3">
            <a:extLst>
              <a:ext uri="{FF2B5EF4-FFF2-40B4-BE49-F238E27FC236}">
                <a16:creationId xmlns:a16="http://schemas.microsoft.com/office/drawing/2014/main" id="{751BF967-139F-465D-892B-79B11CD70EB7}"/>
              </a:ext>
            </a:extLst>
          </p:cNvPr>
          <p:cNvGraphicFramePr>
            <a:graphicFrameLocks noGrp="1"/>
          </p:cNvGraphicFramePr>
          <p:nvPr/>
        </p:nvGraphicFramePr>
        <p:xfrm>
          <a:off x="5071546" y="3027271"/>
          <a:ext cx="3363516" cy="469379"/>
        </p:xfrm>
        <a:graphic>
          <a:graphicData uri="http://schemas.openxmlformats.org/drawingml/2006/table">
            <a:tbl>
              <a:tblPr>
                <a:tableStyleId>{5940675A-B579-460E-94D1-54222C63F5DA}</a:tableStyleId>
              </a:tblPr>
              <a:tblGrid>
                <a:gridCol w="876054">
                  <a:extLst>
                    <a:ext uri="{9D8B030D-6E8A-4147-A177-3AD203B41FA5}">
                      <a16:colId xmlns:a16="http://schemas.microsoft.com/office/drawing/2014/main" val="3690006083"/>
                    </a:ext>
                  </a:extLst>
                </a:gridCol>
                <a:gridCol w="390427">
                  <a:extLst>
                    <a:ext uri="{9D8B030D-6E8A-4147-A177-3AD203B41FA5}">
                      <a16:colId xmlns:a16="http://schemas.microsoft.com/office/drawing/2014/main" val="2441926864"/>
                    </a:ext>
                  </a:extLst>
                </a:gridCol>
                <a:gridCol w="365738">
                  <a:extLst>
                    <a:ext uri="{9D8B030D-6E8A-4147-A177-3AD203B41FA5}">
                      <a16:colId xmlns:a16="http://schemas.microsoft.com/office/drawing/2014/main" val="1934268126"/>
                    </a:ext>
                  </a:extLst>
                </a:gridCol>
                <a:gridCol w="372938">
                  <a:extLst>
                    <a:ext uri="{9D8B030D-6E8A-4147-A177-3AD203B41FA5}">
                      <a16:colId xmlns:a16="http://schemas.microsoft.com/office/drawing/2014/main" val="950920999"/>
                    </a:ext>
                  </a:extLst>
                </a:gridCol>
                <a:gridCol w="452786">
                  <a:extLst>
                    <a:ext uri="{9D8B030D-6E8A-4147-A177-3AD203B41FA5}">
                      <a16:colId xmlns:a16="http://schemas.microsoft.com/office/drawing/2014/main" val="1852070205"/>
                    </a:ext>
                  </a:extLst>
                </a:gridCol>
                <a:gridCol w="452786">
                  <a:extLst>
                    <a:ext uri="{9D8B030D-6E8A-4147-A177-3AD203B41FA5}">
                      <a16:colId xmlns:a16="http://schemas.microsoft.com/office/drawing/2014/main" val="2425916771"/>
                    </a:ext>
                  </a:extLst>
                </a:gridCol>
                <a:gridCol w="452786">
                  <a:extLst>
                    <a:ext uri="{9D8B030D-6E8A-4147-A177-3AD203B41FA5}">
                      <a16:colId xmlns:a16="http://schemas.microsoft.com/office/drawing/2014/main" val="3400642407"/>
                    </a:ext>
                  </a:extLst>
                </a:gridCol>
              </a:tblGrid>
              <a:tr h="234690">
                <a:tc>
                  <a:txBody>
                    <a:bodyPr/>
                    <a:lstStyle/>
                    <a:p>
                      <a:pPr algn="l" fontAlgn="b"/>
                      <a:r>
                        <a:rPr lang="pt-BR" sz="1500" u="none" strike="noStrike" dirty="0">
                          <a:effectLst/>
                        </a:rPr>
                        <a:t>Período</a:t>
                      </a:r>
                      <a:endParaRPr lang="pt-BR" sz="1500" b="0" i="0" u="none" strike="noStrike" dirty="0">
                        <a:solidFill>
                          <a:srgbClr val="000000"/>
                        </a:solidFill>
                        <a:effectLst/>
                        <a:latin typeface="Calibri" panose="020F0502020204030204" pitchFamily="34" charset="0"/>
                      </a:endParaRPr>
                    </a:p>
                  </a:txBody>
                  <a:tcPr marL="7875" marR="7875" marT="7875" marB="0" anchor="b"/>
                </a:tc>
                <a:tc>
                  <a:txBody>
                    <a:bodyPr/>
                    <a:lstStyle/>
                    <a:p>
                      <a:pPr algn="ctr" fontAlgn="b"/>
                      <a:r>
                        <a:rPr lang="pt-BR" sz="1500" u="none" strike="noStrike" dirty="0">
                          <a:effectLst/>
                        </a:rPr>
                        <a:t>Jan</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dirty="0" err="1">
                          <a:effectLst/>
                        </a:rPr>
                        <a:t>Fev</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a:effectLst/>
                        </a:rPr>
                        <a:t>Mar</a:t>
                      </a:r>
                      <a:endParaRPr lang="pt-BR" sz="1500" b="0" i="0" u="none" strike="noStrike">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dirty="0" err="1">
                          <a:effectLst/>
                        </a:rPr>
                        <a:t>Abr</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a:effectLst/>
                        </a:rPr>
                        <a:t>Mai</a:t>
                      </a:r>
                      <a:endParaRPr lang="pt-BR" sz="1500" b="0" i="0" u="none" strike="noStrike">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a:effectLst/>
                        </a:rPr>
                        <a:t>Jun</a:t>
                      </a:r>
                      <a:endParaRPr lang="pt-BR" sz="1500" b="0" i="0" u="none" strike="noStrike">
                        <a:solidFill>
                          <a:srgbClr val="000000"/>
                        </a:solidFill>
                        <a:effectLst/>
                        <a:latin typeface="Calibri" panose="020F0502020204030204" pitchFamily="34" charset="0"/>
                      </a:endParaRPr>
                    </a:p>
                  </a:txBody>
                  <a:tcPr marL="7875" marR="7875" marT="7875" marB="0" anchor="ctr"/>
                </a:tc>
                <a:extLst>
                  <a:ext uri="{0D108BD9-81ED-4DB2-BD59-A6C34878D82A}">
                    <a16:rowId xmlns:a16="http://schemas.microsoft.com/office/drawing/2014/main" val="987721949"/>
                  </a:ext>
                </a:extLst>
              </a:tr>
              <a:tr h="234690">
                <a:tc>
                  <a:txBody>
                    <a:bodyPr/>
                    <a:lstStyle/>
                    <a:p>
                      <a:pPr algn="l" fontAlgn="b"/>
                      <a:r>
                        <a:rPr lang="pt-BR" sz="1500" u="none" strike="noStrike" dirty="0">
                          <a:effectLst/>
                        </a:rPr>
                        <a:t>Demanda</a:t>
                      </a:r>
                      <a:endParaRPr lang="pt-BR" sz="1500" b="0" i="0" u="none" strike="noStrike" dirty="0">
                        <a:solidFill>
                          <a:srgbClr val="000000"/>
                        </a:solidFill>
                        <a:effectLst/>
                        <a:latin typeface="Calibri" panose="020F0502020204030204" pitchFamily="34" charset="0"/>
                      </a:endParaRPr>
                    </a:p>
                  </a:txBody>
                  <a:tcPr marL="7875" marR="7875" marT="7875" marB="0" anchor="b"/>
                </a:tc>
                <a:tc>
                  <a:txBody>
                    <a:bodyPr/>
                    <a:lstStyle/>
                    <a:p>
                      <a:pPr algn="ctr" fontAlgn="b"/>
                      <a:r>
                        <a:rPr lang="pt-BR" sz="1500" u="none" strike="noStrike" dirty="0">
                          <a:effectLst/>
                        </a:rPr>
                        <a:t>60</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dirty="0">
                          <a:effectLst/>
                        </a:rPr>
                        <a:t>50</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dirty="0">
                          <a:effectLst/>
                        </a:rPr>
                        <a:t>45</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dirty="0">
                          <a:effectLst/>
                        </a:rPr>
                        <a:t>60</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dirty="0">
                          <a:effectLst/>
                        </a:rPr>
                        <a:t>45</a:t>
                      </a:r>
                      <a:endParaRPr lang="pt-BR" sz="1500" b="0" i="0" u="none" strike="noStrike" dirty="0">
                        <a:solidFill>
                          <a:srgbClr val="000000"/>
                        </a:solidFill>
                        <a:effectLst/>
                        <a:latin typeface="Calibri" panose="020F0502020204030204" pitchFamily="34" charset="0"/>
                      </a:endParaRPr>
                    </a:p>
                  </a:txBody>
                  <a:tcPr marL="7875" marR="7875" marT="7875" marB="0" anchor="ctr"/>
                </a:tc>
                <a:tc>
                  <a:txBody>
                    <a:bodyPr/>
                    <a:lstStyle/>
                    <a:p>
                      <a:pPr algn="ctr" fontAlgn="b"/>
                      <a:r>
                        <a:rPr lang="pt-BR" sz="1500" u="none" strike="noStrike" dirty="0">
                          <a:effectLst/>
                        </a:rPr>
                        <a:t>55</a:t>
                      </a:r>
                      <a:endParaRPr lang="pt-BR" sz="1500" b="0" i="0" u="none" strike="noStrike" dirty="0">
                        <a:solidFill>
                          <a:srgbClr val="000000"/>
                        </a:solidFill>
                        <a:effectLst/>
                        <a:latin typeface="Calibri" panose="020F0502020204030204" pitchFamily="34" charset="0"/>
                      </a:endParaRPr>
                    </a:p>
                  </a:txBody>
                  <a:tcPr marL="7875" marR="7875" marT="7875" marB="0" anchor="ctr"/>
                </a:tc>
                <a:extLst>
                  <a:ext uri="{0D108BD9-81ED-4DB2-BD59-A6C34878D82A}">
                    <a16:rowId xmlns:a16="http://schemas.microsoft.com/office/drawing/2014/main" val="2996735512"/>
                  </a:ext>
                </a:extLst>
              </a:tr>
            </a:tbl>
          </a:graphicData>
        </a:graphic>
      </p:graphicFrame>
      <p:grpSp>
        <p:nvGrpSpPr>
          <p:cNvPr id="29" name="Agrupar 28">
            <a:extLst>
              <a:ext uri="{FF2B5EF4-FFF2-40B4-BE49-F238E27FC236}">
                <a16:creationId xmlns:a16="http://schemas.microsoft.com/office/drawing/2014/main" id="{DDC641F8-97C6-4458-8E18-191BE1AF2D13}"/>
              </a:ext>
            </a:extLst>
          </p:cNvPr>
          <p:cNvGrpSpPr/>
          <p:nvPr/>
        </p:nvGrpSpPr>
        <p:grpSpPr>
          <a:xfrm>
            <a:off x="7611139" y="4383781"/>
            <a:ext cx="2229471" cy="550279"/>
            <a:chOff x="9205283" y="4572799"/>
            <a:chExt cx="2696431" cy="665535"/>
          </a:xfrm>
        </p:grpSpPr>
        <p:sp>
          <p:nvSpPr>
            <p:cNvPr id="17" name="CaixaDeTexto 16">
              <a:extLst>
                <a:ext uri="{FF2B5EF4-FFF2-40B4-BE49-F238E27FC236}">
                  <a16:creationId xmlns:a16="http://schemas.microsoft.com/office/drawing/2014/main" id="{FACD7047-A403-4FB1-990C-1875F105E730}"/>
                </a:ext>
              </a:extLst>
            </p:cNvPr>
            <p:cNvSpPr txBox="1"/>
            <p:nvPr/>
          </p:nvSpPr>
          <p:spPr>
            <a:xfrm>
              <a:off x="9205283" y="4572799"/>
              <a:ext cx="2696431" cy="665535"/>
            </a:xfrm>
            <a:prstGeom prst="rect">
              <a:avLst/>
            </a:prstGeom>
            <a:noFill/>
          </p:spPr>
          <p:txBody>
            <a:bodyPr wrap="square">
              <a:spAutoFit/>
            </a:bodyPr>
            <a:lstStyle/>
            <a:p>
              <a:pPr algn="l"/>
              <a:r>
                <a:rPr lang="pt-BR" sz="1488" i="1" dirty="0">
                  <a:latin typeface="Times New Roman" panose="02020603050405020304" pitchFamily="18" charset="0"/>
                </a:rPr>
                <a:t>Mm</a:t>
              </a:r>
              <a:r>
                <a:rPr lang="pt-BR" sz="868" dirty="0">
                  <a:latin typeface="Times New Roman" panose="02020603050405020304" pitchFamily="18" charset="0"/>
                </a:rPr>
                <a:t> =  </a:t>
              </a:r>
              <a:r>
                <a:rPr lang="pt-BR" sz="1488" dirty="0">
                  <a:latin typeface="Times New Roman" panose="02020603050405020304" pitchFamily="18" charset="0"/>
                </a:rPr>
                <a:t>60 + 45 + 55 = 53,33</a:t>
              </a:r>
            </a:p>
            <a:p>
              <a:pPr algn="l"/>
              <a:r>
                <a:rPr lang="pt-BR" sz="1488" dirty="0">
                  <a:latin typeface="Times New Roman" panose="02020603050405020304" pitchFamily="18" charset="0"/>
                </a:rPr>
                <a:t>	   3</a:t>
              </a:r>
            </a:p>
          </p:txBody>
        </p:sp>
        <p:cxnSp>
          <p:nvCxnSpPr>
            <p:cNvPr id="18" name="Conector reto 17">
              <a:extLst>
                <a:ext uri="{FF2B5EF4-FFF2-40B4-BE49-F238E27FC236}">
                  <a16:creationId xmlns:a16="http://schemas.microsoft.com/office/drawing/2014/main" id="{19DFE6AF-9930-4ED3-B6C1-CF9EE35A5AC9}"/>
                </a:ext>
              </a:extLst>
            </p:cNvPr>
            <p:cNvCxnSpPr>
              <a:cxnSpLocks/>
            </p:cNvCxnSpPr>
            <p:nvPr/>
          </p:nvCxnSpPr>
          <p:spPr>
            <a:xfrm>
              <a:off x="9848212" y="4895964"/>
              <a:ext cx="1121569" cy="0"/>
            </a:xfrm>
            <a:prstGeom prst="line">
              <a:avLst/>
            </a:prstGeom>
          </p:spPr>
          <p:style>
            <a:lnRef idx="3">
              <a:schemeClr val="dk1"/>
            </a:lnRef>
            <a:fillRef idx="0">
              <a:schemeClr val="dk1"/>
            </a:fillRef>
            <a:effectRef idx="2">
              <a:schemeClr val="dk1"/>
            </a:effectRef>
            <a:fontRef idx="minor">
              <a:schemeClr val="tx1"/>
            </a:fontRef>
          </p:style>
        </p:cxnSp>
      </p:grpSp>
      <p:grpSp>
        <p:nvGrpSpPr>
          <p:cNvPr id="28" name="Agrupar 27">
            <a:extLst>
              <a:ext uri="{FF2B5EF4-FFF2-40B4-BE49-F238E27FC236}">
                <a16:creationId xmlns:a16="http://schemas.microsoft.com/office/drawing/2014/main" id="{8141F452-464A-4B4F-AD6C-1AB9D21B16DF}"/>
              </a:ext>
            </a:extLst>
          </p:cNvPr>
          <p:cNvGrpSpPr/>
          <p:nvPr/>
        </p:nvGrpSpPr>
        <p:grpSpPr>
          <a:xfrm>
            <a:off x="7611139" y="5001743"/>
            <a:ext cx="2229471" cy="550279"/>
            <a:chOff x="9205283" y="5320193"/>
            <a:chExt cx="2696431" cy="665535"/>
          </a:xfrm>
        </p:grpSpPr>
        <p:sp>
          <p:nvSpPr>
            <p:cNvPr id="19" name="CaixaDeTexto 18">
              <a:extLst>
                <a:ext uri="{FF2B5EF4-FFF2-40B4-BE49-F238E27FC236}">
                  <a16:creationId xmlns:a16="http://schemas.microsoft.com/office/drawing/2014/main" id="{CD7FCAA2-AE88-4389-8586-0E7976A082A8}"/>
                </a:ext>
              </a:extLst>
            </p:cNvPr>
            <p:cNvSpPr txBox="1"/>
            <p:nvPr/>
          </p:nvSpPr>
          <p:spPr>
            <a:xfrm>
              <a:off x="9205283" y="5320193"/>
              <a:ext cx="2696431" cy="665535"/>
            </a:xfrm>
            <a:prstGeom prst="rect">
              <a:avLst/>
            </a:prstGeom>
            <a:noFill/>
          </p:spPr>
          <p:txBody>
            <a:bodyPr wrap="square">
              <a:spAutoFit/>
            </a:bodyPr>
            <a:lstStyle/>
            <a:p>
              <a:pPr algn="l"/>
              <a:r>
                <a:rPr lang="pt-BR" sz="1488" i="1" dirty="0">
                  <a:latin typeface="Times New Roman" panose="02020603050405020304" pitchFamily="18" charset="0"/>
                </a:rPr>
                <a:t>Mm</a:t>
              </a:r>
              <a:r>
                <a:rPr lang="pt-BR" sz="868" dirty="0">
                  <a:latin typeface="Times New Roman" panose="02020603050405020304" pitchFamily="18" charset="0"/>
                </a:rPr>
                <a:t> =  </a:t>
              </a:r>
              <a:r>
                <a:rPr lang="pt-BR" sz="1488" dirty="0">
                  <a:latin typeface="Times New Roman" panose="02020603050405020304" pitchFamily="18" charset="0"/>
                </a:rPr>
                <a:t>45 + 55 + 48 = 49,33</a:t>
              </a:r>
            </a:p>
            <a:p>
              <a:pPr algn="l"/>
              <a:r>
                <a:rPr lang="pt-BR" sz="1488" dirty="0">
                  <a:latin typeface="Times New Roman" panose="02020603050405020304" pitchFamily="18" charset="0"/>
                </a:rPr>
                <a:t>	   3</a:t>
              </a:r>
            </a:p>
          </p:txBody>
        </p:sp>
        <p:cxnSp>
          <p:nvCxnSpPr>
            <p:cNvPr id="20" name="Conector reto 19">
              <a:extLst>
                <a:ext uri="{FF2B5EF4-FFF2-40B4-BE49-F238E27FC236}">
                  <a16:creationId xmlns:a16="http://schemas.microsoft.com/office/drawing/2014/main" id="{817B51D5-4CEB-46B9-824C-53E93D10CB8A}"/>
                </a:ext>
              </a:extLst>
            </p:cNvPr>
            <p:cNvCxnSpPr>
              <a:cxnSpLocks/>
            </p:cNvCxnSpPr>
            <p:nvPr/>
          </p:nvCxnSpPr>
          <p:spPr>
            <a:xfrm>
              <a:off x="9848212" y="5643358"/>
              <a:ext cx="1121569" cy="0"/>
            </a:xfrm>
            <a:prstGeom prst="line">
              <a:avLst/>
            </a:prstGeom>
          </p:spPr>
          <p:style>
            <a:lnRef idx="3">
              <a:schemeClr val="dk1"/>
            </a:lnRef>
            <a:fillRef idx="0">
              <a:schemeClr val="dk1"/>
            </a:fillRef>
            <a:effectRef idx="2">
              <a:schemeClr val="dk1"/>
            </a:effectRef>
            <a:fontRef idx="minor">
              <a:schemeClr val="tx1"/>
            </a:fontRef>
          </p:style>
        </p:cxnSp>
      </p:grpSp>
      <p:grpSp>
        <p:nvGrpSpPr>
          <p:cNvPr id="27" name="Agrupar 26">
            <a:extLst>
              <a:ext uri="{FF2B5EF4-FFF2-40B4-BE49-F238E27FC236}">
                <a16:creationId xmlns:a16="http://schemas.microsoft.com/office/drawing/2014/main" id="{45351C9C-E8A6-408D-B103-740F9F599F19}"/>
              </a:ext>
            </a:extLst>
          </p:cNvPr>
          <p:cNvGrpSpPr/>
          <p:nvPr/>
        </p:nvGrpSpPr>
        <p:grpSpPr>
          <a:xfrm>
            <a:off x="5572211" y="5893659"/>
            <a:ext cx="2909721" cy="550279"/>
            <a:chOff x="8555277" y="6067572"/>
            <a:chExt cx="4695909" cy="665535"/>
          </a:xfrm>
        </p:grpSpPr>
        <p:sp>
          <p:nvSpPr>
            <p:cNvPr id="21" name="CaixaDeTexto 20">
              <a:extLst>
                <a:ext uri="{FF2B5EF4-FFF2-40B4-BE49-F238E27FC236}">
                  <a16:creationId xmlns:a16="http://schemas.microsoft.com/office/drawing/2014/main" id="{837F82A9-C795-4354-AB85-33DE64056F7D}"/>
                </a:ext>
              </a:extLst>
            </p:cNvPr>
            <p:cNvSpPr txBox="1"/>
            <p:nvPr/>
          </p:nvSpPr>
          <p:spPr>
            <a:xfrm>
              <a:off x="8555277" y="6067572"/>
              <a:ext cx="4695909" cy="665535"/>
            </a:xfrm>
            <a:prstGeom prst="rect">
              <a:avLst/>
            </a:prstGeom>
            <a:noFill/>
          </p:spPr>
          <p:txBody>
            <a:bodyPr wrap="square">
              <a:spAutoFit/>
            </a:bodyPr>
            <a:lstStyle/>
            <a:p>
              <a:pPr algn="l"/>
              <a:r>
                <a:rPr lang="pt-BR" sz="1488" i="1" dirty="0">
                  <a:latin typeface="Times New Roman" panose="02020603050405020304" pitchFamily="18" charset="0"/>
                </a:rPr>
                <a:t>Mm</a:t>
              </a:r>
              <a:r>
                <a:rPr lang="pt-BR" sz="868" dirty="0">
                  <a:latin typeface="Times New Roman" panose="02020603050405020304" pitchFamily="18" charset="0"/>
                </a:rPr>
                <a:t> =  </a:t>
              </a:r>
              <a:r>
                <a:rPr lang="pt-BR" sz="1488" dirty="0">
                  <a:latin typeface="Times New Roman" panose="02020603050405020304" pitchFamily="18" charset="0"/>
                </a:rPr>
                <a:t>50 + 45 + 60 + 45+ 55 = 51</a:t>
              </a:r>
            </a:p>
            <a:p>
              <a:pPr algn="l"/>
              <a:r>
                <a:rPr lang="pt-BR" sz="1488" dirty="0">
                  <a:latin typeface="Times New Roman" panose="02020603050405020304" pitchFamily="18" charset="0"/>
                </a:rPr>
                <a:t>	   5</a:t>
              </a:r>
            </a:p>
          </p:txBody>
        </p:sp>
        <p:cxnSp>
          <p:nvCxnSpPr>
            <p:cNvPr id="22" name="Conector reto 21">
              <a:extLst>
                <a:ext uri="{FF2B5EF4-FFF2-40B4-BE49-F238E27FC236}">
                  <a16:creationId xmlns:a16="http://schemas.microsoft.com/office/drawing/2014/main" id="{364EE743-489B-41B2-BEF6-8714FC052E08}"/>
                </a:ext>
              </a:extLst>
            </p:cNvPr>
            <p:cNvCxnSpPr>
              <a:cxnSpLocks/>
            </p:cNvCxnSpPr>
            <p:nvPr/>
          </p:nvCxnSpPr>
          <p:spPr>
            <a:xfrm>
              <a:off x="9142653" y="6390737"/>
              <a:ext cx="3004632" cy="0"/>
            </a:xfrm>
            <a:prstGeom prst="line">
              <a:avLst/>
            </a:prstGeom>
          </p:spPr>
          <p:style>
            <a:lnRef idx="3">
              <a:schemeClr val="dk1"/>
            </a:lnRef>
            <a:fillRef idx="0">
              <a:schemeClr val="dk1"/>
            </a:fillRef>
            <a:effectRef idx="2">
              <a:schemeClr val="dk1"/>
            </a:effectRef>
            <a:fontRef idx="minor">
              <a:schemeClr val="tx1"/>
            </a:fontRef>
          </p:style>
        </p:cxnSp>
      </p:grpSp>
      <p:pic>
        <p:nvPicPr>
          <p:cNvPr id="26" name="Imagem 25">
            <a:extLst>
              <a:ext uri="{FF2B5EF4-FFF2-40B4-BE49-F238E27FC236}">
                <a16:creationId xmlns:a16="http://schemas.microsoft.com/office/drawing/2014/main" id="{E9A1EDB9-708E-4C45-B579-22B562FEF188}"/>
              </a:ext>
            </a:extLst>
          </p:cNvPr>
          <p:cNvPicPr>
            <a:picLocks noChangeAspect="1"/>
          </p:cNvPicPr>
          <p:nvPr/>
        </p:nvPicPr>
        <p:blipFill>
          <a:blip r:embed="rId3"/>
          <a:stretch>
            <a:fillRect/>
          </a:stretch>
        </p:blipFill>
        <p:spPr>
          <a:xfrm>
            <a:off x="2525028" y="3355875"/>
            <a:ext cx="1264450" cy="847925"/>
          </a:xfrm>
          <a:prstGeom prst="rect">
            <a:avLst/>
          </a:prstGeom>
        </p:spPr>
      </p:pic>
    </p:spTree>
    <p:extLst>
      <p:ext uri="{BB962C8B-B14F-4D97-AF65-F5344CB8AC3E}">
        <p14:creationId xmlns:p14="http://schemas.microsoft.com/office/powerpoint/2010/main" val="23549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Média Móvel Ponderada</a:t>
            </a:r>
          </a:p>
          <a:p>
            <a:pPr algn="just"/>
            <a:r>
              <a:rPr lang="pt-BR" sz="1654" dirty="0"/>
              <a:t>Consiste na ponderação de cada um dos termos para a média móvel</a:t>
            </a:r>
          </a:p>
          <a:p>
            <a:pPr algn="just"/>
            <a:r>
              <a:rPr lang="pt-BR" sz="1654" u="sng" dirty="0"/>
              <a:t>Exemplo:</a:t>
            </a:r>
          </a:p>
          <a:p>
            <a:pPr algn="just">
              <a:spcAft>
                <a:spcPts val="0"/>
              </a:spcAft>
            </a:pPr>
            <a:endParaRPr lang="pt-BR" sz="1654" u="sng" dirty="0"/>
          </a:p>
          <a:p>
            <a:pPr algn="just"/>
            <a:endParaRPr lang="pt-BR" sz="1654" dirty="0">
              <a:latin typeface="Arial" panose="020B0604020202020204" pitchFamily="34" charset="0"/>
            </a:endParaRPr>
          </a:p>
          <a:p>
            <a:pPr algn="just"/>
            <a:r>
              <a:rPr lang="pt-BR" sz="1654" dirty="0">
                <a:latin typeface="Arial" panose="020B0604020202020204" pitchFamily="34" charset="0"/>
              </a:rPr>
              <a:t>Qual a previsão (média móvel de 3 períodos) para o mês de julho, considerando os pesos 3, 2 ,1?</a:t>
            </a:r>
          </a:p>
          <a:p>
            <a:pPr algn="just"/>
            <a:endParaRPr lang="pt-BR" sz="1654" u="sng" dirty="0"/>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pSp>
        <p:nvGrpSpPr>
          <p:cNvPr id="10" name="Agrupar 9">
            <a:extLst>
              <a:ext uri="{FF2B5EF4-FFF2-40B4-BE49-F238E27FC236}">
                <a16:creationId xmlns:a16="http://schemas.microsoft.com/office/drawing/2014/main" id="{501F8293-FD3A-4941-8BA6-D5EA779A77D4}"/>
              </a:ext>
            </a:extLst>
          </p:cNvPr>
          <p:cNvGrpSpPr/>
          <p:nvPr/>
        </p:nvGrpSpPr>
        <p:grpSpPr>
          <a:xfrm>
            <a:off x="2799970" y="5984260"/>
            <a:ext cx="5076314" cy="550279"/>
            <a:chOff x="3386421" y="6095139"/>
            <a:chExt cx="6139542" cy="665535"/>
          </a:xfrm>
        </p:grpSpPr>
        <p:sp>
          <p:nvSpPr>
            <p:cNvPr id="15" name="CaixaDeTexto 14">
              <a:extLst>
                <a:ext uri="{FF2B5EF4-FFF2-40B4-BE49-F238E27FC236}">
                  <a16:creationId xmlns:a16="http://schemas.microsoft.com/office/drawing/2014/main" id="{B28301BE-E669-49A7-AC14-FB3DA490579F}"/>
                </a:ext>
              </a:extLst>
            </p:cNvPr>
            <p:cNvSpPr txBox="1"/>
            <p:nvPr/>
          </p:nvSpPr>
          <p:spPr>
            <a:xfrm>
              <a:off x="3386421" y="6095139"/>
              <a:ext cx="6139542" cy="665535"/>
            </a:xfrm>
            <a:prstGeom prst="rect">
              <a:avLst/>
            </a:prstGeom>
            <a:noFill/>
          </p:spPr>
          <p:txBody>
            <a:bodyPr wrap="square">
              <a:spAutoFit/>
            </a:bodyPr>
            <a:lstStyle/>
            <a:p>
              <a:pPr algn="l"/>
              <a:r>
                <a:rPr lang="pt-BR" sz="1488" i="1" dirty="0">
                  <a:latin typeface="Times New Roman" panose="02020603050405020304" pitchFamily="18" charset="0"/>
                </a:rPr>
                <a:t>Mm</a:t>
              </a:r>
              <a:r>
                <a:rPr lang="pt-BR" sz="868" dirty="0">
                  <a:latin typeface="Times New Roman" panose="02020603050405020304" pitchFamily="18" charset="0"/>
                </a:rPr>
                <a:t> =  </a:t>
              </a:r>
              <a:r>
                <a:rPr lang="pt-BR" sz="1488" dirty="0">
                  <a:latin typeface="Times New Roman" panose="02020603050405020304" pitchFamily="18" charset="0"/>
                </a:rPr>
                <a:t>(1*60) + (2*45) + (3*55) = 52,5</a:t>
              </a:r>
            </a:p>
            <a:p>
              <a:pPr algn="l"/>
              <a:r>
                <a:rPr lang="pt-BR" sz="1488" dirty="0">
                  <a:latin typeface="Times New Roman" panose="02020603050405020304" pitchFamily="18" charset="0"/>
                </a:rPr>
                <a:t>	   	6</a:t>
              </a:r>
            </a:p>
          </p:txBody>
        </p:sp>
        <p:cxnSp>
          <p:nvCxnSpPr>
            <p:cNvPr id="16" name="Conector reto 15">
              <a:extLst>
                <a:ext uri="{FF2B5EF4-FFF2-40B4-BE49-F238E27FC236}">
                  <a16:creationId xmlns:a16="http://schemas.microsoft.com/office/drawing/2014/main" id="{71599BF2-9EE6-491C-844A-47997EDC625D}"/>
                </a:ext>
              </a:extLst>
            </p:cNvPr>
            <p:cNvCxnSpPr>
              <a:cxnSpLocks/>
            </p:cNvCxnSpPr>
            <p:nvPr/>
          </p:nvCxnSpPr>
          <p:spPr>
            <a:xfrm>
              <a:off x="4029350" y="6418304"/>
              <a:ext cx="2276200" cy="0"/>
            </a:xfrm>
            <a:prstGeom prst="line">
              <a:avLst/>
            </a:prstGeom>
          </p:spPr>
          <p:style>
            <a:lnRef idx="3">
              <a:schemeClr val="dk1"/>
            </a:lnRef>
            <a:fillRef idx="0">
              <a:schemeClr val="dk1"/>
            </a:fillRef>
            <a:effectRef idx="2">
              <a:schemeClr val="dk1"/>
            </a:effectRef>
            <a:fontRef idx="minor">
              <a:schemeClr val="tx1"/>
            </a:fontRef>
          </p:style>
        </p:cxnSp>
      </p:grpSp>
      <p:pic>
        <p:nvPicPr>
          <p:cNvPr id="8" name="Imagem 7">
            <a:extLst>
              <a:ext uri="{FF2B5EF4-FFF2-40B4-BE49-F238E27FC236}">
                <a16:creationId xmlns:a16="http://schemas.microsoft.com/office/drawing/2014/main" id="{02714720-0E27-44C0-BB3B-FA638E68FB45}"/>
              </a:ext>
            </a:extLst>
          </p:cNvPr>
          <p:cNvPicPr>
            <a:picLocks noChangeAspect="1"/>
          </p:cNvPicPr>
          <p:nvPr/>
        </p:nvPicPr>
        <p:blipFill>
          <a:blip r:embed="rId3"/>
          <a:stretch>
            <a:fillRect/>
          </a:stretch>
        </p:blipFill>
        <p:spPr>
          <a:xfrm>
            <a:off x="2266266" y="3962606"/>
            <a:ext cx="3775735" cy="884691"/>
          </a:xfrm>
          <a:prstGeom prst="rect">
            <a:avLst/>
          </a:prstGeom>
        </p:spPr>
      </p:pic>
      <p:pic>
        <p:nvPicPr>
          <p:cNvPr id="12" name="Imagem 11">
            <a:extLst>
              <a:ext uri="{FF2B5EF4-FFF2-40B4-BE49-F238E27FC236}">
                <a16:creationId xmlns:a16="http://schemas.microsoft.com/office/drawing/2014/main" id="{2D7809D0-E4C4-45C8-BE4A-F08A0573F66A}"/>
              </a:ext>
            </a:extLst>
          </p:cNvPr>
          <p:cNvPicPr>
            <a:picLocks noChangeAspect="1"/>
          </p:cNvPicPr>
          <p:nvPr/>
        </p:nvPicPr>
        <p:blipFill rotWithShape="1">
          <a:blip r:embed="rId4"/>
          <a:srcRect t="22076"/>
          <a:stretch/>
        </p:blipFill>
        <p:spPr>
          <a:xfrm>
            <a:off x="7519547" y="3237242"/>
            <a:ext cx="2463874" cy="884691"/>
          </a:xfrm>
          <a:prstGeom prst="rect">
            <a:avLst/>
          </a:prstGeom>
        </p:spPr>
      </p:pic>
    </p:spTree>
    <p:extLst>
      <p:ext uri="{BB962C8B-B14F-4D97-AF65-F5344CB8AC3E}">
        <p14:creationId xmlns:p14="http://schemas.microsoft.com/office/powerpoint/2010/main" val="326893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Média Exponencial Móvel</a:t>
            </a:r>
          </a:p>
          <a:p>
            <a:pPr algn="just"/>
            <a:r>
              <a:rPr lang="pt-BR" sz="1654" dirty="0"/>
              <a:t>O peso de cada observação decresce no tempo em progressão geométrica, ou de forma exponencial.</a:t>
            </a:r>
          </a:p>
          <a:p>
            <a:pPr algn="just"/>
            <a:r>
              <a:rPr lang="pt-BR" sz="1654" dirty="0"/>
              <a:t>– Cada nova previsão é </a:t>
            </a:r>
            <a:r>
              <a:rPr lang="pt-BR" sz="1654" b="1" dirty="0"/>
              <a:t>obtida com base na previsão anterior</a:t>
            </a:r>
            <a:r>
              <a:rPr lang="pt-BR" sz="1654" dirty="0"/>
              <a:t>, acrescida do erro cometido na previsão anterior, corrigido por um coeficiente de ponderação.</a:t>
            </a:r>
          </a:p>
          <a:p>
            <a:pPr algn="just"/>
            <a:endParaRPr lang="pt-BR" sz="1654" dirty="0"/>
          </a:p>
          <a:p>
            <a:pPr algn="ctr"/>
            <a:r>
              <a:rPr lang="pt-BR" sz="1984" i="1" dirty="0" err="1">
                <a:latin typeface="Times New Roman" panose="02020603050405020304" pitchFamily="18" charset="0"/>
              </a:rPr>
              <a:t>M</a:t>
            </a:r>
            <a:r>
              <a:rPr lang="pt-BR" sz="1984" i="1" baseline="-25000" dirty="0" err="1">
                <a:latin typeface="Times New Roman" panose="02020603050405020304" pitchFamily="18" charset="0"/>
              </a:rPr>
              <a:t>t</a:t>
            </a:r>
            <a:r>
              <a:rPr lang="pt-BR" sz="1984" i="1" dirty="0">
                <a:latin typeface="Times New Roman" panose="02020603050405020304" pitchFamily="18" charset="0"/>
              </a:rPr>
              <a:t> </a:t>
            </a:r>
            <a:r>
              <a:rPr lang="pt-BR" sz="1984" dirty="0">
                <a:latin typeface="Symbol" panose="05050102010706020507" pitchFamily="18" charset="2"/>
              </a:rPr>
              <a:t>= </a:t>
            </a:r>
            <a:r>
              <a:rPr lang="pt-BR" sz="1984" i="1" dirty="0">
                <a:latin typeface="Times New Roman" panose="02020603050405020304" pitchFamily="18" charset="0"/>
              </a:rPr>
              <a:t>M</a:t>
            </a:r>
            <a:r>
              <a:rPr lang="pt-BR" sz="1984" i="1" baseline="-25000" dirty="0">
                <a:latin typeface="Times New Roman" panose="02020603050405020304" pitchFamily="18" charset="0"/>
              </a:rPr>
              <a:t>t</a:t>
            </a:r>
            <a:r>
              <a:rPr lang="pt-BR" sz="1984" baseline="-25000" dirty="0">
                <a:latin typeface="Symbol" panose="05050102010706020507" pitchFamily="18" charset="2"/>
              </a:rPr>
              <a:t>-</a:t>
            </a:r>
            <a:r>
              <a:rPr lang="pt-BR" sz="1984" baseline="-25000" dirty="0">
                <a:latin typeface="Times New Roman" panose="02020603050405020304" pitchFamily="18" charset="0"/>
              </a:rPr>
              <a:t>1</a:t>
            </a:r>
            <a:r>
              <a:rPr lang="pt-BR" sz="1984" dirty="0">
                <a:latin typeface="Times New Roman" panose="02020603050405020304" pitchFamily="18" charset="0"/>
              </a:rPr>
              <a:t> </a:t>
            </a:r>
            <a:r>
              <a:rPr lang="pt-BR" sz="1984" dirty="0">
                <a:latin typeface="Symbol" panose="05050102010706020507" pitchFamily="18" charset="2"/>
              </a:rPr>
              <a:t>+a (</a:t>
            </a:r>
            <a:r>
              <a:rPr lang="pt-BR" sz="1984" i="1" dirty="0">
                <a:latin typeface="Times New Roman" panose="02020603050405020304" pitchFamily="18" charset="0"/>
              </a:rPr>
              <a:t>D</a:t>
            </a:r>
            <a:r>
              <a:rPr lang="pt-BR" sz="1984" i="1" baseline="-25000" dirty="0">
                <a:latin typeface="Times New Roman" panose="02020603050405020304" pitchFamily="18" charset="0"/>
              </a:rPr>
              <a:t>t</a:t>
            </a:r>
            <a:r>
              <a:rPr lang="pt-BR" sz="1984" baseline="-25000" dirty="0">
                <a:latin typeface="Symbol" panose="05050102010706020507" pitchFamily="18" charset="2"/>
              </a:rPr>
              <a:t>-</a:t>
            </a:r>
            <a:r>
              <a:rPr lang="pt-BR" sz="1984" baseline="-25000" dirty="0">
                <a:latin typeface="Times New Roman" panose="02020603050405020304" pitchFamily="18" charset="0"/>
              </a:rPr>
              <a:t>1</a:t>
            </a:r>
            <a:r>
              <a:rPr lang="pt-BR" sz="1984" dirty="0">
                <a:latin typeface="Times New Roman" panose="02020603050405020304" pitchFamily="18" charset="0"/>
              </a:rPr>
              <a:t> </a:t>
            </a:r>
            <a:r>
              <a:rPr lang="pt-BR" sz="1984" dirty="0">
                <a:latin typeface="Symbol" panose="05050102010706020507" pitchFamily="18" charset="2"/>
              </a:rPr>
              <a:t>- </a:t>
            </a:r>
            <a:r>
              <a:rPr lang="pt-BR" sz="1984" i="1" dirty="0">
                <a:latin typeface="Times New Roman" panose="02020603050405020304" pitchFamily="18" charset="0"/>
              </a:rPr>
              <a:t>M</a:t>
            </a:r>
            <a:r>
              <a:rPr lang="pt-BR" sz="1984" i="1" baseline="-25000" dirty="0">
                <a:latin typeface="Times New Roman" panose="02020603050405020304" pitchFamily="18" charset="0"/>
              </a:rPr>
              <a:t>t</a:t>
            </a:r>
            <a:r>
              <a:rPr lang="pt-BR" sz="1984" baseline="-25000" dirty="0">
                <a:latin typeface="Symbol" panose="05050102010706020507" pitchFamily="18" charset="2"/>
              </a:rPr>
              <a:t>-</a:t>
            </a:r>
            <a:r>
              <a:rPr lang="pt-BR" sz="1984" baseline="-25000" dirty="0">
                <a:latin typeface="Times New Roman" panose="02020603050405020304" pitchFamily="18" charset="0"/>
              </a:rPr>
              <a:t>1</a:t>
            </a:r>
            <a:r>
              <a:rPr lang="pt-BR" sz="1984" dirty="0">
                <a:latin typeface="Symbol" panose="05050102010706020507" pitchFamily="18" charset="2"/>
              </a:rPr>
              <a:t>)</a:t>
            </a:r>
            <a:endParaRPr lang="pt-BR" sz="2315"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1" name="CaixaDeTexto 10">
            <a:extLst>
              <a:ext uri="{FF2B5EF4-FFF2-40B4-BE49-F238E27FC236}">
                <a16:creationId xmlns:a16="http://schemas.microsoft.com/office/drawing/2014/main" id="{AD6F2464-8ED6-4729-957E-9CB613F75881}"/>
              </a:ext>
            </a:extLst>
          </p:cNvPr>
          <p:cNvSpPr txBox="1"/>
          <p:nvPr/>
        </p:nvSpPr>
        <p:spPr>
          <a:xfrm>
            <a:off x="9181994" y="6461714"/>
            <a:ext cx="845103" cy="232243"/>
          </a:xfrm>
          <a:prstGeom prst="rect">
            <a:avLst/>
          </a:prstGeom>
          <a:noFill/>
        </p:spPr>
        <p:txBody>
          <a:bodyPr wrap="none" rtlCol="0">
            <a:spAutoFit/>
          </a:bodyPr>
          <a:lstStyle/>
          <a:p>
            <a:r>
              <a:rPr lang="pt-BR" sz="909" dirty="0" err="1"/>
              <a:t>Tubino</a:t>
            </a:r>
            <a:r>
              <a:rPr lang="pt-BR" sz="909" dirty="0"/>
              <a:t> (2007)</a:t>
            </a:r>
          </a:p>
        </p:txBody>
      </p:sp>
    </p:spTree>
    <p:extLst>
      <p:ext uri="{BB962C8B-B14F-4D97-AF65-F5344CB8AC3E}">
        <p14:creationId xmlns:p14="http://schemas.microsoft.com/office/powerpoint/2010/main" val="30928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Média Exponencial Móvel</a:t>
            </a:r>
          </a:p>
          <a:p>
            <a:pPr algn="just"/>
            <a:endParaRPr lang="pt-BR" sz="1654" dirty="0"/>
          </a:p>
          <a:p>
            <a:pPr algn="l"/>
            <a:r>
              <a:rPr lang="pt-BR" sz="1984" i="1" dirty="0" err="1">
                <a:latin typeface="Times New Roman" panose="02020603050405020304" pitchFamily="18" charset="0"/>
              </a:rPr>
              <a:t>M</a:t>
            </a:r>
            <a:r>
              <a:rPr lang="pt-BR" sz="1984" i="1" baseline="-25000" dirty="0" err="1">
                <a:latin typeface="Times New Roman" panose="02020603050405020304" pitchFamily="18" charset="0"/>
              </a:rPr>
              <a:t>t</a:t>
            </a:r>
            <a:r>
              <a:rPr lang="pt-BR" sz="1984" i="1" dirty="0">
                <a:latin typeface="Times New Roman" panose="02020603050405020304" pitchFamily="18" charset="0"/>
              </a:rPr>
              <a:t> </a:t>
            </a:r>
            <a:r>
              <a:rPr lang="pt-BR" sz="1984" dirty="0">
                <a:latin typeface="Symbol" panose="05050102010706020507" pitchFamily="18" charset="2"/>
              </a:rPr>
              <a:t>= </a:t>
            </a:r>
            <a:r>
              <a:rPr lang="pt-BR" sz="1984" i="1" dirty="0">
                <a:latin typeface="Times New Roman" panose="02020603050405020304" pitchFamily="18" charset="0"/>
              </a:rPr>
              <a:t>M</a:t>
            </a:r>
            <a:r>
              <a:rPr lang="pt-BR" sz="1984" i="1" baseline="-25000" dirty="0">
                <a:latin typeface="Times New Roman" panose="02020603050405020304" pitchFamily="18" charset="0"/>
              </a:rPr>
              <a:t>t</a:t>
            </a:r>
            <a:r>
              <a:rPr lang="pt-BR" sz="1984" baseline="-25000" dirty="0">
                <a:latin typeface="Symbol" panose="05050102010706020507" pitchFamily="18" charset="2"/>
              </a:rPr>
              <a:t>-</a:t>
            </a:r>
            <a:r>
              <a:rPr lang="pt-BR" sz="1984" baseline="-25000" dirty="0">
                <a:latin typeface="Times New Roman" panose="02020603050405020304" pitchFamily="18" charset="0"/>
              </a:rPr>
              <a:t>1</a:t>
            </a:r>
            <a:r>
              <a:rPr lang="pt-BR" sz="1984" dirty="0">
                <a:latin typeface="Times New Roman" panose="02020603050405020304" pitchFamily="18" charset="0"/>
              </a:rPr>
              <a:t> </a:t>
            </a:r>
            <a:r>
              <a:rPr lang="pt-BR" sz="1984" dirty="0">
                <a:latin typeface="Symbol" panose="05050102010706020507" pitchFamily="18" charset="2"/>
              </a:rPr>
              <a:t>+a (</a:t>
            </a:r>
            <a:r>
              <a:rPr lang="pt-BR" sz="1984" i="1" dirty="0">
                <a:latin typeface="Times New Roman" panose="02020603050405020304" pitchFamily="18" charset="0"/>
              </a:rPr>
              <a:t>D</a:t>
            </a:r>
            <a:r>
              <a:rPr lang="pt-BR" sz="1984" i="1" baseline="-25000" dirty="0">
                <a:latin typeface="Times New Roman" panose="02020603050405020304" pitchFamily="18" charset="0"/>
              </a:rPr>
              <a:t>t</a:t>
            </a:r>
            <a:r>
              <a:rPr lang="pt-BR" sz="1984" baseline="-25000" dirty="0">
                <a:latin typeface="Symbol" panose="05050102010706020507" pitchFamily="18" charset="2"/>
              </a:rPr>
              <a:t>-</a:t>
            </a:r>
            <a:r>
              <a:rPr lang="pt-BR" sz="1984" baseline="-25000" dirty="0">
                <a:latin typeface="Times New Roman" panose="02020603050405020304" pitchFamily="18" charset="0"/>
              </a:rPr>
              <a:t>1</a:t>
            </a:r>
            <a:r>
              <a:rPr lang="pt-BR" sz="1984" dirty="0">
                <a:latin typeface="Times New Roman" panose="02020603050405020304" pitchFamily="18" charset="0"/>
              </a:rPr>
              <a:t> </a:t>
            </a:r>
            <a:r>
              <a:rPr lang="pt-BR" sz="1984" dirty="0">
                <a:latin typeface="Symbol" panose="05050102010706020507" pitchFamily="18" charset="2"/>
              </a:rPr>
              <a:t>- </a:t>
            </a:r>
            <a:r>
              <a:rPr lang="pt-BR" sz="1984" i="1" dirty="0">
                <a:latin typeface="Times New Roman" panose="02020603050405020304" pitchFamily="18" charset="0"/>
              </a:rPr>
              <a:t>M</a:t>
            </a:r>
            <a:r>
              <a:rPr lang="pt-BR" sz="1984" i="1" baseline="-25000" dirty="0">
                <a:latin typeface="Times New Roman" panose="02020603050405020304" pitchFamily="18" charset="0"/>
              </a:rPr>
              <a:t>t</a:t>
            </a:r>
            <a:r>
              <a:rPr lang="pt-BR" sz="1984" baseline="-25000" dirty="0">
                <a:latin typeface="Symbol" panose="05050102010706020507" pitchFamily="18" charset="2"/>
              </a:rPr>
              <a:t>-</a:t>
            </a:r>
            <a:r>
              <a:rPr lang="pt-BR" sz="1984" baseline="-25000" dirty="0">
                <a:latin typeface="Times New Roman" panose="02020603050405020304" pitchFamily="18" charset="0"/>
              </a:rPr>
              <a:t>1</a:t>
            </a:r>
            <a:r>
              <a:rPr lang="pt-BR" sz="1984" dirty="0">
                <a:latin typeface="Symbol" panose="05050102010706020507" pitchFamily="18" charset="2"/>
              </a:rPr>
              <a:t>)</a:t>
            </a:r>
            <a:endParaRPr lang="pt-BR" sz="2315" dirty="0"/>
          </a:p>
          <a:p>
            <a:pPr algn="just"/>
            <a:endParaRPr lang="pt-BR" sz="1984" dirty="0">
              <a:latin typeface="Symbol" panose="05050102010706020507" pitchFamily="18" charset="2"/>
            </a:endParaRPr>
          </a:p>
          <a:p>
            <a:pPr algn="just"/>
            <a:r>
              <a:rPr lang="pt-BR" sz="1654" dirty="0">
                <a:latin typeface="Arial" panose="020B0604020202020204" pitchFamily="34" charset="0"/>
                <a:cs typeface="Arial" panose="020B0604020202020204" pitchFamily="34" charset="0"/>
              </a:rPr>
              <a:t>O coeficiente de ponderação (</a:t>
            </a:r>
            <a:r>
              <a:rPr lang="pt-BR" sz="1654" dirty="0">
                <a:latin typeface="Symbol" panose="05050102010706020507" pitchFamily="18" charset="2"/>
              </a:rPr>
              <a:t>a</a:t>
            </a:r>
            <a:r>
              <a:rPr lang="pt-BR" sz="1654" dirty="0">
                <a:latin typeface="Arial" panose="020B0604020202020204" pitchFamily="34" charset="0"/>
                <a:cs typeface="Arial" panose="020B0604020202020204" pitchFamily="34" charset="0"/>
              </a:rPr>
              <a:t>) é </a:t>
            </a:r>
            <a:r>
              <a:rPr lang="pt-BR" sz="1654" b="1" dirty="0">
                <a:latin typeface="Arial" panose="020B0604020202020204" pitchFamily="34" charset="0"/>
                <a:cs typeface="Arial" panose="020B0604020202020204" pitchFamily="34" charset="0"/>
              </a:rPr>
              <a:t>fixado pelo analista </a:t>
            </a:r>
            <a:r>
              <a:rPr lang="pt-BR" sz="1654" dirty="0">
                <a:latin typeface="Arial" panose="020B0604020202020204" pitchFamily="34" charset="0"/>
                <a:cs typeface="Arial" panose="020B0604020202020204" pitchFamily="34" charset="0"/>
              </a:rPr>
              <a:t>dentro de uma faixa que varia de 0 a 1. Quanto maior seu valor, mais rápido o modelo de previsão reagirá a uma variação real da demanda.</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1" name="CaixaDeTexto 10">
            <a:extLst>
              <a:ext uri="{FF2B5EF4-FFF2-40B4-BE49-F238E27FC236}">
                <a16:creationId xmlns:a16="http://schemas.microsoft.com/office/drawing/2014/main" id="{AD6F2464-8ED6-4729-957E-9CB613F75881}"/>
              </a:ext>
            </a:extLst>
          </p:cNvPr>
          <p:cNvSpPr txBox="1"/>
          <p:nvPr/>
        </p:nvSpPr>
        <p:spPr>
          <a:xfrm>
            <a:off x="9181994" y="6461714"/>
            <a:ext cx="845103" cy="232243"/>
          </a:xfrm>
          <a:prstGeom prst="rect">
            <a:avLst/>
          </a:prstGeom>
          <a:noFill/>
        </p:spPr>
        <p:txBody>
          <a:bodyPr wrap="none" rtlCol="0">
            <a:spAutoFit/>
          </a:bodyPr>
          <a:lstStyle/>
          <a:p>
            <a:r>
              <a:rPr lang="pt-BR" sz="909" dirty="0" err="1"/>
              <a:t>Tubino</a:t>
            </a:r>
            <a:r>
              <a:rPr lang="pt-BR" sz="909" dirty="0"/>
              <a:t> (2007)</a:t>
            </a:r>
          </a:p>
        </p:txBody>
      </p:sp>
      <p:sp>
        <p:nvSpPr>
          <p:cNvPr id="8" name="CaixaDeTexto 7">
            <a:extLst>
              <a:ext uri="{FF2B5EF4-FFF2-40B4-BE49-F238E27FC236}">
                <a16:creationId xmlns:a16="http://schemas.microsoft.com/office/drawing/2014/main" id="{8BD5199A-FADC-4D2F-8A11-6EDA4A975D76}"/>
              </a:ext>
            </a:extLst>
          </p:cNvPr>
          <p:cNvSpPr txBox="1"/>
          <p:nvPr/>
        </p:nvSpPr>
        <p:spPr>
          <a:xfrm>
            <a:off x="5559795" y="3388276"/>
            <a:ext cx="2705267" cy="1249958"/>
          </a:xfrm>
          <a:prstGeom prst="rect">
            <a:avLst/>
          </a:prstGeom>
          <a:noFill/>
        </p:spPr>
        <p:txBody>
          <a:bodyPr wrap="square">
            <a:spAutoFit/>
          </a:bodyPr>
          <a:lstStyle/>
          <a:p>
            <a:pPr algn="l"/>
            <a:r>
              <a:rPr lang="pt-BR" sz="1488" i="1" dirty="0" err="1">
                <a:latin typeface="Times New Roman" panose="02020603050405020304" pitchFamily="18" charset="0"/>
              </a:rPr>
              <a:t>M</a:t>
            </a:r>
            <a:r>
              <a:rPr lang="pt-BR" sz="992" i="1" dirty="0" err="1">
                <a:latin typeface="Times New Roman" panose="02020603050405020304" pitchFamily="18" charset="0"/>
              </a:rPr>
              <a:t>t</a:t>
            </a:r>
            <a:r>
              <a:rPr lang="pt-BR" sz="992" i="1" dirty="0">
                <a:latin typeface="Times New Roman" panose="02020603050405020304" pitchFamily="18" charset="0"/>
              </a:rPr>
              <a:t> </a:t>
            </a:r>
            <a:r>
              <a:rPr lang="pt-BR" sz="1488" dirty="0">
                <a:latin typeface="Times New Roman" panose="02020603050405020304" pitchFamily="18" charset="0"/>
              </a:rPr>
              <a:t>= Previsão para o período t;</a:t>
            </a:r>
          </a:p>
          <a:p>
            <a:pPr algn="l"/>
            <a:r>
              <a:rPr lang="pt-BR" sz="1488" i="1" dirty="0">
                <a:latin typeface="Times New Roman" panose="02020603050405020304" pitchFamily="18" charset="0"/>
              </a:rPr>
              <a:t>M</a:t>
            </a:r>
            <a:r>
              <a:rPr lang="pt-BR" sz="992" i="1" dirty="0">
                <a:latin typeface="Times New Roman" panose="02020603050405020304" pitchFamily="18" charset="0"/>
              </a:rPr>
              <a:t>t-1</a:t>
            </a:r>
            <a:r>
              <a:rPr lang="pt-BR" sz="1488" dirty="0">
                <a:latin typeface="Times New Roman" panose="02020603050405020304" pitchFamily="18" charset="0"/>
              </a:rPr>
              <a:t>= Previsão para o período t-1;</a:t>
            </a:r>
          </a:p>
          <a:p>
            <a:pPr algn="l"/>
            <a:r>
              <a:rPr lang="pt-BR" sz="1571" dirty="0">
                <a:latin typeface="Symbol" panose="05050102010706020507" pitchFamily="18" charset="2"/>
              </a:rPr>
              <a:t>a </a:t>
            </a:r>
            <a:r>
              <a:rPr lang="pt-BR" sz="1488" dirty="0">
                <a:latin typeface="Times New Roman" panose="02020603050405020304" pitchFamily="18" charset="0"/>
              </a:rPr>
              <a:t>= coeficiente de ponderação;</a:t>
            </a:r>
          </a:p>
          <a:p>
            <a:pPr algn="l"/>
            <a:r>
              <a:rPr lang="pt-BR" sz="1488" i="1" dirty="0">
                <a:latin typeface="Times New Roman" panose="02020603050405020304" pitchFamily="18" charset="0"/>
              </a:rPr>
              <a:t>D</a:t>
            </a:r>
            <a:r>
              <a:rPr lang="pt-BR" sz="992" i="1" dirty="0">
                <a:latin typeface="Times New Roman" panose="02020603050405020304" pitchFamily="18" charset="0"/>
              </a:rPr>
              <a:t>t-1</a:t>
            </a:r>
            <a:r>
              <a:rPr lang="pt-BR" sz="1488" dirty="0">
                <a:latin typeface="Times New Roman" panose="02020603050405020304" pitchFamily="18" charset="0"/>
              </a:rPr>
              <a:t>= Demanda do período t-1.</a:t>
            </a:r>
            <a:endParaRPr lang="pt-BR" sz="1488" dirty="0"/>
          </a:p>
        </p:txBody>
      </p:sp>
    </p:spTree>
    <p:extLst>
      <p:ext uri="{BB962C8B-B14F-4D97-AF65-F5344CB8AC3E}">
        <p14:creationId xmlns:p14="http://schemas.microsoft.com/office/powerpoint/2010/main" val="25227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Média Exponencial Móvel</a:t>
            </a:r>
          </a:p>
          <a:p>
            <a:pPr algn="just"/>
            <a:r>
              <a:rPr lang="pt-BR" sz="1654" u="sng" dirty="0"/>
              <a:t>Exemplo:</a:t>
            </a:r>
          </a:p>
          <a:p>
            <a:pPr algn="l"/>
            <a:r>
              <a:rPr lang="pt-BR" sz="1654" i="1" dirty="0" err="1">
                <a:latin typeface="Times New Roman" panose="02020603050405020304" pitchFamily="18" charset="0"/>
              </a:rPr>
              <a:t>M</a:t>
            </a:r>
            <a:r>
              <a:rPr lang="pt-BR" sz="1654" i="1" baseline="-25000" dirty="0" err="1">
                <a:latin typeface="Times New Roman" panose="02020603050405020304" pitchFamily="18" charset="0"/>
              </a:rPr>
              <a:t>t</a:t>
            </a:r>
            <a:r>
              <a:rPr lang="pt-BR" sz="1654" i="1" dirty="0">
                <a:latin typeface="Times New Roman" panose="02020603050405020304" pitchFamily="18" charset="0"/>
              </a:rPr>
              <a:t> </a:t>
            </a:r>
            <a:r>
              <a:rPr lang="pt-BR" sz="1654" dirty="0">
                <a:latin typeface="Symbol" panose="05050102010706020507" pitchFamily="18" charset="2"/>
              </a:rPr>
              <a:t>= </a:t>
            </a:r>
            <a:r>
              <a:rPr lang="pt-BR" sz="1654" i="1" dirty="0">
                <a:latin typeface="Times New Roman" panose="02020603050405020304" pitchFamily="18" charset="0"/>
              </a:rPr>
              <a:t>M</a:t>
            </a:r>
            <a:r>
              <a:rPr lang="pt-BR" sz="1654" i="1" baseline="-25000" dirty="0">
                <a:latin typeface="Times New Roman" panose="02020603050405020304" pitchFamily="18" charset="0"/>
              </a:rPr>
              <a:t>t</a:t>
            </a:r>
            <a:r>
              <a:rPr lang="pt-BR" sz="1654" baseline="-25000" dirty="0">
                <a:latin typeface="Symbol" panose="05050102010706020507" pitchFamily="18" charset="2"/>
              </a:rPr>
              <a:t>-</a:t>
            </a:r>
            <a:r>
              <a:rPr lang="pt-BR" sz="1654" baseline="-25000" dirty="0">
                <a:latin typeface="Times New Roman" panose="02020603050405020304" pitchFamily="18" charset="0"/>
              </a:rPr>
              <a:t>1</a:t>
            </a:r>
            <a:r>
              <a:rPr lang="pt-BR" sz="1654" dirty="0">
                <a:latin typeface="Times New Roman" panose="02020603050405020304" pitchFamily="18" charset="0"/>
              </a:rPr>
              <a:t> </a:t>
            </a:r>
            <a:r>
              <a:rPr lang="pt-BR" sz="1654" dirty="0">
                <a:latin typeface="Symbol" panose="05050102010706020507" pitchFamily="18" charset="2"/>
              </a:rPr>
              <a:t>+a (</a:t>
            </a:r>
            <a:r>
              <a:rPr lang="pt-BR" sz="1654" i="1" dirty="0">
                <a:latin typeface="Times New Roman" panose="02020603050405020304" pitchFamily="18" charset="0"/>
              </a:rPr>
              <a:t>D</a:t>
            </a:r>
            <a:r>
              <a:rPr lang="pt-BR" sz="1654" i="1" baseline="-25000" dirty="0">
                <a:latin typeface="Times New Roman" panose="02020603050405020304" pitchFamily="18" charset="0"/>
              </a:rPr>
              <a:t>t</a:t>
            </a:r>
            <a:r>
              <a:rPr lang="pt-BR" sz="1654" baseline="-25000" dirty="0">
                <a:latin typeface="Symbol" panose="05050102010706020507" pitchFamily="18" charset="2"/>
              </a:rPr>
              <a:t>-</a:t>
            </a:r>
            <a:r>
              <a:rPr lang="pt-BR" sz="1654" baseline="-25000" dirty="0">
                <a:latin typeface="Times New Roman" panose="02020603050405020304" pitchFamily="18" charset="0"/>
              </a:rPr>
              <a:t>1</a:t>
            </a:r>
            <a:r>
              <a:rPr lang="pt-BR" sz="1654" dirty="0">
                <a:latin typeface="Times New Roman" panose="02020603050405020304" pitchFamily="18" charset="0"/>
              </a:rPr>
              <a:t> </a:t>
            </a:r>
            <a:r>
              <a:rPr lang="pt-BR" sz="1654" dirty="0">
                <a:latin typeface="Symbol" panose="05050102010706020507" pitchFamily="18" charset="2"/>
              </a:rPr>
              <a:t>- </a:t>
            </a:r>
            <a:r>
              <a:rPr lang="pt-BR" sz="1654" i="1" dirty="0">
                <a:latin typeface="Times New Roman" panose="02020603050405020304" pitchFamily="18" charset="0"/>
              </a:rPr>
              <a:t>M</a:t>
            </a:r>
            <a:r>
              <a:rPr lang="pt-BR" sz="1654" i="1" baseline="-25000" dirty="0">
                <a:latin typeface="Times New Roman" panose="02020603050405020304" pitchFamily="18" charset="0"/>
              </a:rPr>
              <a:t>t</a:t>
            </a:r>
            <a:r>
              <a:rPr lang="pt-BR" sz="1654" baseline="-25000" dirty="0">
                <a:latin typeface="Symbol" panose="05050102010706020507" pitchFamily="18" charset="2"/>
              </a:rPr>
              <a:t>-</a:t>
            </a:r>
            <a:r>
              <a:rPr lang="pt-BR" sz="1654" baseline="-25000" dirty="0">
                <a:latin typeface="Times New Roman" panose="02020603050405020304" pitchFamily="18" charset="0"/>
              </a:rPr>
              <a:t>1</a:t>
            </a:r>
            <a:r>
              <a:rPr lang="pt-BR" sz="1654" dirty="0">
                <a:latin typeface="Symbol" panose="05050102010706020507" pitchFamily="18" charset="2"/>
              </a:rPr>
              <a:t>)</a:t>
            </a:r>
            <a:endParaRPr lang="pt-BR" sz="1984" dirty="0"/>
          </a:p>
          <a:p>
            <a:pPr algn="just"/>
            <a:r>
              <a:rPr lang="pt-BR" sz="1654" i="1" dirty="0">
                <a:latin typeface="Times New Roman" panose="02020603050405020304" pitchFamily="18" charset="0"/>
              </a:rPr>
              <a:t>M</a:t>
            </a:r>
            <a:r>
              <a:rPr lang="pt-BR" sz="1654" i="1" baseline="-25000" dirty="0">
                <a:latin typeface="Times New Roman" panose="02020603050405020304" pitchFamily="18" charset="0"/>
              </a:rPr>
              <a:t>3</a:t>
            </a:r>
            <a:r>
              <a:rPr lang="pt-BR" sz="1654" i="1" dirty="0">
                <a:latin typeface="Times New Roman" panose="02020603050405020304" pitchFamily="18" charset="0"/>
              </a:rPr>
              <a:t> </a:t>
            </a:r>
            <a:r>
              <a:rPr lang="pt-BR" sz="1654" dirty="0">
                <a:latin typeface="Symbol" panose="05050102010706020507" pitchFamily="18" charset="2"/>
              </a:rPr>
              <a:t>= </a:t>
            </a:r>
            <a:r>
              <a:rPr lang="pt-BR" sz="1654" i="1" dirty="0">
                <a:latin typeface="Times New Roman" panose="02020603050405020304" pitchFamily="18" charset="0"/>
              </a:rPr>
              <a:t>M</a:t>
            </a:r>
            <a:r>
              <a:rPr lang="pt-BR" sz="1654" i="1" baseline="-25000" dirty="0">
                <a:latin typeface="Times New Roman" panose="02020603050405020304" pitchFamily="18" charset="0"/>
              </a:rPr>
              <a:t>2</a:t>
            </a:r>
            <a:r>
              <a:rPr lang="pt-BR" sz="1654" dirty="0">
                <a:latin typeface="Times New Roman" panose="02020603050405020304" pitchFamily="18" charset="0"/>
              </a:rPr>
              <a:t> </a:t>
            </a:r>
            <a:r>
              <a:rPr lang="pt-BR" sz="1654" dirty="0">
                <a:latin typeface="Symbol" panose="05050102010706020507" pitchFamily="18" charset="2"/>
              </a:rPr>
              <a:t>+a (</a:t>
            </a:r>
            <a:r>
              <a:rPr lang="pt-BR" sz="1654" i="1" dirty="0">
                <a:latin typeface="Times New Roman" panose="02020603050405020304" pitchFamily="18" charset="0"/>
              </a:rPr>
              <a:t>D</a:t>
            </a:r>
            <a:r>
              <a:rPr lang="pt-BR" sz="1654" i="1" baseline="-25000" dirty="0">
                <a:latin typeface="Times New Roman" panose="02020603050405020304" pitchFamily="18" charset="0"/>
              </a:rPr>
              <a:t>2</a:t>
            </a:r>
            <a:r>
              <a:rPr lang="pt-BR" sz="1654" dirty="0">
                <a:latin typeface="Times New Roman" panose="02020603050405020304" pitchFamily="18" charset="0"/>
              </a:rPr>
              <a:t> </a:t>
            </a:r>
            <a:r>
              <a:rPr lang="pt-BR" sz="1654" dirty="0">
                <a:latin typeface="Symbol" panose="05050102010706020507" pitchFamily="18" charset="2"/>
              </a:rPr>
              <a:t>- </a:t>
            </a:r>
            <a:r>
              <a:rPr lang="pt-BR" sz="1654" i="1" dirty="0">
                <a:latin typeface="Times New Roman" panose="02020603050405020304" pitchFamily="18" charset="0"/>
              </a:rPr>
              <a:t>M</a:t>
            </a:r>
            <a:r>
              <a:rPr lang="pt-BR" sz="1654" i="1" baseline="-25000" dirty="0">
                <a:latin typeface="Times New Roman" panose="02020603050405020304" pitchFamily="18" charset="0"/>
              </a:rPr>
              <a:t>2</a:t>
            </a:r>
            <a:r>
              <a:rPr lang="pt-BR" sz="1654" dirty="0">
                <a:latin typeface="Symbol" panose="05050102010706020507" pitchFamily="18" charset="2"/>
              </a:rPr>
              <a:t>)</a:t>
            </a:r>
          </a:p>
          <a:p>
            <a:pPr algn="just"/>
            <a:r>
              <a:rPr lang="pt-BR" sz="1654" i="1" dirty="0">
                <a:latin typeface="Times New Roman" panose="02020603050405020304" pitchFamily="18" charset="0"/>
              </a:rPr>
              <a:t>M</a:t>
            </a:r>
            <a:r>
              <a:rPr lang="pt-BR" sz="1654" i="1" baseline="-25000" dirty="0">
                <a:latin typeface="Times New Roman" panose="02020603050405020304" pitchFamily="18" charset="0"/>
              </a:rPr>
              <a:t>3</a:t>
            </a:r>
            <a:r>
              <a:rPr lang="pt-BR" sz="1654" i="1" dirty="0">
                <a:latin typeface="Times New Roman" panose="02020603050405020304" pitchFamily="18" charset="0"/>
              </a:rPr>
              <a:t> </a:t>
            </a:r>
            <a:r>
              <a:rPr lang="pt-BR" sz="1654" dirty="0">
                <a:latin typeface="Symbol" panose="05050102010706020507" pitchFamily="18" charset="2"/>
              </a:rPr>
              <a:t>= 90</a:t>
            </a:r>
            <a:r>
              <a:rPr lang="pt-BR" sz="1654" dirty="0">
                <a:latin typeface="Times New Roman" panose="02020603050405020304" pitchFamily="18" charset="0"/>
              </a:rPr>
              <a:t> </a:t>
            </a:r>
            <a:r>
              <a:rPr lang="pt-BR" sz="1654" dirty="0">
                <a:latin typeface="Symbol" panose="05050102010706020507" pitchFamily="18" charset="2"/>
              </a:rPr>
              <a:t>+ 0,1* (95 - 90)</a:t>
            </a:r>
          </a:p>
          <a:p>
            <a:pPr algn="just"/>
            <a:r>
              <a:rPr lang="pt-BR" sz="1654" i="1" dirty="0">
                <a:latin typeface="Times New Roman" panose="02020603050405020304" pitchFamily="18" charset="0"/>
              </a:rPr>
              <a:t>M</a:t>
            </a:r>
            <a:r>
              <a:rPr lang="pt-BR" sz="1654" i="1" baseline="-25000" dirty="0">
                <a:latin typeface="Times New Roman" panose="02020603050405020304" pitchFamily="18" charset="0"/>
              </a:rPr>
              <a:t>3</a:t>
            </a:r>
            <a:r>
              <a:rPr lang="pt-BR" sz="1654" i="1" dirty="0">
                <a:latin typeface="Times New Roman" panose="02020603050405020304" pitchFamily="18" charset="0"/>
              </a:rPr>
              <a:t> </a:t>
            </a:r>
            <a:r>
              <a:rPr lang="pt-BR" sz="1654" dirty="0">
                <a:latin typeface="Symbol" panose="05050102010706020507" pitchFamily="18" charset="2"/>
              </a:rPr>
              <a:t>= 90,5</a:t>
            </a:r>
          </a:p>
          <a:p>
            <a:pPr algn="just"/>
            <a:r>
              <a:rPr lang="pt-BR" sz="1654" dirty="0"/>
              <a:t>Qual é a previsão do período 11 </a:t>
            </a:r>
            <a:r>
              <a:rPr lang="pt-BR" sz="1488" dirty="0">
                <a:latin typeface="Arial" panose="020B0604020202020204" pitchFamily="34" charset="0"/>
              </a:rPr>
              <a:t>(</a:t>
            </a:r>
            <a:r>
              <a:rPr lang="pt-BR" sz="1488" dirty="0">
                <a:latin typeface="Symbol" panose="05050102010706020507" pitchFamily="18" charset="2"/>
              </a:rPr>
              <a:t>a </a:t>
            </a:r>
            <a:r>
              <a:rPr lang="pt-BR" sz="1488" dirty="0">
                <a:latin typeface="Arial" panose="020B0604020202020204" pitchFamily="34" charset="0"/>
              </a:rPr>
              <a:t>=0,10 e </a:t>
            </a:r>
            <a:r>
              <a:rPr lang="pt-BR" sz="1488" dirty="0">
                <a:latin typeface="Symbol" panose="05050102010706020507" pitchFamily="18" charset="2"/>
              </a:rPr>
              <a:t>a </a:t>
            </a:r>
            <a:r>
              <a:rPr lang="pt-BR" sz="1488" dirty="0">
                <a:latin typeface="Arial" panose="020B0604020202020204" pitchFamily="34" charset="0"/>
              </a:rPr>
              <a:t>=0,50)?</a:t>
            </a: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4" name="Tabela 3">
            <a:extLst>
              <a:ext uri="{FF2B5EF4-FFF2-40B4-BE49-F238E27FC236}">
                <a16:creationId xmlns:a16="http://schemas.microsoft.com/office/drawing/2014/main" id="{765B6D11-6AA9-4695-9619-DF0701064C9E}"/>
              </a:ext>
            </a:extLst>
          </p:cNvPr>
          <p:cNvGraphicFramePr>
            <a:graphicFrameLocks noGrp="1"/>
          </p:cNvGraphicFramePr>
          <p:nvPr/>
        </p:nvGraphicFramePr>
        <p:xfrm>
          <a:off x="5691632" y="3832340"/>
          <a:ext cx="4291788" cy="2538227"/>
        </p:xfrm>
        <a:graphic>
          <a:graphicData uri="http://schemas.openxmlformats.org/drawingml/2006/table">
            <a:tbl>
              <a:tblPr>
                <a:tableStyleId>{5940675A-B579-460E-94D1-54222C63F5DA}</a:tableStyleId>
              </a:tblPr>
              <a:tblGrid>
                <a:gridCol w="725373">
                  <a:extLst>
                    <a:ext uri="{9D8B030D-6E8A-4147-A177-3AD203B41FA5}">
                      <a16:colId xmlns:a16="http://schemas.microsoft.com/office/drawing/2014/main" val="603430585"/>
                    </a:ext>
                  </a:extLst>
                </a:gridCol>
                <a:gridCol w="803091">
                  <a:extLst>
                    <a:ext uri="{9D8B030D-6E8A-4147-A177-3AD203B41FA5}">
                      <a16:colId xmlns:a16="http://schemas.microsoft.com/office/drawing/2014/main" val="2900602059"/>
                    </a:ext>
                  </a:extLst>
                </a:gridCol>
                <a:gridCol w="725373">
                  <a:extLst>
                    <a:ext uri="{9D8B030D-6E8A-4147-A177-3AD203B41FA5}">
                      <a16:colId xmlns:a16="http://schemas.microsoft.com/office/drawing/2014/main" val="2020800783"/>
                    </a:ext>
                  </a:extLst>
                </a:gridCol>
                <a:gridCol w="725373">
                  <a:extLst>
                    <a:ext uri="{9D8B030D-6E8A-4147-A177-3AD203B41FA5}">
                      <a16:colId xmlns:a16="http://schemas.microsoft.com/office/drawing/2014/main" val="3863987975"/>
                    </a:ext>
                  </a:extLst>
                </a:gridCol>
                <a:gridCol w="725373">
                  <a:extLst>
                    <a:ext uri="{9D8B030D-6E8A-4147-A177-3AD203B41FA5}">
                      <a16:colId xmlns:a16="http://schemas.microsoft.com/office/drawing/2014/main" val="1434705241"/>
                    </a:ext>
                  </a:extLst>
                </a:gridCol>
                <a:gridCol w="587206">
                  <a:extLst>
                    <a:ext uri="{9D8B030D-6E8A-4147-A177-3AD203B41FA5}">
                      <a16:colId xmlns:a16="http://schemas.microsoft.com/office/drawing/2014/main" val="3501646509"/>
                    </a:ext>
                  </a:extLst>
                </a:gridCol>
              </a:tblGrid>
              <a:tr h="184286">
                <a:tc rowSpan="2">
                  <a:txBody>
                    <a:bodyPr/>
                    <a:lstStyle/>
                    <a:p>
                      <a:pPr algn="ctr" fontAlgn="t"/>
                      <a:r>
                        <a:rPr lang="pt-BR" sz="1200" u="none" strike="noStrike">
                          <a:effectLst/>
                        </a:rPr>
                        <a:t>Período</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hMerge="1">
                  <a:txBody>
                    <a:bodyPr/>
                    <a:lstStyle/>
                    <a:p>
                      <a:endParaRPr lang="pt-BR"/>
                    </a:p>
                  </a:txBody>
                  <a:tcP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hMerge="1">
                  <a:txBody>
                    <a:bodyPr/>
                    <a:lstStyle/>
                    <a:p>
                      <a:endParaRPr lang="pt-BR"/>
                    </a:p>
                  </a:txBody>
                  <a:tcP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Erro</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Previsão</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Erro</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278941139"/>
                  </a:ext>
                </a:extLst>
              </a:tr>
              <a:tr h="184286">
                <a:tc>
                  <a:txBody>
                    <a:bodyPr/>
                    <a:lstStyle/>
                    <a:p>
                      <a:pPr algn="ctr" fontAlgn="t"/>
                      <a:r>
                        <a:rPr lang="pt-BR" sz="1200" u="none" strike="noStrike">
                          <a:effectLst/>
                        </a:rPr>
                        <a:t>1</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709046398"/>
                  </a:ext>
                </a:extLst>
              </a:tr>
              <a:tr h="184286">
                <a:tc>
                  <a:txBody>
                    <a:bodyPr/>
                    <a:lstStyle/>
                    <a:p>
                      <a:pPr algn="ctr" fontAlgn="t"/>
                      <a:r>
                        <a:rPr lang="pt-BR" sz="1200" u="none" strike="noStrike">
                          <a:effectLst/>
                        </a:rPr>
                        <a:t>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90,00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5,00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90,00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5,00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959797286"/>
                  </a:ext>
                </a:extLst>
              </a:tr>
              <a:tr h="184286">
                <a:tc>
                  <a:txBody>
                    <a:bodyPr/>
                    <a:lstStyle/>
                    <a:p>
                      <a:pPr algn="ctr" fontAlgn="t"/>
                      <a:r>
                        <a:rPr lang="pt-BR" sz="1200" u="none" strike="noStrike">
                          <a:effectLst/>
                        </a:rPr>
                        <a:t>3</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98</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90,50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7,50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92,50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5,50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231358755"/>
                  </a:ext>
                </a:extLst>
              </a:tr>
              <a:tr h="184286">
                <a:tc>
                  <a:txBody>
                    <a:bodyPr/>
                    <a:lstStyle/>
                    <a:p>
                      <a:pPr algn="ctr" fontAlgn="t"/>
                      <a:r>
                        <a:rPr lang="pt-BR" sz="1200" u="none" strike="noStrike">
                          <a:effectLst/>
                        </a:rPr>
                        <a:t>4</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91,25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-1,25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95,25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-5,25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57823937"/>
                  </a:ext>
                </a:extLst>
              </a:tr>
              <a:tr h="184286">
                <a:tc>
                  <a:txBody>
                    <a:bodyPr/>
                    <a:lstStyle/>
                    <a:p>
                      <a:pPr algn="ctr" fontAlgn="t"/>
                      <a:r>
                        <a:rPr lang="pt-BR" sz="1200" u="none" strike="noStrike">
                          <a:effectLst/>
                        </a:rPr>
                        <a:t>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91,12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0,88</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92,62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-0,62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166061832"/>
                  </a:ext>
                </a:extLst>
              </a:tr>
              <a:tr h="184286">
                <a:tc>
                  <a:txBody>
                    <a:bodyPr/>
                    <a:lstStyle/>
                    <a:p>
                      <a:pPr algn="ctr" fontAlgn="t"/>
                      <a:r>
                        <a:rPr lang="pt-BR" sz="1200" u="none" strike="noStrike">
                          <a:effectLst/>
                        </a:rPr>
                        <a:t>6</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91,20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3,80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92,31</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2,69</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750415981"/>
                  </a:ext>
                </a:extLst>
              </a:tr>
              <a:tr h="184286">
                <a:tc>
                  <a:txBody>
                    <a:bodyPr/>
                    <a:lstStyle/>
                    <a:p>
                      <a:pPr algn="ctr" fontAlgn="t"/>
                      <a:r>
                        <a:rPr lang="pt-BR" sz="1200" u="none" strike="noStrike">
                          <a:effectLst/>
                        </a:rPr>
                        <a:t>7</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91,58</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-1,58</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93,65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-3,65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511077885"/>
                  </a:ext>
                </a:extLst>
              </a:tr>
              <a:tr h="184286">
                <a:tc>
                  <a:txBody>
                    <a:bodyPr/>
                    <a:lstStyle/>
                    <a:p>
                      <a:pPr algn="ctr" fontAlgn="t"/>
                      <a:r>
                        <a:rPr lang="pt-BR" sz="1200" u="none" strike="noStrike">
                          <a:effectLst/>
                        </a:rPr>
                        <a:t>8</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100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91,42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8,58</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91,82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8,18</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987575886"/>
                  </a:ext>
                </a:extLst>
              </a:tr>
              <a:tr h="184286">
                <a:tc>
                  <a:txBody>
                    <a:bodyPr/>
                    <a:lstStyle/>
                    <a:p>
                      <a:pPr algn="ctr" fontAlgn="t"/>
                      <a:r>
                        <a:rPr lang="pt-BR" sz="1200" u="none" strike="noStrike">
                          <a:effectLst/>
                        </a:rPr>
                        <a:t>9</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92</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92,27</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-0,27</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95,91</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-3,91</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399826996"/>
                  </a:ext>
                </a:extLst>
              </a:tr>
              <a:tr h="184286">
                <a:tc>
                  <a:txBody>
                    <a:bodyPr/>
                    <a:lstStyle/>
                    <a:p>
                      <a:pPr algn="ctr" fontAlgn="t"/>
                      <a:r>
                        <a:rPr lang="pt-BR" sz="1200" u="none" strike="noStrike">
                          <a:effectLst/>
                        </a:rPr>
                        <a:t>10</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93,95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1200" u="none" strike="noStrike">
                          <a:effectLst/>
                        </a:rPr>
                        <a:t>1,05</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074432544"/>
                  </a:ext>
                </a:extLst>
              </a:tr>
              <a:tr h="184286">
                <a:tc>
                  <a:txBody>
                    <a:bodyPr/>
                    <a:lstStyle/>
                    <a:p>
                      <a:pPr algn="ctr" fontAlgn="t"/>
                      <a:r>
                        <a:rPr lang="pt-BR" sz="1200" u="none" strike="noStrike">
                          <a:effectLst/>
                        </a:rPr>
                        <a:t>11</a:t>
                      </a:r>
                      <a:endParaRPr lang="pt-BR" sz="12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600" u="none" strike="noStrike">
                          <a:effectLst/>
                        </a:rPr>
                        <a:t> </a:t>
                      </a:r>
                      <a:endParaRPr lang="pt-BR" sz="6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600" u="none" strike="noStrike">
                          <a:effectLst/>
                        </a:rPr>
                        <a:t> </a:t>
                      </a:r>
                      <a:endParaRPr lang="pt-BR" sz="600" b="0" i="0" u="none" strike="noStrike">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152888130"/>
                  </a:ext>
                </a:extLst>
              </a:tr>
            </a:tbl>
          </a:graphicData>
        </a:graphic>
      </p:graphicFrame>
      <p:sp>
        <p:nvSpPr>
          <p:cNvPr id="9" name="CaixaDeTexto 8">
            <a:extLst>
              <a:ext uri="{FF2B5EF4-FFF2-40B4-BE49-F238E27FC236}">
                <a16:creationId xmlns:a16="http://schemas.microsoft.com/office/drawing/2014/main" id="{7F34DCC9-DBDC-42F3-83E7-DC960F2B0AAD}"/>
              </a:ext>
            </a:extLst>
          </p:cNvPr>
          <p:cNvSpPr txBox="1"/>
          <p:nvPr/>
        </p:nvSpPr>
        <p:spPr>
          <a:xfrm>
            <a:off x="9020778" y="6437948"/>
            <a:ext cx="1079142" cy="232243"/>
          </a:xfrm>
          <a:prstGeom prst="rect">
            <a:avLst/>
          </a:prstGeom>
          <a:noFill/>
        </p:spPr>
        <p:txBody>
          <a:bodyPr wrap="none" rtlCol="0">
            <a:spAutoFit/>
          </a:bodyPr>
          <a:lstStyle/>
          <a:p>
            <a:r>
              <a:rPr lang="pt-BR" sz="909" dirty="0"/>
              <a:t>Barros Filho (2011)</a:t>
            </a:r>
          </a:p>
        </p:txBody>
      </p:sp>
      <p:sp>
        <p:nvSpPr>
          <p:cNvPr id="10" name="Retângulo: Cantos Arredondados 9">
            <a:extLst>
              <a:ext uri="{FF2B5EF4-FFF2-40B4-BE49-F238E27FC236}">
                <a16:creationId xmlns:a16="http://schemas.microsoft.com/office/drawing/2014/main" id="{66120613-3023-4899-9125-FFA4D4B0FB11}"/>
              </a:ext>
            </a:extLst>
          </p:cNvPr>
          <p:cNvSpPr/>
          <p:nvPr/>
        </p:nvSpPr>
        <p:spPr>
          <a:xfrm>
            <a:off x="7222347" y="4705995"/>
            <a:ext cx="721846" cy="197412"/>
          </a:xfrm>
          <a:prstGeom prst="roundRect">
            <a:avLst/>
          </a:prstGeom>
          <a:solidFill>
            <a:srgbClr val="92D05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CaixaDeTexto 12">
            <a:extLst>
              <a:ext uri="{FF2B5EF4-FFF2-40B4-BE49-F238E27FC236}">
                <a16:creationId xmlns:a16="http://schemas.microsoft.com/office/drawing/2014/main" id="{9521D85D-49B1-48BC-AC8E-C9475AA776C6}"/>
              </a:ext>
            </a:extLst>
          </p:cNvPr>
          <p:cNvSpPr txBox="1"/>
          <p:nvPr/>
        </p:nvSpPr>
        <p:spPr>
          <a:xfrm>
            <a:off x="7258245" y="6199860"/>
            <a:ext cx="655301" cy="158433"/>
          </a:xfrm>
          <a:prstGeom prst="rect">
            <a:avLst/>
          </a:prstGeom>
          <a:solidFill>
            <a:srgbClr val="00B0F0"/>
          </a:solidFill>
        </p:spPr>
        <p:txBody>
          <a:bodyPr wrap="square" lIns="14883" tIns="14883" rIns="14883" bIns="14883" anchor="ctr">
            <a:noAutofit/>
          </a:bodyPr>
          <a:lstStyle/>
          <a:p>
            <a:pPr algn="ctr" fontAlgn="t"/>
            <a:r>
              <a:rPr lang="pt-BR" sz="1158" dirty="0"/>
              <a:t>92,52</a:t>
            </a:r>
            <a:endParaRPr lang="pt-BR" sz="1158" dirty="0">
              <a:solidFill>
                <a:srgbClr val="000000"/>
              </a:solidFill>
              <a:latin typeface="Arial" panose="020B0604020202020204" pitchFamily="34" charset="0"/>
            </a:endParaRPr>
          </a:p>
        </p:txBody>
      </p:sp>
      <p:sp>
        <p:nvSpPr>
          <p:cNvPr id="15" name="CaixaDeTexto 14">
            <a:extLst>
              <a:ext uri="{FF2B5EF4-FFF2-40B4-BE49-F238E27FC236}">
                <a16:creationId xmlns:a16="http://schemas.microsoft.com/office/drawing/2014/main" id="{467DE054-83A4-42F4-91E9-68D0EF1DDE18}"/>
              </a:ext>
            </a:extLst>
          </p:cNvPr>
          <p:cNvSpPr txBox="1"/>
          <p:nvPr/>
        </p:nvSpPr>
        <p:spPr>
          <a:xfrm>
            <a:off x="8745753" y="6197235"/>
            <a:ext cx="604720" cy="158433"/>
          </a:xfrm>
          <a:prstGeom prst="rect">
            <a:avLst/>
          </a:prstGeom>
          <a:solidFill>
            <a:srgbClr val="00B0F0"/>
          </a:solidFill>
        </p:spPr>
        <p:txBody>
          <a:bodyPr wrap="square" lIns="14883" tIns="14883" rIns="14883" bIns="14883" anchor="ctr">
            <a:noAutofit/>
          </a:bodyPr>
          <a:lstStyle/>
          <a:p>
            <a:pPr algn="ctr" fontAlgn="t"/>
            <a:r>
              <a:rPr lang="pt-BR" sz="1158" dirty="0"/>
              <a:t>94,47</a:t>
            </a:r>
            <a:endParaRPr lang="pt-BR" sz="1158" dirty="0">
              <a:solidFill>
                <a:srgbClr val="000000"/>
              </a:solidFill>
              <a:latin typeface="Arial" panose="020B0604020202020204" pitchFamily="34" charset="0"/>
            </a:endParaRPr>
          </a:p>
        </p:txBody>
      </p:sp>
      <p:sp>
        <p:nvSpPr>
          <p:cNvPr id="16" name="Retângulo: Cantos Arredondados 15">
            <a:extLst>
              <a:ext uri="{FF2B5EF4-FFF2-40B4-BE49-F238E27FC236}">
                <a16:creationId xmlns:a16="http://schemas.microsoft.com/office/drawing/2014/main" id="{6FB3E924-D758-4922-BD8F-C13B53440781}"/>
              </a:ext>
            </a:extLst>
          </p:cNvPr>
          <p:cNvSpPr/>
          <p:nvPr/>
        </p:nvSpPr>
        <p:spPr>
          <a:xfrm>
            <a:off x="5688645" y="4521385"/>
            <a:ext cx="2252562" cy="184610"/>
          </a:xfrm>
          <a:prstGeom prst="roundRect">
            <a:avLst/>
          </a:prstGeom>
          <a:solidFill>
            <a:srgbClr val="FFFF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1958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Tendência para Equação Linear</a:t>
            </a:r>
          </a:p>
          <a:p>
            <a:pPr algn="just"/>
            <a:r>
              <a:rPr lang="pt-BR" sz="1654" dirty="0"/>
              <a:t>Corresponde ao movimento gradual de longo prazo da demanda.</a:t>
            </a:r>
          </a:p>
          <a:p>
            <a:pPr algn="just"/>
            <a:r>
              <a:rPr lang="pt-BR" sz="1654" dirty="0"/>
              <a:t>O calcula da estimativa da tendência busca identificar uma equação que descreva este movimento.</a:t>
            </a:r>
          </a:p>
          <a:p>
            <a:pPr algn="just"/>
            <a:r>
              <a:rPr lang="pt-BR" sz="1654" dirty="0"/>
              <a:t>Equação de uma reta?</a:t>
            </a:r>
          </a:p>
          <a:p>
            <a:pPr algn="just"/>
            <a:r>
              <a:rPr lang="pt-BR" sz="1654" dirty="0"/>
              <a:t>Y = a +</a:t>
            </a:r>
            <a:r>
              <a:rPr lang="pt-BR" sz="1654" dirty="0" err="1"/>
              <a:t>bX</a:t>
            </a: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20796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Por que prever?</a:t>
            </a:r>
          </a:p>
          <a:p>
            <a:pPr algn="just"/>
            <a:r>
              <a:rPr lang="pt-BR" sz="1654" dirty="0"/>
              <a:t>Muitos dos recursos utilizados no processo produtivo são itens físicos, como máquinas, equipamentos, instalações, materiais e pessoas. Esses recursos têm uma característica importante para os gestores, eles têm </a:t>
            </a:r>
            <a:r>
              <a:rPr lang="pt-BR" sz="1654" b="1" dirty="0"/>
              <a:t>inércia decisória</a:t>
            </a:r>
            <a:r>
              <a:rPr lang="pt-BR" sz="1654" dirty="0"/>
              <a:t>.</a:t>
            </a:r>
          </a:p>
          <a:p>
            <a:pPr algn="just"/>
            <a:endParaRPr lang="pt-BR" sz="1654" dirty="0"/>
          </a:p>
          <a:p>
            <a:pPr algn="just"/>
            <a:r>
              <a:rPr lang="pt-BR" sz="1654" b="1" dirty="0"/>
              <a:t>Inércia decisória </a:t>
            </a:r>
            <a:r>
              <a:rPr lang="pt-BR" sz="1654" dirty="0"/>
              <a:t>corresponde ao fato de que mesmo com a decisão tomada, estes recursos demandam um determinado tempo para tomarem efeito, tempo este em que a situação permanece inalterada.</a:t>
            </a:r>
          </a:p>
        </p:txBody>
      </p:sp>
    </p:spTree>
    <p:extLst>
      <p:ext uri="{BB962C8B-B14F-4D97-AF65-F5344CB8AC3E}">
        <p14:creationId xmlns:p14="http://schemas.microsoft.com/office/powerpoint/2010/main" val="150274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Tendência para Equação Linear</a:t>
            </a:r>
          </a:p>
          <a:p>
            <a:pPr algn="just"/>
            <a:r>
              <a:rPr lang="pt-BR" sz="1654" dirty="0"/>
              <a:t>Y = a +</a:t>
            </a:r>
            <a:r>
              <a:rPr lang="pt-BR" sz="1654" dirty="0" err="1"/>
              <a:t>bX</a:t>
            </a: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4" name="CaixaDeTexto 13">
            <a:extLst>
              <a:ext uri="{FF2B5EF4-FFF2-40B4-BE49-F238E27FC236}">
                <a16:creationId xmlns:a16="http://schemas.microsoft.com/office/drawing/2014/main" id="{479CDF4D-D53D-4478-9244-98DBF6157555}"/>
              </a:ext>
            </a:extLst>
          </p:cNvPr>
          <p:cNvSpPr txBox="1"/>
          <p:nvPr/>
        </p:nvSpPr>
        <p:spPr>
          <a:xfrm>
            <a:off x="3703199" y="5254884"/>
            <a:ext cx="4835346" cy="1237198"/>
          </a:xfrm>
          <a:prstGeom prst="rect">
            <a:avLst/>
          </a:prstGeom>
          <a:noFill/>
        </p:spPr>
        <p:txBody>
          <a:bodyPr wrap="square">
            <a:spAutoFit/>
          </a:bodyPr>
          <a:lstStyle/>
          <a:p>
            <a:r>
              <a:rPr lang="pt-BR" sz="1488" dirty="0"/>
              <a:t>Y = Previsão da demanda para o período X;</a:t>
            </a:r>
          </a:p>
          <a:p>
            <a:r>
              <a:rPr lang="pt-BR" sz="1488" dirty="0"/>
              <a:t>a = Ordenada à origem, ou intercepção no eixo dos Y;</a:t>
            </a:r>
          </a:p>
          <a:p>
            <a:r>
              <a:rPr lang="pt-BR" sz="1488" dirty="0"/>
              <a:t>b = Coeficiente angular;</a:t>
            </a:r>
          </a:p>
          <a:p>
            <a:r>
              <a:rPr lang="pt-BR" sz="1488" dirty="0"/>
              <a:t>X = Período (partindo de X=0) para previsão;</a:t>
            </a:r>
          </a:p>
          <a:p>
            <a:r>
              <a:rPr lang="pt-BR" sz="1488" dirty="0"/>
              <a:t>n = número de períodos observados.</a:t>
            </a:r>
          </a:p>
        </p:txBody>
      </p:sp>
      <p:pic>
        <p:nvPicPr>
          <p:cNvPr id="11" name="Imagem 10">
            <a:extLst>
              <a:ext uri="{FF2B5EF4-FFF2-40B4-BE49-F238E27FC236}">
                <a16:creationId xmlns:a16="http://schemas.microsoft.com/office/drawing/2014/main" id="{EC2B350A-CAF7-4E0C-9FA4-5C4974D36CD9}"/>
              </a:ext>
            </a:extLst>
          </p:cNvPr>
          <p:cNvPicPr>
            <a:picLocks noChangeAspect="1"/>
          </p:cNvPicPr>
          <p:nvPr/>
        </p:nvPicPr>
        <p:blipFill rotWithShape="1">
          <a:blip r:embed="rId3"/>
          <a:srcRect l="5183" t="11837" b="4666"/>
          <a:stretch/>
        </p:blipFill>
        <p:spPr>
          <a:xfrm>
            <a:off x="6120872" y="4151855"/>
            <a:ext cx="2804681" cy="916976"/>
          </a:xfrm>
          <a:prstGeom prst="rect">
            <a:avLst/>
          </a:prstGeom>
        </p:spPr>
      </p:pic>
      <p:pic>
        <p:nvPicPr>
          <p:cNvPr id="17" name="Imagem 16">
            <a:extLst>
              <a:ext uri="{FF2B5EF4-FFF2-40B4-BE49-F238E27FC236}">
                <a16:creationId xmlns:a16="http://schemas.microsoft.com/office/drawing/2014/main" id="{ECAFACDC-AC6F-4A72-927A-F610DCD66591}"/>
              </a:ext>
            </a:extLst>
          </p:cNvPr>
          <p:cNvPicPr>
            <a:picLocks noChangeAspect="1"/>
          </p:cNvPicPr>
          <p:nvPr/>
        </p:nvPicPr>
        <p:blipFill rotWithShape="1">
          <a:blip r:embed="rId4"/>
          <a:srcRect l="3754" t="10346"/>
          <a:stretch/>
        </p:blipFill>
        <p:spPr>
          <a:xfrm>
            <a:off x="3485050" y="4151855"/>
            <a:ext cx="2276100" cy="916976"/>
          </a:xfrm>
          <a:prstGeom prst="rect">
            <a:avLst/>
          </a:prstGeom>
        </p:spPr>
      </p:pic>
    </p:spTree>
    <p:extLst>
      <p:ext uri="{BB962C8B-B14F-4D97-AF65-F5344CB8AC3E}">
        <p14:creationId xmlns:p14="http://schemas.microsoft.com/office/powerpoint/2010/main" val="5454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Tendência para Equação Linear</a:t>
            </a:r>
          </a:p>
          <a:p>
            <a:pPr algn="just"/>
            <a:r>
              <a:rPr lang="pt-BR" sz="1654" u="sng" dirty="0"/>
              <a:t>Exemplo:</a:t>
            </a:r>
            <a:r>
              <a:rPr lang="pt-BR" sz="1654" dirty="0"/>
              <a:t>                 Y = a +</a:t>
            </a:r>
            <a:r>
              <a:rPr lang="pt-BR" sz="1654" dirty="0" err="1"/>
              <a:t>bX</a:t>
            </a: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9" name="CaixaDeTexto 8">
            <a:extLst>
              <a:ext uri="{FF2B5EF4-FFF2-40B4-BE49-F238E27FC236}">
                <a16:creationId xmlns:a16="http://schemas.microsoft.com/office/drawing/2014/main" id="{7F34DCC9-DBDC-42F3-83E7-DC960F2B0AAD}"/>
              </a:ext>
            </a:extLst>
          </p:cNvPr>
          <p:cNvSpPr txBox="1"/>
          <p:nvPr/>
        </p:nvSpPr>
        <p:spPr>
          <a:xfrm>
            <a:off x="8979483" y="6437948"/>
            <a:ext cx="1079142" cy="232243"/>
          </a:xfrm>
          <a:prstGeom prst="rect">
            <a:avLst/>
          </a:prstGeom>
          <a:noFill/>
        </p:spPr>
        <p:txBody>
          <a:bodyPr wrap="none" rtlCol="0">
            <a:spAutoFit/>
          </a:bodyPr>
          <a:lstStyle/>
          <a:p>
            <a:r>
              <a:rPr lang="pt-BR" sz="909" dirty="0"/>
              <a:t>Barros Filho (2011)</a:t>
            </a:r>
          </a:p>
        </p:txBody>
      </p:sp>
      <p:pic>
        <p:nvPicPr>
          <p:cNvPr id="11" name="Imagem 10">
            <a:extLst>
              <a:ext uri="{FF2B5EF4-FFF2-40B4-BE49-F238E27FC236}">
                <a16:creationId xmlns:a16="http://schemas.microsoft.com/office/drawing/2014/main" id="{EC2B350A-CAF7-4E0C-9FA4-5C4974D36CD9}"/>
              </a:ext>
            </a:extLst>
          </p:cNvPr>
          <p:cNvPicPr>
            <a:picLocks noChangeAspect="1"/>
          </p:cNvPicPr>
          <p:nvPr/>
        </p:nvPicPr>
        <p:blipFill rotWithShape="1">
          <a:blip r:embed="rId3"/>
          <a:srcRect l="5183" t="11837" b="4666"/>
          <a:stretch/>
        </p:blipFill>
        <p:spPr>
          <a:xfrm>
            <a:off x="6120872" y="4151855"/>
            <a:ext cx="2804681" cy="916976"/>
          </a:xfrm>
          <a:prstGeom prst="rect">
            <a:avLst/>
          </a:prstGeom>
        </p:spPr>
      </p:pic>
      <p:pic>
        <p:nvPicPr>
          <p:cNvPr id="17" name="Imagem 16">
            <a:extLst>
              <a:ext uri="{FF2B5EF4-FFF2-40B4-BE49-F238E27FC236}">
                <a16:creationId xmlns:a16="http://schemas.microsoft.com/office/drawing/2014/main" id="{ECAFACDC-AC6F-4A72-927A-F610DCD66591}"/>
              </a:ext>
            </a:extLst>
          </p:cNvPr>
          <p:cNvPicPr>
            <a:picLocks noChangeAspect="1"/>
          </p:cNvPicPr>
          <p:nvPr/>
        </p:nvPicPr>
        <p:blipFill rotWithShape="1">
          <a:blip r:embed="rId4"/>
          <a:srcRect l="3754" t="10346"/>
          <a:stretch/>
        </p:blipFill>
        <p:spPr>
          <a:xfrm>
            <a:off x="3488822" y="4151855"/>
            <a:ext cx="2276100" cy="916976"/>
          </a:xfrm>
          <a:prstGeom prst="rect">
            <a:avLst/>
          </a:prstGeom>
        </p:spPr>
      </p:pic>
      <p:graphicFrame>
        <p:nvGraphicFramePr>
          <p:cNvPr id="10" name="Tabela 9">
            <a:extLst>
              <a:ext uri="{FF2B5EF4-FFF2-40B4-BE49-F238E27FC236}">
                <a16:creationId xmlns:a16="http://schemas.microsoft.com/office/drawing/2014/main" id="{093AEE90-77F7-411E-8F8C-FFE5864B1C9A}"/>
              </a:ext>
            </a:extLst>
          </p:cNvPr>
          <p:cNvGraphicFramePr>
            <a:graphicFrameLocks noGrp="1"/>
          </p:cNvGraphicFramePr>
          <p:nvPr/>
        </p:nvGraphicFramePr>
        <p:xfrm>
          <a:off x="104576" y="4529431"/>
          <a:ext cx="3350036" cy="2016669"/>
        </p:xfrm>
        <a:graphic>
          <a:graphicData uri="http://schemas.openxmlformats.org/drawingml/2006/table">
            <a:tbl>
              <a:tblPr>
                <a:tableStyleId>{5940675A-B579-460E-94D1-54222C63F5DA}</a:tableStyleId>
              </a:tblPr>
              <a:tblGrid>
                <a:gridCol w="766548">
                  <a:extLst>
                    <a:ext uri="{9D8B030D-6E8A-4147-A177-3AD203B41FA5}">
                      <a16:colId xmlns:a16="http://schemas.microsoft.com/office/drawing/2014/main" val="3092179073"/>
                    </a:ext>
                  </a:extLst>
                </a:gridCol>
                <a:gridCol w="970850">
                  <a:extLst>
                    <a:ext uri="{9D8B030D-6E8A-4147-A177-3AD203B41FA5}">
                      <a16:colId xmlns:a16="http://schemas.microsoft.com/office/drawing/2014/main" val="384667696"/>
                    </a:ext>
                  </a:extLst>
                </a:gridCol>
                <a:gridCol w="443846">
                  <a:extLst>
                    <a:ext uri="{9D8B030D-6E8A-4147-A177-3AD203B41FA5}">
                      <a16:colId xmlns:a16="http://schemas.microsoft.com/office/drawing/2014/main" val="1251997100"/>
                    </a:ext>
                  </a:extLst>
                </a:gridCol>
                <a:gridCol w="503025">
                  <a:extLst>
                    <a:ext uri="{9D8B030D-6E8A-4147-A177-3AD203B41FA5}">
                      <a16:colId xmlns:a16="http://schemas.microsoft.com/office/drawing/2014/main" val="1744984246"/>
                    </a:ext>
                  </a:extLst>
                </a:gridCol>
                <a:gridCol w="665768">
                  <a:extLst>
                    <a:ext uri="{9D8B030D-6E8A-4147-A177-3AD203B41FA5}">
                      <a16:colId xmlns:a16="http://schemas.microsoft.com/office/drawing/2014/main" val="3673679178"/>
                    </a:ext>
                  </a:extLst>
                </a:gridCol>
              </a:tblGrid>
              <a:tr h="271189">
                <a:tc>
                  <a:txBody>
                    <a:bodyPr/>
                    <a:lstStyle/>
                    <a:p>
                      <a:pPr algn="ctr" fontAlgn="b"/>
                      <a:r>
                        <a:rPr lang="pt-BR" sz="1200" u="none" strike="noStrike" dirty="0">
                          <a:effectLst/>
                        </a:rPr>
                        <a:t>Semana(X)</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Demanda (Y)</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el-GR" sz="1700" u="none" strike="noStrike" dirty="0">
                          <a:effectLst/>
                        </a:rPr>
                        <a:t>Σ</a:t>
                      </a:r>
                      <a:r>
                        <a:rPr lang="pt-BR" sz="1200" u="none" strike="noStrike" dirty="0">
                          <a:effectLst/>
                        </a:rPr>
                        <a:t>X</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el-GR" sz="1200" u="none" strike="noStrike" dirty="0">
                          <a:effectLst/>
                        </a:rPr>
                        <a:t>Σ</a:t>
                      </a:r>
                      <a:r>
                        <a:rPr lang="pt-BR" sz="1200" u="none" strike="noStrike" dirty="0">
                          <a:effectLst/>
                        </a:rPr>
                        <a:t>X²</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XY</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3007966775"/>
                  </a:ext>
                </a:extLst>
              </a:tr>
              <a:tr h="184286">
                <a:tc>
                  <a:txBody>
                    <a:bodyPr/>
                    <a:lstStyle/>
                    <a:p>
                      <a:pPr algn="ctr" fontAlgn="b"/>
                      <a:r>
                        <a:rPr lang="pt-BR" sz="1200" u="none" strike="noStrike" dirty="0">
                          <a:effectLst/>
                        </a:rPr>
                        <a:t>1</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450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1</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450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306729598"/>
                  </a:ext>
                </a:extLst>
              </a:tr>
              <a:tr h="184286">
                <a:tc>
                  <a:txBody>
                    <a:bodyPr/>
                    <a:lstStyle/>
                    <a:p>
                      <a:pPr algn="ctr" fontAlgn="b"/>
                      <a:r>
                        <a:rPr lang="pt-BR" sz="1200" u="none" strike="noStrike">
                          <a:effectLst/>
                        </a:rPr>
                        <a:t>2</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430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3</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860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178928029"/>
                  </a:ext>
                </a:extLst>
              </a:tr>
              <a:tr h="184286">
                <a:tc>
                  <a:txBody>
                    <a:bodyPr/>
                    <a:lstStyle/>
                    <a:p>
                      <a:pPr algn="ctr" fontAlgn="b"/>
                      <a:r>
                        <a:rPr lang="pt-BR" sz="1200" u="none" strike="noStrike">
                          <a:effectLst/>
                        </a:rPr>
                        <a:t>3</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470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6</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14</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1.410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701046543"/>
                  </a:ext>
                </a:extLst>
              </a:tr>
              <a:tr h="184286">
                <a:tc>
                  <a:txBody>
                    <a:bodyPr/>
                    <a:lstStyle/>
                    <a:p>
                      <a:pPr algn="ctr" fontAlgn="b"/>
                      <a:r>
                        <a:rPr lang="pt-BR" sz="1200" u="none" strike="noStrike">
                          <a:effectLst/>
                        </a:rPr>
                        <a:t>4</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480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30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1.920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3049018210"/>
                  </a:ext>
                </a:extLst>
              </a:tr>
              <a:tr h="184286">
                <a:tc>
                  <a:txBody>
                    <a:bodyPr/>
                    <a:lstStyle/>
                    <a:p>
                      <a:pPr algn="ctr" fontAlgn="b"/>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450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2.250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2997780781"/>
                  </a:ext>
                </a:extLst>
              </a:tr>
              <a:tr h="184286">
                <a:tc>
                  <a:txBody>
                    <a:bodyPr/>
                    <a:lstStyle/>
                    <a:p>
                      <a:pPr algn="ctr" fontAlgn="b"/>
                      <a:r>
                        <a:rPr lang="pt-BR" sz="1200" u="none" strike="noStrike">
                          <a:effectLst/>
                        </a:rPr>
                        <a:t>6</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500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21</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91</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3.000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295085640"/>
                  </a:ext>
                </a:extLst>
              </a:tr>
              <a:tr h="184286">
                <a:tc>
                  <a:txBody>
                    <a:bodyPr/>
                    <a:lstStyle/>
                    <a:p>
                      <a:pPr algn="ctr" fontAlgn="b"/>
                      <a:r>
                        <a:rPr lang="pt-BR" sz="1200" u="none" strike="noStrike">
                          <a:effectLst/>
                        </a:rPr>
                        <a:t>7</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520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28</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140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3.640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814455008"/>
                  </a:ext>
                </a:extLst>
              </a:tr>
              <a:tr h="184286">
                <a:tc>
                  <a:txBody>
                    <a:bodyPr/>
                    <a:lstStyle/>
                    <a:p>
                      <a:pPr algn="ctr" fontAlgn="b"/>
                      <a:r>
                        <a:rPr lang="pt-BR" sz="1200" u="none" strike="noStrike">
                          <a:effectLst/>
                        </a:rPr>
                        <a:t>8</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530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36</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204</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4.240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371892660"/>
                  </a:ext>
                </a:extLst>
              </a:tr>
              <a:tr h="271189">
                <a:tc>
                  <a:txBody>
                    <a:bodyPr/>
                    <a:lstStyle/>
                    <a:p>
                      <a:pPr algn="ctr" fontAlgn="b"/>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marL="0" marR="0" lvl="0" indent="0" algn="ctr" defTabSz="1105875" rtl="0" eaLnBrk="1" fontAlgn="b" latinLnBrk="0" hangingPunct="1">
                        <a:lnSpc>
                          <a:spcPct val="100000"/>
                        </a:lnSpc>
                        <a:spcBef>
                          <a:spcPts val="0"/>
                        </a:spcBef>
                        <a:spcAft>
                          <a:spcPts val="0"/>
                        </a:spcAft>
                        <a:buClrTx/>
                        <a:buSzTx/>
                        <a:buFontTx/>
                        <a:buNone/>
                        <a:tabLst/>
                        <a:defRPr/>
                      </a:pPr>
                      <a:r>
                        <a:rPr lang="el-GR" sz="1700" u="none" strike="noStrike" dirty="0">
                          <a:effectLst/>
                        </a:rPr>
                        <a:t>Σ</a:t>
                      </a:r>
                      <a:r>
                        <a:rPr lang="pt-BR" sz="1700" u="none" strike="noStrike" dirty="0">
                          <a:effectLst/>
                        </a:rPr>
                        <a:t> </a:t>
                      </a:r>
                      <a:r>
                        <a:rPr lang="pt-BR" sz="1200" u="none" strike="noStrike" dirty="0">
                          <a:effectLst/>
                        </a:rPr>
                        <a:t>3.830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el-GR" sz="1700" u="none" strike="noStrike" dirty="0">
                          <a:effectLst/>
                        </a:rPr>
                        <a:t>Σ</a:t>
                      </a:r>
                      <a:r>
                        <a:rPr lang="pt-BR" sz="1700" u="none" strike="noStrike" dirty="0">
                          <a:effectLst/>
                        </a:rPr>
                        <a:t> </a:t>
                      </a:r>
                      <a:r>
                        <a:rPr lang="pt-BR" sz="1200" u="none" strike="noStrike" dirty="0">
                          <a:effectLst/>
                        </a:rPr>
                        <a:t>17.770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875142006"/>
                  </a:ext>
                </a:extLst>
              </a:tr>
            </a:tbl>
          </a:graphicData>
        </a:graphic>
      </p:graphicFrame>
      <p:grpSp>
        <p:nvGrpSpPr>
          <p:cNvPr id="29" name="Agrupar 28">
            <a:extLst>
              <a:ext uri="{FF2B5EF4-FFF2-40B4-BE49-F238E27FC236}">
                <a16:creationId xmlns:a16="http://schemas.microsoft.com/office/drawing/2014/main" id="{41E84E83-30C6-4C7A-B1C1-A98F15F6DFC8}"/>
              </a:ext>
            </a:extLst>
          </p:cNvPr>
          <p:cNvGrpSpPr/>
          <p:nvPr/>
        </p:nvGrpSpPr>
        <p:grpSpPr>
          <a:xfrm>
            <a:off x="3488822" y="5068833"/>
            <a:ext cx="2890778" cy="652230"/>
            <a:chOff x="4219552" y="4987973"/>
            <a:chExt cx="3496248" cy="788838"/>
          </a:xfrm>
        </p:grpSpPr>
        <p:sp>
          <p:nvSpPr>
            <p:cNvPr id="12" name="CaixaDeTexto 11">
              <a:extLst>
                <a:ext uri="{FF2B5EF4-FFF2-40B4-BE49-F238E27FC236}">
                  <a16:creationId xmlns:a16="http://schemas.microsoft.com/office/drawing/2014/main" id="{FCE6F6CC-A3E2-435C-8FB5-F258312597B1}"/>
                </a:ext>
              </a:extLst>
            </p:cNvPr>
            <p:cNvSpPr txBox="1"/>
            <p:nvPr/>
          </p:nvSpPr>
          <p:spPr>
            <a:xfrm>
              <a:off x="4219552" y="4987973"/>
              <a:ext cx="3496248" cy="788838"/>
            </a:xfrm>
            <a:prstGeom prst="rect">
              <a:avLst/>
            </a:prstGeom>
            <a:noFill/>
          </p:spPr>
          <p:txBody>
            <a:bodyPr wrap="square">
              <a:spAutoFit/>
            </a:bodyPr>
            <a:lstStyle/>
            <a:p>
              <a:pPr algn="l"/>
              <a:r>
                <a:rPr lang="pt-BR" sz="1984" i="1" dirty="0">
                  <a:latin typeface="Times New Roman" panose="02020603050405020304" pitchFamily="18" charset="0"/>
                </a:rPr>
                <a:t>a</a:t>
              </a:r>
              <a:r>
                <a:rPr lang="pt-BR" sz="1654" i="1" dirty="0">
                  <a:latin typeface="Arial" panose="020B0604020202020204" pitchFamily="34" charset="0"/>
                  <a:cs typeface="Arial" panose="020B0604020202020204" pitchFamily="34" charset="0"/>
                </a:rPr>
                <a:t> </a:t>
              </a:r>
              <a:r>
                <a:rPr lang="pt-BR" sz="1654" dirty="0">
                  <a:latin typeface="Arial" panose="020B0604020202020204" pitchFamily="34" charset="0"/>
                  <a:cs typeface="Arial" panose="020B0604020202020204" pitchFamily="34" charset="0"/>
                </a:rPr>
                <a:t>= 3830 - </a:t>
              </a:r>
              <a:r>
                <a:rPr lang="pt-BR" sz="1984" i="1" dirty="0">
                  <a:latin typeface="Times New Roman" panose="02020603050405020304" pitchFamily="18" charset="0"/>
                  <a:cs typeface="Arial" panose="020B0604020202020204" pitchFamily="34" charset="0"/>
                </a:rPr>
                <a:t>b</a:t>
              </a:r>
              <a:r>
                <a:rPr lang="pt-BR" sz="1488" dirty="0">
                  <a:latin typeface="Arial" panose="020B0604020202020204" pitchFamily="34" charset="0"/>
                  <a:cs typeface="Arial" panose="020B0604020202020204" pitchFamily="34" charset="0"/>
                </a:rPr>
                <a:t>* 36</a:t>
              </a:r>
              <a:endParaRPr lang="pt-BR" sz="1654" dirty="0">
                <a:latin typeface="Arial" panose="020B0604020202020204" pitchFamily="34" charset="0"/>
                <a:cs typeface="Arial" panose="020B0604020202020204" pitchFamily="34" charset="0"/>
              </a:endParaRPr>
            </a:p>
            <a:p>
              <a:pPr algn="l"/>
              <a:r>
                <a:rPr lang="pt-BR" sz="1654" dirty="0">
                  <a:latin typeface="Arial" panose="020B0604020202020204" pitchFamily="34" charset="0"/>
                  <a:cs typeface="Arial" panose="020B0604020202020204" pitchFamily="34" charset="0"/>
                </a:rPr>
                <a:t>	    8</a:t>
              </a:r>
            </a:p>
          </p:txBody>
        </p:sp>
        <p:cxnSp>
          <p:nvCxnSpPr>
            <p:cNvPr id="13" name="Conector reto 12">
              <a:extLst>
                <a:ext uri="{FF2B5EF4-FFF2-40B4-BE49-F238E27FC236}">
                  <a16:creationId xmlns:a16="http://schemas.microsoft.com/office/drawing/2014/main" id="{BE4C1335-FCC8-4FB4-9161-EAC6E72F7BA0}"/>
                </a:ext>
              </a:extLst>
            </p:cNvPr>
            <p:cNvCxnSpPr>
              <a:cxnSpLocks/>
            </p:cNvCxnSpPr>
            <p:nvPr/>
          </p:nvCxnSpPr>
          <p:spPr>
            <a:xfrm>
              <a:off x="4718049" y="5378017"/>
              <a:ext cx="1415529" cy="0"/>
            </a:xfrm>
            <a:prstGeom prst="line">
              <a:avLst/>
            </a:prstGeom>
          </p:spPr>
          <p:style>
            <a:lnRef idx="3">
              <a:schemeClr val="dk1"/>
            </a:lnRef>
            <a:fillRef idx="0">
              <a:schemeClr val="dk1"/>
            </a:fillRef>
            <a:effectRef idx="2">
              <a:schemeClr val="dk1"/>
            </a:effectRef>
            <a:fontRef idx="minor">
              <a:schemeClr val="tx1"/>
            </a:fontRef>
          </p:style>
        </p:cxnSp>
      </p:grpSp>
      <p:grpSp>
        <p:nvGrpSpPr>
          <p:cNvPr id="32" name="Agrupar 31">
            <a:extLst>
              <a:ext uri="{FF2B5EF4-FFF2-40B4-BE49-F238E27FC236}">
                <a16:creationId xmlns:a16="http://schemas.microsoft.com/office/drawing/2014/main" id="{DCE95319-2356-4BE2-AF62-04EB4687232D}"/>
              </a:ext>
            </a:extLst>
          </p:cNvPr>
          <p:cNvGrpSpPr/>
          <p:nvPr/>
        </p:nvGrpSpPr>
        <p:grpSpPr>
          <a:xfrm>
            <a:off x="3488822" y="5709426"/>
            <a:ext cx="2890778" cy="652230"/>
            <a:chOff x="4219552" y="5762737"/>
            <a:chExt cx="3496248" cy="788838"/>
          </a:xfrm>
        </p:grpSpPr>
        <p:sp>
          <p:nvSpPr>
            <p:cNvPr id="15" name="CaixaDeTexto 14">
              <a:extLst>
                <a:ext uri="{FF2B5EF4-FFF2-40B4-BE49-F238E27FC236}">
                  <a16:creationId xmlns:a16="http://schemas.microsoft.com/office/drawing/2014/main" id="{3A0D90EF-FBA0-440B-A9B2-7AE3A351696F}"/>
                </a:ext>
              </a:extLst>
            </p:cNvPr>
            <p:cNvSpPr txBox="1"/>
            <p:nvPr/>
          </p:nvSpPr>
          <p:spPr>
            <a:xfrm>
              <a:off x="4219552" y="5762737"/>
              <a:ext cx="3496248" cy="788838"/>
            </a:xfrm>
            <a:prstGeom prst="rect">
              <a:avLst/>
            </a:prstGeom>
            <a:noFill/>
          </p:spPr>
          <p:txBody>
            <a:bodyPr wrap="square">
              <a:spAutoFit/>
            </a:bodyPr>
            <a:lstStyle/>
            <a:p>
              <a:pPr algn="l"/>
              <a:r>
                <a:rPr lang="pt-BR" sz="1984" i="1" dirty="0">
                  <a:latin typeface="Times New Roman" panose="02020603050405020304" pitchFamily="18" charset="0"/>
                </a:rPr>
                <a:t>a</a:t>
              </a:r>
              <a:r>
                <a:rPr lang="pt-BR" sz="1654" i="1" dirty="0">
                  <a:latin typeface="Arial" panose="020B0604020202020204" pitchFamily="34" charset="0"/>
                  <a:cs typeface="Arial" panose="020B0604020202020204" pitchFamily="34" charset="0"/>
                </a:rPr>
                <a:t> </a:t>
              </a:r>
              <a:r>
                <a:rPr lang="pt-BR" sz="1654" dirty="0">
                  <a:latin typeface="Arial" panose="020B0604020202020204" pitchFamily="34" charset="0"/>
                  <a:cs typeface="Arial" panose="020B0604020202020204" pitchFamily="34" charset="0"/>
                </a:rPr>
                <a:t>= 3830 - </a:t>
              </a:r>
              <a:r>
                <a:rPr lang="pt-BR" sz="1488" dirty="0">
                  <a:latin typeface="Arial" panose="020B0604020202020204" pitchFamily="34" charset="0"/>
                  <a:cs typeface="Arial" panose="020B0604020202020204" pitchFamily="34" charset="0"/>
                </a:rPr>
                <a:t>12,73 * 36 = 421,46</a:t>
              </a:r>
              <a:endParaRPr lang="pt-BR" sz="1654" dirty="0">
                <a:latin typeface="Arial" panose="020B0604020202020204" pitchFamily="34" charset="0"/>
                <a:cs typeface="Arial" panose="020B0604020202020204" pitchFamily="34" charset="0"/>
              </a:endParaRPr>
            </a:p>
            <a:p>
              <a:pPr algn="l"/>
              <a:r>
                <a:rPr lang="pt-BR" sz="1654" dirty="0">
                  <a:latin typeface="Arial" panose="020B0604020202020204" pitchFamily="34" charset="0"/>
                  <a:cs typeface="Arial" panose="020B0604020202020204" pitchFamily="34" charset="0"/>
                </a:rPr>
                <a:t>	    8</a:t>
              </a:r>
            </a:p>
          </p:txBody>
        </p:sp>
        <p:cxnSp>
          <p:nvCxnSpPr>
            <p:cNvPr id="16" name="Conector reto 15">
              <a:extLst>
                <a:ext uri="{FF2B5EF4-FFF2-40B4-BE49-F238E27FC236}">
                  <a16:creationId xmlns:a16="http://schemas.microsoft.com/office/drawing/2014/main" id="{4226F061-2489-49C7-BA05-EB9BFBC8F42B}"/>
                </a:ext>
              </a:extLst>
            </p:cNvPr>
            <p:cNvCxnSpPr>
              <a:cxnSpLocks/>
            </p:cNvCxnSpPr>
            <p:nvPr/>
          </p:nvCxnSpPr>
          <p:spPr>
            <a:xfrm>
              <a:off x="4680471" y="6152781"/>
              <a:ext cx="1970617" cy="0"/>
            </a:xfrm>
            <a:prstGeom prst="line">
              <a:avLst/>
            </a:prstGeom>
          </p:spPr>
          <p:style>
            <a:lnRef idx="3">
              <a:schemeClr val="dk1"/>
            </a:lnRef>
            <a:fillRef idx="0">
              <a:schemeClr val="dk1"/>
            </a:fillRef>
            <a:effectRef idx="2">
              <a:schemeClr val="dk1"/>
            </a:effectRef>
            <a:fontRef idx="minor">
              <a:schemeClr val="tx1"/>
            </a:fontRef>
          </p:style>
        </p:cxnSp>
      </p:grpSp>
      <p:grpSp>
        <p:nvGrpSpPr>
          <p:cNvPr id="30" name="Agrupar 29">
            <a:extLst>
              <a:ext uri="{FF2B5EF4-FFF2-40B4-BE49-F238E27FC236}">
                <a16:creationId xmlns:a16="http://schemas.microsoft.com/office/drawing/2014/main" id="{2E345382-BEE0-4AB0-97D7-AF37F4B76EEB}"/>
              </a:ext>
            </a:extLst>
          </p:cNvPr>
          <p:cNvGrpSpPr/>
          <p:nvPr/>
        </p:nvGrpSpPr>
        <p:grpSpPr>
          <a:xfrm>
            <a:off x="6379600" y="5298566"/>
            <a:ext cx="2890778" cy="652230"/>
            <a:chOff x="7715800" y="5265823"/>
            <a:chExt cx="3496248" cy="788838"/>
          </a:xfrm>
        </p:grpSpPr>
        <p:sp>
          <p:nvSpPr>
            <p:cNvPr id="18" name="CaixaDeTexto 17">
              <a:extLst>
                <a:ext uri="{FF2B5EF4-FFF2-40B4-BE49-F238E27FC236}">
                  <a16:creationId xmlns:a16="http://schemas.microsoft.com/office/drawing/2014/main" id="{7C01BDF1-E06E-4F09-B2AC-605F2B8552BE}"/>
                </a:ext>
              </a:extLst>
            </p:cNvPr>
            <p:cNvSpPr txBox="1"/>
            <p:nvPr/>
          </p:nvSpPr>
          <p:spPr>
            <a:xfrm>
              <a:off x="7715800" y="5265823"/>
              <a:ext cx="3496248" cy="788838"/>
            </a:xfrm>
            <a:prstGeom prst="rect">
              <a:avLst/>
            </a:prstGeom>
            <a:noFill/>
          </p:spPr>
          <p:txBody>
            <a:bodyPr wrap="square">
              <a:spAutoFit/>
            </a:bodyPr>
            <a:lstStyle/>
            <a:p>
              <a:pPr algn="l"/>
              <a:r>
                <a:rPr lang="pt-BR" sz="1984" i="1" dirty="0">
                  <a:latin typeface="Times New Roman" panose="02020603050405020304" pitchFamily="18" charset="0"/>
                </a:rPr>
                <a:t>b</a:t>
              </a:r>
              <a:r>
                <a:rPr lang="pt-BR" sz="1654" i="1" dirty="0">
                  <a:latin typeface="Arial" panose="020B0604020202020204" pitchFamily="34" charset="0"/>
                  <a:cs typeface="Arial" panose="020B0604020202020204" pitchFamily="34" charset="0"/>
                </a:rPr>
                <a:t> </a:t>
              </a:r>
              <a:r>
                <a:rPr lang="pt-BR" sz="1654" dirty="0">
                  <a:latin typeface="Arial" panose="020B0604020202020204" pitchFamily="34" charset="0"/>
                  <a:cs typeface="Arial" panose="020B0604020202020204" pitchFamily="34" charset="0"/>
                </a:rPr>
                <a:t>= 8*17.770 – 36 * 3830</a:t>
              </a:r>
            </a:p>
            <a:p>
              <a:pPr algn="l"/>
              <a:r>
                <a:rPr lang="pt-BR" sz="1654" dirty="0">
                  <a:latin typeface="Arial" panose="020B0604020202020204" pitchFamily="34" charset="0"/>
                  <a:cs typeface="Arial" panose="020B0604020202020204" pitchFamily="34" charset="0"/>
                </a:rPr>
                <a:t>	8*204 – 36</a:t>
              </a:r>
              <a:r>
                <a:rPr lang="pt-BR" sz="1654" dirty="0"/>
                <a:t>²</a:t>
              </a:r>
              <a:endParaRPr lang="pt-BR" sz="1654" dirty="0">
                <a:latin typeface="Arial" panose="020B0604020202020204" pitchFamily="34" charset="0"/>
                <a:cs typeface="Arial" panose="020B0604020202020204" pitchFamily="34" charset="0"/>
              </a:endParaRPr>
            </a:p>
          </p:txBody>
        </p:sp>
        <p:cxnSp>
          <p:nvCxnSpPr>
            <p:cNvPr id="19" name="Conector reto 18">
              <a:extLst>
                <a:ext uri="{FF2B5EF4-FFF2-40B4-BE49-F238E27FC236}">
                  <a16:creationId xmlns:a16="http://schemas.microsoft.com/office/drawing/2014/main" id="{7DC42E96-A078-41D1-92DC-69A36B41A292}"/>
                </a:ext>
              </a:extLst>
            </p:cNvPr>
            <p:cNvCxnSpPr>
              <a:cxnSpLocks/>
            </p:cNvCxnSpPr>
            <p:nvPr/>
          </p:nvCxnSpPr>
          <p:spPr>
            <a:xfrm>
              <a:off x="8239349" y="5655867"/>
              <a:ext cx="2432826" cy="0"/>
            </a:xfrm>
            <a:prstGeom prst="line">
              <a:avLst/>
            </a:prstGeom>
          </p:spPr>
          <p:style>
            <a:lnRef idx="3">
              <a:schemeClr val="dk1"/>
            </a:lnRef>
            <a:fillRef idx="0">
              <a:schemeClr val="dk1"/>
            </a:fillRef>
            <a:effectRef idx="2">
              <a:schemeClr val="dk1"/>
            </a:effectRef>
            <a:fontRef idx="minor">
              <a:schemeClr val="tx1"/>
            </a:fontRef>
          </p:style>
        </p:cxnSp>
      </p:grpSp>
      <p:sp>
        <p:nvSpPr>
          <p:cNvPr id="22" name="CaixaDeTexto 21">
            <a:extLst>
              <a:ext uri="{FF2B5EF4-FFF2-40B4-BE49-F238E27FC236}">
                <a16:creationId xmlns:a16="http://schemas.microsoft.com/office/drawing/2014/main" id="{4D41AD50-87CB-4121-BBA1-3F3DEE0E10C3}"/>
              </a:ext>
            </a:extLst>
          </p:cNvPr>
          <p:cNvSpPr txBox="1"/>
          <p:nvPr/>
        </p:nvSpPr>
        <p:spPr>
          <a:xfrm>
            <a:off x="6962800" y="5939157"/>
            <a:ext cx="1212370" cy="397673"/>
          </a:xfrm>
          <a:prstGeom prst="rect">
            <a:avLst/>
          </a:prstGeom>
          <a:noFill/>
        </p:spPr>
        <p:txBody>
          <a:bodyPr wrap="square">
            <a:spAutoFit/>
          </a:bodyPr>
          <a:lstStyle/>
          <a:p>
            <a:pPr algn="l"/>
            <a:r>
              <a:rPr lang="pt-BR" sz="1984" i="1" dirty="0">
                <a:latin typeface="Times New Roman" panose="02020603050405020304" pitchFamily="18" charset="0"/>
              </a:rPr>
              <a:t>b</a:t>
            </a:r>
            <a:r>
              <a:rPr lang="pt-BR" sz="1654" i="1" dirty="0">
                <a:latin typeface="Arial" panose="020B0604020202020204" pitchFamily="34" charset="0"/>
                <a:cs typeface="Arial" panose="020B0604020202020204" pitchFamily="34" charset="0"/>
              </a:rPr>
              <a:t> </a:t>
            </a:r>
            <a:r>
              <a:rPr lang="pt-BR" sz="1654" dirty="0">
                <a:latin typeface="Arial" panose="020B0604020202020204" pitchFamily="34" charset="0"/>
                <a:cs typeface="Arial" panose="020B0604020202020204" pitchFamily="34" charset="0"/>
              </a:rPr>
              <a:t>= 12,73</a:t>
            </a:r>
          </a:p>
        </p:txBody>
      </p:sp>
      <p:grpSp>
        <p:nvGrpSpPr>
          <p:cNvPr id="26" name="Agrupar 25">
            <a:extLst>
              <a:ext uri="{FF2B5EF4-FFF2-40B4-BE49-F238E27FC236}">
                <a16:creationId xmlns:a16="http://schemas.microsoft.com/office/drawing/2014/main" id="{E14AED78-3741-4C5F-AA0B-1BB21455F5CF}"/>
              </a:ext>
            </a:extLst>
          </p:cNvPr>
          <p:cNvGrpSpPr/>
          <p:nvPr/>
        </p:nvGrpSpPr>
        <p:grpSpPr>
          <a:xfrm>
            <a:off x="8758370" y="5322196"/>
            <a:ext cx="817270" cy="856004"/>
            <a:chOff x="10592801" y="5294401"/>
            <a:chExt cx="988446" cy="1035293"/>
          </a:xfrm>
        </p:grpSpPr>
        <p:sp>
          <p:nvSpPr>
            <p:cNvPr id="21" name="CaixaDeTexto 20">
              <a:extLst>
                <a:ext uri="{FF2B5EF4-FFF2-40B4-BE49-F238E27FC236}">
                  <a16:creationId xmlns:a16="http://schemas.microsoft.com/office/drawing/2014/main" id="{4D25AC2E-36DE-4002-ABA3-DD5145CEA688}"/>
                </a:ext>
              </a:extLst>
            </p:cNvPr>
            <p:cNvSpPr txBox="1"/>
            <p:nvPr/>
          </p:nvSpPr>
          <p:spPr>
            <a:xfrm>
              <a:off x="10592801" y="5294401"/>
              <a:ext cx="988446" cy="1035293"/>
            </a:xfrm>
            <a:prstGeom prst="rect">
              <a:avLst/>
            </a:prstGeom>
            <a:noFill/>
          </p:spPr>
          <p:txBody>
            <a:bodyPr wrap="square">
              <a:spAutoFit/>
            </a:bodyPr>
            <a:lstStyle/>
            <a:p>
              <a:pPr algn="ctr"/>
              <a:r>
                <a:rPr lang="pt-BR" sz="1654" dirty="0">
                  <a:latin typeface="Arial" panose="020B0604020202020204" pitchFamily="34" charset="0"/>
                  <a:cs typeface="Arial" panose="020B0604020202020204" pitchFamily="34" charset="0"/>
                </a:rPr>
                <a:t>= 4280</a:t>
              </a:r>
            </a:p>
            <a:p>
              <a:pPr algn="ctr"/>
              <a:r>
                <a:rPr lang="pt-BR" sz="1654" dirty="0">
                  <a:latin typeface="Arial" panose="020B0604020202020204" pitchFamily="34" charset="0"/>
                  <a:cs typeface="Arial" panose="020B0604020202020204" pitchFamily="34" charset="0"/>
                </a:rPr>
                <a:t>    336</a:t>
              </a:r>
            </a:p>
          </p:txBody>
        </p:sp>
        <p:cxnSp>
          <p:nvCxnSpPr>
            <p:cNvPr id="23" name="Conector reto 22">
              <a:extLst>
                <a:ext uri="{FF2B5EF4-FFF2-40B4-BE49-F238E27FC236}">
                  <a16:creationId xmlns:a16="http://schemas.microsoft.com/office/drawing/2014/main" id="{415EB6E5-B6F0-45C1-8FC8-32B60B1570BF}"/>
                </a:ext>
              </a:extLst>
            </p:cNvPr>
            <p:cNvCxnSpPr>
              <a:cxnSpLocks/>
            </p:cNvCxnSpPr>
            <p:nvPr/>
          </p:nvCxnSpPr>
          <p:spPr>
            <a:xfrm>
              <a:off x="10990852" y="5646341"/>
              <a:ext cx="413748"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4862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Tendência para Equação Linear</a:t>
            </a:r>
          </a:p>
          <a:p>
            <a:pPr algn="just"/>
            <a:r>
              <a:rPr lang="pt-BR" sz="1654" dirty="0"/>
              <a:t>Y = </a:t>
            </a:r>
            <a:r>
              <a:rPr lang="pt-BR" sz="1984" i="1" dirty="0">
                <a:latin typeface="Times New Roman" panose="02020603050405020304" pitchFamily="18" charset="0"/>
              </a:rPr>
              <a:t>a </a:t>
            </a:r>
            <a:r>
              <a:rPr lang="pt-BR" sz="1984" dirty="0"/>
              <a:t>+</a:t>
            </a:r>
            <a:r>
              <a:rPr lang="pt-BR" sz="1984" i="1" dirty="0">
                <a:latin typeface="Times New Roman" panose="02020603050405020304" pitchFamily="18" charset="0"/>
              </a:rPr>
              <a:t> </a:t>
            </a:r>
            <a:r>
              <a:rPr lang="pt-BR" sz="1984" i="1" dirty="0" err="1">
                <a:latin typeface="Times New Roman" panose="02020603050405020304" pitchFamily="18" charset="0"/>
              </a:rPr>
              <a:t>b</a:t>
            </a:r>
            <a:r>
              <a:rPr lang="pt-BR" sz="1654" dirty="0" err="1"/>
              <a:t>X</a:t>
            </a:r>
            <a:endParaRPr lang="pt-BR" sz="1654" dirty="0"/>
          </a:p>
          <a:p>
            <a:pPr algn="just"/>
            <a:r>
              <a:rPr lang="pt-BR" sz="1984" i="1" dirty="0">
                <a:latin typeface="Times New Roman" panose="02020603050405020304" pitchFamily="18" charset="0"/>
              </a:rPr>
              <a:t>a</a:t>
            </a:r>
            <a:r>
              <a:rPr lang="pt-BR" sz="1984" dirty="0"/>
              <a:t> </a:t>
            </a:r>
            <a:r>
              <a:rPr lang="pt-BR" sz="1654" dirty="0"/>
              <a:t>= 421,46</a:t>
            </a:r>
          </a:p>
          <a:p>
            <a:pPr algn="just"/>
            <a:r>
              <a:rPr lang="pt-BR" sz="1984" i="1" dirty="0">
                <a:latin typeface="Times New Roman" panose="02020603050405020304" pitchFamily="18" charset="0"/>
              </a:rPr>
              <a:t>b</a:t>
            </a:r>
            <a:r>
              <a:rPr lang="pt-BR" sz="1984" dirty="0"/>
              <a:t> </a:t>
            </a:r>
            <a:r>
              <a:rPr lang="pt-BR" sz="1654" dirty="0"/>
              <a:t>= 12,73</a:t>
            </a:r>
          </a:p>
          <a:p>
            <a:pPr algn="just"/>
            <a:r>
              <a:rPr lang="pt-BR" sz="1654" dirty="0">
                <a:latin typeface="Arial" panose="020B0604020202020204" pitchFamily="34" charset="0"/>
                <a:cs typeface="Arial" panose="020B0604020202020204" pitchFamily="34" charset="0"/>
              </a:rPr>
              <a:t>Y = 421,46+ 12,73*(X)</a:t>
            </a:r>
          </a:p>
          <a:p>
            <a:pPr algn="just"/>
            <a:r>
              <a:rPr lang="pt-BR" sz="1654" dirty="0"/>
              <a:t>Qual a previsão para as semanas 9 e 10?</a:t>
            </a:r>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9" name="CaixaDeTexto 8">
            <a:extLst>
              <a:ext uri="{FF2B5EF4-FFF2-40B4-BE49-F238E27FC236}">
                <a16:creationId xmlns:a16="http://schemas.microsoft.com/office/drawing/2014/main" id="{7F34DCC9-DBDC-42F3-83E7-DC960F2B0AAD}"/>
              </a:ext>
            </a:extLst>
          </p:cNvPr>
          <p:cNvSpPr txBox="1"/>
          <p:nvPr/>
        </p:nvSpPr>
        <p:spPr>
          <a:xfrm>
            <a:off x="9017249" y="6437948"/>
            <a:ext cx="1079142" cy="232243"/>
          </a:xfrm>
          <a:prstGeom prst="rect">
            <a:avLst/>
          </a:prstGeom>
          <a:noFill/>
        </p:spPr>
        <p:txBody>
          <a:bodyPr wrap="none" rtlCol="0">
            <a:spAutoFit/>
          </a:bodyPr>
          <a:lstStyle/>
          <a:p>
            <a:r>
              <a:rPr lang="pt-BR" sz="909" dirty="0"/>
              <a:t>Barros Filho (2011)</a:t>
            </a:r>
          </a:p>
        </p:txBody>
      </p:sp>
      <p:graphicFrame>
        <p:nvGraphicFramePr>
          <p:cNvPr id="10" name="Tabela 9">
            <a:extLst>
              <a:ext uri="{FF2B5EF4-FFF2-40B4-BE49-F238E27FC236}">
                <a16:creationId xmlns:a16="http://schemas.microsoft.com/office/drawing/2014/main" id="{093AEE90-77F7-411E-8F8C-FFE5864B1C9A}"/>
              </a:ext>
            </a:extLst>
          </p:cNvPr>
          <p:cNvGraphicFramePr>
            <a:graphicFrameLocks noGrp="1"/>
          </p:cNvGraphicFramePr>
          <p:nvPr/>
        </p:nvGraphicFramePr>
        <p:xfrm>
          <a:off x="6429674" y="3305929"/>
          <a:ext cx="3350036" cy="2016669"/>
        </p:xfrm>
        <a:graphic>
          <a:graphicData uri="http://schemas.openxmlformats.org/drawingml/2006/table">
            <a:tbl>
              <a:tblPr>
                <a:tableStyleId>{5940675A-B579-460E-94D1-54222C63F5DA}</a:tableStyleId>
              </a:tblPr>
              <a:tblGrid>
                <a:gridCol w="766548">
                  <a:extLst>
                    <a:ext uri="{9D8B030D-6E8A-4147-A177-3AD203B41FA5}">
                      <a16:colId xmlns:a16="http://schemas.microsoft.com/office/drawing/2014/main" val="3092179073"/>
                    </a:ext>
                  </a:extLst>
                </a:gridCol>
                <a:gridCol w="970850">
                  <a:extLst>
                    <a:ext uri="{9D8B030D-6E8A-4147-A177-3AD203B41FA5}">
                      <a16:colId xmlns:a16="http://schemas.microsoft.com/office/drawing/2014/main" val="384667696"/>
                    </a:ext>
                  </a:extLst>
                </a:gridCol>
                <a:gridCol w="443846">
                  <a:extLst>
                    <a:ext uri="{9D8B030D-6E8A-4147-A177-3AD203B41FA5}">
                      <a16:colId xmlns:a16="http://schemas.microsoft.com/office/drawing/2014/main" val="1251997100"/>
                    </a:ext>
                  </a:extLst>
                </a:gridCol>
                <a:gridCol w="503025">
                  <a:extLst>
                    <a:ext uri="{9D8B030D-6E8A-4147-A177-3AD203B41FA5}">
                      <a16:colId xmlns:a16="http://schemas.microsoft.com/office/drawing/2014/main" val="1744984246"/>
                    </a:ext>
                  </a:extLst>
                </a:gridCol>
                <a:gridCol w="665768">
                  <a:extLst>
                    <a:ext uri="{9D8B030D-6E8A-4147-A177-3AD203B41FA5}">
                      <a16:colId xmlns:a16="http://schemas.microsoft.com/office/drawing/2014/main" val="3673679178"/>
                    </a:ext>
                  </a:extLst>
                </a:gridCol>
              </a:tblGrid>
              <a:tr h="271189">
                <a:tc>
                  <a:txBody>
                    <a:bodyPr/>
                    <a:lstStyle/>
                    <a:p>
                      <a:pPr algn="ctr" fontAlgn="b"/>
                      <a:r>
                        <a:rPr lang="pt-BR" sz="1200" u="none" strike="noStrike" dirty="0">
                          <a:effectLst/>
                        </a:rPr>
                        <a:t>Semana(X)</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Demanda (Y)</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el-GR" sz="1700" u="none" strike="noStrike" dirty="0">
                          <a:effectLst/>
                        </a:rPr>
                        <a:t>Σ</a:t>
                      </a:r>
                      <a:r>
                        <a:rPr lang="pt-BR" sz="1200" u="none" strike="noStrike" dirty="0">
                          <a:effectLst/>
                        </a:rPr>
                        <a:t>X</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el-GR" sz="1200" u="none" strike="noStrike" dirty="0">
                          <a:effectLst/>
                        </a:rPr>
                        <a:t>Σ</a:t>
                      </a:r>
                      <a:r>
                        <a:rPr lang="pt-BR" sz="1200" u="none" strike="noStrike" dirty="0">
                          <a:effectLst/>
                        </a:rPr>
                        <a:t>X²</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XY</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3007966775"/>
                  </a:ext>
                </a:extLst>
              </a:tr>
              <a:tr h="184286">
                <a:tc>
                  <a:txBody>
                    <a:bodyPr/>
                    <a:lstStyle/>
                    <a:p>
                      <a:pPr algn="ctr" fontAlgn="b"/>
                      <a:r>
                        <a:rPr lang="pt-BR" sz="1200" u="none" strike="noStrike" dirty="0">
                          <a:effectLst/>
                        </a:rPr>
                        <a:t>1</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450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1</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450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306729598"/>
                  </a:ext>
                </a:extLst>
              </a:tr>
              <a:tr h="184286">
                <a:tc>
                  <a:txBody>
                    <a:bodyPr/>
                    <a:lstStyle/>
                    <a:p>
                      <a:pPr algn="ctr" fontAlgn="b"/>
                      <a:r>
                        <a:rPr lang="pt-BR" sz="1200" u="none" strike="noStrike">
                          <a:effectLst/>
                        </a:rPr>
                        <a:t>2</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430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3</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860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178928029"/>
                  </a:ext>
                </a:extLst>
              </a:tr>
              <a:tr h="184286">
                <a:tc>
                  <a:txBody>
                    <a:bodyPr/>
                    <a:lstStyle/>
                    <a:p>
                      <a:pPr algn="ctr" fontAlgn="b"/>
                      <a:r>
                        <a:rPr lang="pt-BR" sz="1200" u="none" strike="noStrike">
                          <a:effectLst/>
                        </a:rPr>
                        <a:t>3</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470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6</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14</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1.410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701046543"/>
                  </a:ext>
                </a:extLst>
              </a:tr>
              <a:tr h="184286">
                <a:tc>
                  <a:txBody>
                    <a:bodyPr/>
                    <a:lstStyle/>
                    <a:p>
                      <a:pPr algn="ctr" fontAlgn="b"/>
                      <a:r>
                        <a:rPr lang="pt-BR" sz="1200" u="none" strike="noStrike">
                          <a:effectLst/>
                        </a:rPr>
                        <a:t>4</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480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30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1.920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3049018210"/>
                  </a:ext>
                </a:extLst>
              </a:tr>
              <a:tr h="184286">
                <a:tc>
                  <a:txBody>
                    <a:bodyPr/>
                    <a:lstStyle/>
                    <a:p>
                      <a:pPr algn="ctr" fontAlgn="b"/>
                      <a:r>
                        <a:rPr lang="pt-BR" sz="1200" u="none" strike="noStrike">
                          <a:effectLst/>
                        </a:rPr>
                        <a:t>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450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55</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2.250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2997780781"/>
                  </a:ext>
                </a:extLst>
              </a:tr>
              <a:tr h="184286">
                <a:tc>
                  <a:txBody>
                    <a:bodyPr/>
                    <a:lstStyle/>
                    <a:p>
                      <a:pPr algn="ctr" fontAlgn="b"/>
                      <a:r>
                        <a:rPr lang="pt-BR" sz="1200" u="none" strike="noStrike">
                          <a:effectLst/>
                        </a:rPr>
                        <a:t>6</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500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21</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91</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3.000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295085640"/>
                  </a:ext>
                </a:extLst>
              </a:tr>
              <a:tr h="184286">
                <a:tc>
                  <a:txBody>
                    <a:bodyPr/>
                    <a:lstStyle/>
                    <a:p>
                      <a:pPr algn="ctr" fontAlgn="b"/>
                      <a:r>
                        <a:rPr lang="pt-BR" sz="1200" u="none" strike="noStrike">
                          <a:effectLst/>
                        </a:rPr>
                        <a:t>7</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520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28</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140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3.640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814455008"/>
                  </a:ext>
                </a:extLst>
              </a:tr>
              <a:tr h="184286">
                <a:tc>
                  <a:txBody>
                    <a:bodyPr/>
                    <a:lstStyle/>
                    <a:p>
                      <a:pPr algn="ctr" fontAlgn="b"/>
                      <a:r>
                        <a:rPr lang="pt-BR" sz="1200" u="none" strike="noStrike">
                          <a:effectLst/>
                        </a:rPr>
                        <a:t>8</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530</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a:effectLst/>
                        </a:rPr>
                        <a:t>36</a:t>
                      </a:r>
                      <a:endParaRPr lang="pt-BR" sz="1200" b="0" i="0" u="none" strike="noStrike">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204</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pt-BR" sz="1200" u="none" strike="noStrike" dirty="0">
                          <a:effectLst/>
                        </a:rPr>
                        <a:t>4.240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371892660"/>
                  </a:ext>
                </a:extLst>
              </a:tr>
              <a:tr h="271189">
                <a:tc>
                  <a:txBody>
                    <a:bodyPr/>
                    <a:lstStyle/>
                    <a:p>
                      <a:pPr algn="ctr" fontAlgn="b"/>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marL="0" marR="0" lvl="0" indent="0" algn="ctr" defTabSz="1105875" rtl="0" eaLnBrk="1" fontAlgn="b" latinLnBrk="0" hangingPunct="1">
                        <a:lnSpc>
                          <a:spcPct val="100000"/>
                        </a:lnSpc>
                        <a:spcBef>
                          <a:spcPts val="0"/>
                        </a:spcBef>
                        <a:spcAft>
                          <a:spcPts val="0"/>
                        </a:spcAft>
                        <a:buClrTx/>
                        <a:buSzTx/>
                        <a:buFontTx/>
                        <a:buNone/>
                        <a:tabLst/>
                        <a:defRPr/>
                      </a:pPr>
                      <a:r>
                        <a:rPr lang="el-GR" sz="1700" u="none" strike="noStrike" dirty="0">
                          <a:effectLst/>
                        </a:rPr>
                        <a:t>Σ</a:t>
                      </a:r>
                      <a:r>
                        <a:rPr lang="pt-BR" sz="1700" u="none" strike="noStrike" dirty="0">
                          <a:effectLst/>
                        </a:rPr>
                        <a:t> </a:t>
                      </a:r>
                      <a:r>
                        <a:rPr lang="pt-BR" sz="1200" u="none" strike="noStrike" dirty="0">
                          <a:effectLst/>
                        </a:rPr>
                        <a:t>3.830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tc>
                  <a:txBody>
                    <a:bodyPr/>
                    <a:lstStyle/>
                    <a:p>
                      <a:pPr algn="ctr" fontAlgn="b"/>
                      <a:r>
                        <a:rPr lang="el-GR" sz="1700" u="none" strike="noStrike" dirty="0">
                          <a:effectLst/>
                        </a:rPr>
                        <a:t>Σ</a:t>
                      </a:r>
                      <a:r>
                        <a:rPr lang="pt-BR" sz="1700" u="none" strike="noStrike" dirty="0">
                          <a:effectLst/>
                        </a:rPr>
                        <a:t> </a:t>
                      </a:r>
                      <a:r>
                        <a:rPr lang="pt-BR" sz="1200" u="none" strike="noStrike" dirty="0">
                          <a:effectLst/>
                        </a:rPr>
                        <a:t>17.770</a:t>
                      </a:r>
                      <a:endParaRPr lang="pt-BR" sz="1200" b="0" i="0" u="none" strike="noStrike" dirty="0">
                        <a:solidFill>
                          <a:srgbClr val="000000"/>
                        </a:solidFill>
                        <a:effectLst/>
                        <a:latin typeface="Calibri" panose="020F0502020204030204" pitchFamily="34" charset="0"/>
                      </a:endParaRPr>
                    </a:p>
                  </a:txBody>
                  <a:tcPr marL="7875" marR="7875" marT="7875" marB="0" anchor="ctr">
                    <a:solidFill>
                      <a:schemeClr val="bg1"/>
                    </a:solidFill>
                  </a:tcPr>
                </a:tc>
                <a:extLst>
                  <a:ext uri="{0D108BD9-81ED-4DB2-BD59-A6C34878D82A}">
                    <a16:rowId xmlns:a16="http://schemas.microsoft.com/office/drawing/2014/main" val="1875142006"/>
                  </a:ext>
                </a:extLst>
              </a:tr>
            </a:tbl>
          </a:graphicData>
        </a:graphic>
      </p:graphicFrame>
      <p:sp>
        <p:nvSpPr>
          <p:cNvPr id="25" name="CaixaDeTexto 24">
            <a:extLst>
              <a:ext uri="{FF2B5EF4-FFF2-40B4-BE49-F238E27FC236}">
                <a16:creationId xmlns:a16="http://schemas.microsoft.com/office/drawing/2014/main" id="{6A2E8D12-83C9-4851-B023-54BB6E3DA6A5}"/>
              </a:ext>
            </a:extLst>
          </p:cNvPr>
          <p:cNvSpPr txBox="1"/>
          <p:nvPr/>
        </p:nvSpPr>
        <p:spPr>
          <a:xfrm>
            <a:off x="4684157" y="5922370"/>
            <a:ext cx="4241396" cy="601447"/>
          </a:xfrm>
          <a:prstGeom prst="rect">
            <a:avLst/>
          </a:prstGeom>
          <a:noFill/>
        </p:spPr>
        <p:txBody>
          <a:bodyPr wrap="square">
            <a:spAutoFit/>
          </a:bodyPr>
          <a:lstStyle/>
          <a:p>
            <a:pPr algn="l"/>
            <a:r>
              <a:rPr lang="es-ES" sz="1654" i="1" dirty="0">
                <a:latin typeface="Times New Roman" panose="02020603050405020304" pitchFamily="18" charset="0"/>
              </a:rPr>
              <a:t>Y</a:t>
            </a:r>
            <a:r>
              <a:rPr lang="es-ES" sz="1158" i="1" dirty="0">
                <a:latin typeface="Times New Roman" panose="02020603050405020304" pitchFamily="18" charset="0"/>
              </a:rPr>
              <a:t>9 </a:t>
            </a:r>
            <a:r>
              <a:rPr lang="es-ES" sz="1654" dirty="0">
                <a:latin typeface="Times New Roman" panose="02020603050405020304" pitchFamily="18" charset="0"/>
              </a:rPr>
              <a:t>= 421,46 + 12,73 (9) = 536,03</a:t>
            </a:r>
          </a:p>
          <a:p>
            <a:pPr algn="l"/>
            <a:r>
              <a:rPr lang="es-ES" sz="1654" i="1" dirty="0">
                <a:latin typeface="Times New Roman" panose="02020603050405020304" pitchFamily="18" charset="0"/>
              </a:rPr>
              <a:t>Y</a:t>
            </a:r>
            <a:r>
              <a:rPr lang="es-ES" sz="1158" i="1" dirty="0">
                <a:latin typeface="Times New Roman" panose="02020603050405020304" pitchFamily="18" charset="0"/>
              </a:rPr>
              <a:t>10 </a:t>
            </a:r>
            <a:r>
              <a:rPr lang="es-ES" sz="1654" dirty="0">
                <a:latin typeface="Times New Roman" panose="02020603050405020304" pitchFamily="18" charset="0"/>
              </a:rPr>
              <a:t>= 421,46 + 12,73 (10) = 548,76</a:t>
            </a:r>
            <a:endParaRPr lang="pt-BR" sz="1654" dirty="0"/>
          </a:p>
        </p:txBody>
      </p:sp>
    </p:spTree>
    <p:extLst>
      <p:ext uri="{BB962C8B-B14F-4D97-AF65-F5344CB8AC3E}">
        <p14:creationId xmlns:p14="http://schemas.microsoft.com/office/powerpoint/2010/main" val="3956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fade">
                                      <p:cBhvr>
                                        <p:cTn id="2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Suavização Exponencial para a Tendência</a:t>
            </a:r>
          </a:p>
          <a:p>
            <a:pPr algn="just"/>
            <a:r>
              <a:rPr lang="pt-BR" sz="1654" dirty="0"/>
              <a:t>O ajustamento exponencial para a tendência consiste em fazer a previsão baseada em dois fatores:</a:t>
            </a:r>
          </a:p>
          <a:p>
            <a:pPr marL="283510" indent="-283510" algn="just">
              <a:buFont typeface="Arial" panose="020B0604020202020204" pitchFamily="34" charset="0"/>
              <a:buChar char="•"/>
            </a:pPr>
            <a:r>
              <a:rPr lang="pt-BR" sz="1654" dirty="0"/>
              <a:t>A previsão da média exponencial móvel da demanda</a:t>
            </a:r>
          </a:p>
          <a:p>
            <a:pPr marL="283510" indent="-283510" algn="just">
              <a:buFont typeface="Arial" panose="020B0604020202020204" pitchFamily="34" charset="0"/>
              <a:buChar char="•"/>
            </a:pPr>
            <a:r>
              <a:rPr lang="pt-BR" sz="1654" dirty="0"/>
              <a:t>Uma estimativa exponencial da tendência</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17077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Suavização Exponencial para a Tendência</a:t>
            </a:r>
          </a:p>
          <a:p>
            <a:pPr algn="just"/>
            <a:r>
              <a:rPr lang="pt-BR" sz="1654" i="1" dirty="0"/>
              <a:t>P</a:t>
            </a:r>
            <a:r>
              <a:rPr lang="pt-BR" sz="1654" i="1" baseline="-25000" dirty="0"/>
              <a:t>t+1</a:t>
            </a:r>
            <a:r>
              <a:rPr lang="pt-BR" sz="1654" i="1" dirty="0"/>
              <a:t> = </a:t>
            </a:r>
            <a:r>
              <a:rPr lang="pt-BR" sz="1654" i="1" dirty="0" err="1"/>
              <a:t>M</a:t>
            </a:r>
            <a:r>
              <a:rPr lang="pt-BR" sz="1654" i="1" baseline="-25000" dirty="0" err="1"/>
              <a:t>t</a:t>
            </a:r>
            <a:r>
              <a:rPr lang="pt-BR" sz="1654" i="1" dirty="0"/>
              <a:t> + </a:t>
            </a:r>
            <a:r>
              <a:rPr lang="pt-BR" sz="1654" i="1" dirty="0" err="1"/>
              <a:t>T</a:t>
            </a:r>
            <a:r>
              <a:rPr lang="pt-BR" sz="1654" i="1" baseline="-25000" dirty="0" err="1"/>
              <a:t>t</a:t>
            </a:r>
            <a:endParaRPr lang="pt-BR" sz="1654" i="1" baseline="-25000" dirty="0"/>
          </a:p>
          <a:p>
            <a:pPr algn="just"/>
            <a:r>
              <a:rPr lang="pt-BR" sz="1654" i="1" dirty="0" err="1"/>
              <a:t>M</a:t>
            </a:r>
            <a:r>
              <a:rPr lang="pt-BR" sz="1654" i="1" baseline="-25000" dirty="0" err="1"/>
              <a:t>t</a:t>
            </a:r>
            <a:r>
              <a:rPr lang="pt-BR" sz="1654" i="1" dirty="0"/>
              <a:t> = </a:t>
            </a:r>
            <a:r>
              <a:rPr lang="pt-BR" sz="1654" i="1" dirty="0" err="1"/>
              <a:t>P</a:t>
            </a:r>
            <a:r>
              <a:rPr lang="pt-BR" sz="1654" i="1" baseline="-25000" dirty="0" err="1"/>
              <a:t>t</a:t>
            </a:r>
            <a:r>
              <a:rPr lang="pt-BR" sz="1654" i="1" baseline="-25000" dirty="0"/>
              <a:t> </a:t>
            </a:r>
            <a:r>
              <a:rPr lang="pt-BR" sz="1654" i="1" dirty="0"/>
              <a:t>+</a:t>
            </a:r>
            <a:r>
              <a:rPr lang="pt-BR" sz="1654" i="1" dirty="0">
                <a:latin typeface="Symbol" panose="05050102010706020507" pitchFamily="18" charset="2"/>
              </a:rPr>
              <a:t> a</a:t>
            </a:r>
            <a:r>
              <a:rPr lang="pt-BR" sz="1654" i="1" baseline="-25000" dirty="0"/>
              <a:t> 1</a:t>
            </a:r>
            <a:r>
              <a:rPr lang="pt-BR" sz="1654" i="1" dirty="0"/>
              <a:t>(D</a:t>
            </a:r>
            <a:r>
              <a:rPr lang="pt-BR" sz="1654" i="1" baseline="-25000" dirty="0"/>
              <a:t> t </a:t>
            </a:r>
            <a:r>
              <a:rPr lang="pt-BR" sz="1654" i="1" dirty="0"/>
              <a:t>-P</a:t>
            </a:r>
            <a:r>
              <a:rPr lang="pt-BR" sz="1654" i="1" baseline="-25000" dirty="0"/>
              <a:t> t</a:t>
            </a:r>
            <a:r>
              <a:rPr lang="pt-BR" sz="1654" i="1" dirty="0"/>
              <a:t>)</a:t>
            </a:r>
          </a:p>
          <a:p>
            <a:pPr algn="just"/>
            <a:r>
              <a:rPr lang="pt-BR" sz="1654" i="1" dirty="0" err="1"/>
              <a:t>T</a:t>
            </a:r>
            <a:r>
              <a:rPr lang="pt-BR" sz="1654" i="1" baseline="-25000" dirty="0" err="1"/>
              <a:t>t</a:t>
            </a:r>
            <a:r>
              <a:rPr lang="pt-BR" sz="1654" i="1" baseline="-25000" dirty="0"/>
              <a:t> </a:t>
            </a:r>
            <a:r>
              <a:rPr lang="pt-BR" sz="1654" i="1" dirty="0"/>
              <a:t>= T</a:t>
            </a:r>
            <a:r>
              <a:rPr lang="pt-BR" sz="1654" i="1" baseline="-25000" dirty="0"/>
              <a:t>t-1</a:t>
            </a:r>
            <a:r>
              <a:rPr lang="pt-BR" sz="1654" i="1" dirty="0"/>
              <a:t> +</a:t>
            </a:r>
            <a:r>
              <a:rPr lang="pt-BR" sz="1654" i="1" dirty="0">
                <a:latin typeface="Symbol" panose="05050102010706020507" pitchFamily="18" charset="2"/>
              </a:rPr>
              <a:t> a</a:t>
            </a:r>
            <a:r>
              <a:rPr lang="pt-BR" sz="1654" i="1" baseline="-25000" dirty="0"/>
              <a:t> 2</a:t>
            </a:r>
            <a:r>
              <a:rPr lang="pt-BR" sz="1654" i="1" dirty="0"/>
              <a:t>((</a:t>
            </a:r>
            <a:r>
              <a:rPr lang="pt-BR" sz="1654" i="1" dirty="0" err="1"/>
              <a:t>P</a:t>
            </a:r>
            <a:r>
              <a:rPr lang="pt-BR" sz="1654" i="1" baseline="-25000" dirty="0" err="1"/>
              <a:t>t</a:t>
            </a:r>
            <a:r>
              <a:rPr lang="pt-BR" sz="1654" i="1" baseline="-25000" dirty="0"/>
              <a:t> </a:t>
            </a:r>
            <a:r>
              <a:rPr lang="pt-BR" sz="1654" i="1" dirty="0"/>
              <a:t>- P</a:t>
            </a:r>
            <a:r>
              <a:rPr lang="pt-BR" sz="1654" i="1" baseline="-25000" dirty="0"/>
              <a:t>t-1</a:t>
            </a:r>
            <a:r>
              <a:rPr lang="pt-BR" sz="1654" i="1" dirty="0"/>
              <a:t>) - T</a:t>
            </a:r>
            <a:r>
              <a:rPr lang="pt-BR" sz="1654" i="1" baseline="-25000" dirty="0"/>
              <a:t>t-1</a:t>
            </a:r>
            <a:r>
              <a:rPr lang="pt-BR" sz="1654" i="1" dirty="0"/>
              <a:t>)</a:t>
            </a:r>
          </a:p>
          <a:p>
            <a:pPr algn="just"/>
            <a:endParaRPr lang="pt-BR" sz="1654" dirty="0"/>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8" name="CaixaDeTexto 7">
            <a:extLst>
              <a:ext uri="{FF2B5EF4-FFF2-40B4-BE49-F238E27FC236}">
                <a16:creationId xmlns:a16="http://schemas.microsoft.com/office/drawing/2014/main" id="{3547428B-1272-4544-B789-AFC5483D18ED}"/>
              </a:ext>
            </a:extLst>
          </p:cNvPr>
          <p:cNvSpPr txBox="1"/>
          <p:nvPr/>
        </p:nvSpPr>
        <p:spPr>
          <a:xfrm>
            <a:off x="4145411" y="4249448"/>
            <a:ext cx="5974369" cy="2204258"/>
          </a:xfrm>
          <a:prstGeom prst="rect">
            <a:avLst/>
          </a:prstGeom>
          <a:noFill/>
        </p:spPr>
        <p:txBody>
          <a:bodyPr wrap="square">
            <a:spAutoFit/>
          </a:bodyPr>
          <a:lstStyle/>
          <a:p>
            <a:pPr algn="l"/>
            <a:r>
              <a:rPr lang="pt-BR" sz="1488" dirty="0">
                <a:latin typeface="Arial" panose="020B0604020202020204" pitchFamily="34" charset="0"/>
              </a:rPr>
              <a:t>P</a:t>
            </a:r>
            <a:r>
              <a:rPr lang="pt-BR" sz="1488" baseline="-25000" dirty="0"/>
              <a:t>t-1</a:t>
            </a:r>
            <a:r>
              <a:rPr lang="pt-BR" sz="1488" dirty="0">
                <a:latin typeface="Arial" panose="020B0604020202020204" pitchFamily="34" charset="0"/>
              </a:rPr>
              <a:t> = Previsão da demanda para o período </a:t>
            </a:r>
            <a:r>
              <a:rPr lang="pt-BR" sz="1488" baseline="-25000" dirty="0"/>
              <a:t>t-1</a:t>
            </a:r>
            <a:endParaRPr lang="pt-BR" sz="1488" dirty="0">
              <a:latin typeface="Arial" panose="020B0604020202020204" pitchFamily="34" charset="0"/>
            </a:endParaRPr>
          </a:p>
          <a:p>
            <a:pPr algn="l"/>
            <a:r>
              <a:rPr lang="pt-BR" sz="1488" dirty="0" err="1">
                <a:latin typeface="Arial" panose="020B0604020202020204" pitchFamily="34" charset="0"/>
              </a:rPr>
              <a:t>P</a:t>
            </a:r>
            <a:r>
              <a:rPr lang="pt-BR" sz="1488" baseline="-25000" dirty="0" err="1"/>
              <a:t>t</a:t>
            </a:r>
            <a:r>
              <a:rPr lang="pt-BR" sz="1488" dirty="0">
                <a:latin typeface="Arial" panose="020B0604020202020204" pitchFamily="34" charset="0"/>
              </a:rPr>
              <a:t> = Previsão da demanda para o período t</a:t>
            </a:r>
          </a:p>
          <a:p>
            <a:pPr algn="l"/>
            <a:r>
              <a:rPr lang="pt-BR" sz="1488" dirty="0">
                <a:latin typeface="Arial" panose="020B0604020202020204" pitchFamily="34" charset="0"/>
              </a:rPr>
              <a:t>P</a:t>
            </a:r>
            <a:r>
              <a:rPr lang="pt-BR" sz="1488" baseline="-25000" dirty="0"/>
              <a:t>t-1</a:t>
            </a:r>
            <a:r>
              <a:rPr lang="pt-BR" sz="1488" dirty="0">
                <a:latin typeface="Arial" panose="020B0604020202020204" pitchFamily="34" charset="0"/>
              </a:rPr>
              <a:t> = Previsão da demanda para o período </a:t>
            </a:r>
            <a:r>
              <a:rPr lang="pt-BR" sz="1488" baseline="-25000" dirty="0"/>
              <a:t>t-1</a:t>
            </a:r>
            <a:endParaRPr lang="pt-BR" sz="1488" dirty="0">
              <a:latin typeface="Arial" panose="020B0604020202020204" pitchFamily="34" charset="0"/>
            </a:endParaRPr>
          </a:p>
          <a:p>
            <a:pPr algn="l"/>
            <a:r>
              <a:rPr lang="pt-BR" sz="1488" dirty="0" err="1">
                <a:latin typeface="Arial" panose="020B0604020202020204" pitchFamily="34" charset="0"/>
              </a:rPr>
              <a:t>M</a:t>
            </a:r>
            <a:r>
              <a:rPr lang="pt-BR" sz="1488" baseline="-25000" dirty="0" err="1"/>
              <a:t>t</a:t>
            </a:r>
            <a:r>
              <a:rPr lang="pt-BR" sz="1488" dirty="0">
                <a:latin typeface="Arial" panose="020B0604020202020204" pitchFamily="34" charset="0"/>
              </a:rPr>
              <a:t> = Previsão média exponencial móvel da demanda para o período </a:t>
            </a:r>
          </a:p>
          <a:p>
            <a:pPr algn="l"/>
            <a:r>
              <a:rPr lang="pt-BR" sz="1488" dirty="0" err="1">
                <a:latin typeface="Arial" panose="020B0604020202020204" pitchFamily="34" charset="0"/>
              </a:rPr>
              <a:t>T</a:t>
            </a:r>
            <a:r>
              <a:rPr lang="pt-BR" sz="1488" baseline="-25000" dirty="0" err="1"/>
              <a:t>t</a:t>
            </a:r>
            <a:r>
              <a:rPr lang="pt-BR" sz="1488" dirty="0">
                <a:latin typeface="Arial" panose="020B0604020202020204" pitchFamily="34" charset="0"/>
              </a:rPr>
              <a:t>= Previsão da tendência para o período t</a:t>
            </a:r>
          </a:p>
          <a:p>
            <a:pPr algn="l"/>
            <a:r>
              <a:rPr lang="pt-BR" sz="1488" dirty="0">
                <a:latin typeface="Arial" panose="020B0604020202020204" pitchFamily="34" charset="0"/>
              </a:rPr>
              <a:t>T</a:t>
            </a:r>
            <a:r>
              <a:rPr lang="pt-BR" sz="1488" baseline="-25000" dirty="0"/>
              <a:t>t-1</a:t>
            </a:r>
            <a:r>
              <a:rPr lang="pt-BR" sz="1488" dirty="0">
                <a:latin typeface="Arial" panose="020B0604020202020204" pitchFamily="34" charset="0"/>
              </a:rPr>
              <a:t> = Previsão da tendência para o período </a:t>
            </a:r>
            <a:r>
              <a:rPr lang="pt-BR" sz="1488" baseline="-25000" dirty="0"/>
              <a:t>t-1</a:t>
            </a:r>
            <a:endParaRPr lang="pt-BR" sz="1488" dirty="0">
              <a:latin typeface="Arial" panose="020B0604020202020204" pitchFamily="34" charset="0"/>
            </a:endParaRPr>
          </a:p>
          <a:p>
            <a:pPr algn="l"/>
            <a:r>
              <a:rPr lang="pt-BR" sz="1654" i="1" dirty="0">
                <a:latin typeface="Symbol" panose="05050102010706020507" pitchFamily="18" charset="2"/>
              </a:rPr>
              <a:t>a</a:t>
            </a:r>
            <a:r>
              <a:rPr lang="pt-BR" sz="1654" baseline="-25000" dirty="0"/>
              <a:t>1</a:t>
            </a:r>
            <a:r>
              <a:rPr lang="pt-BR" sz="1654" i="1" dirty="0">
                <a:latin typeface="Symbol" panose="05050102010706020507" pitchFamily="18" charset="2"/>
              </a:rPr>
              <a:t> </a:t>
            </a:r>
            <a:r>
              <a:rPr lang="pt-BR" sz="1488" dirty="0">
                <a:latin typeface="Arial" panose="020B0604020202020204" pitchFamily="34" charset="0"/>
              </a:rPr>
              <a:t>= coeficiente de ponderação da média</a:t>
            </a:r>
          </a:p>
          <a:p>
            <a:pPr algn="l"/>
            <a:r>
              <a:rPr lang="pt-BR" sz="1654" i="1" dirty="0">
                <a:latin typeface="Symbol" panose="05050102010706020507" pitchFamily="18" charset="2"/>
              </a:rPr>
              <a:t>a</a:t>
            </a:r>
            <a:r>
              <a:rPr lang="pt-BR" sz="1654" i="1" baseline="-25000" dirty="0">
                <a:latin typeface="Symbol" panose="05050102010706020507" pitchFamily="18" charset="2"/>
              </a:rPr>
              <a:t>2</a:t>
            </a:r>
            <a:r>
              <a:rPr lang="pt-BR" sz="1654" i="1" dirty="0">
                <a:latin typeface="Symbol" panose="05050102010706020507" pitchFamily="18" charset="2"/>
              </a:rPr>
              <a:t> </a:t>
            </a:r>
            <a:r>
              <a:rPr lang="pt-BR" sz="1488" dirty="0">
                <a:latin typeface="Arial" panose="020B0604020202020204" pitchFamily="34" charset="0"/>
              </a:rPr>
              <a:t>= coeficiente de ponderação da tendência</a:t>
            </a:r>
          </a:p>
          <a:p>
            <a:pPr algn="l"/>
            <a:r>
              <a:rPr lang="pt-BR" sz="1488" dirty="0" err="1">
                <a:latin typeface="Arial" panose="020B0604020202020204" pitchFamily="34" charset="0"/>
              </a:rPr>
              <a:t>D</a:t>
            </a:r>
            <a:r>
              <a:rPr lang="pt-BR" sz="1488" baseline="-25000" dirty="0" err="1"/>
              <a:t>t</a:t>
            </a:r>
            <a:r>
              <a:rPr lang="pt-BR" sz="1488" dirty="0">
                <a:latin typeface="Arial" panose="020B0604020202020204" pitchFamily="34" charset="0"/>
              </a:rPr>
              <a:t> = Demanda do período t</a:t>
            </a:r>
            <a:endParaRPr lang="pt-BR" sz="1488" dirty="0"/>
          </a:p>
        </p:txBody>
      </p:sp>
    </p:spTree>
    <p:extLst>
      <p:ext uri="{BB962C8B-B14F-4D97-AF65-F5344CB8AC3E}">
        <p14:creationId xmlns:p14="http://schemas.microsoft.com/office/powerpoint/2010/main" val="59434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a:xfrm>
            <a:off x="504031" y="2267744"/>
            <a:ext cx="9072563" cy="3742170"/>
          </a:xfrm>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Suavização Exponencial para a Tendência</a:t>
            </a:r>
          </a:p>
          <a:p>
            <a:pPr algn="just"/>
            <a:r>
              <a:rPr lang="pt-BR" sz="1654" u="sng" dirty="0"/>
              <a:t>Exemplo:</a:t>
            </a:r>
            <a:endParaRPr lang="pt-BR" sz="1654" dirty="0"/>
          </a:p>
          <a:p>
            <a:pPr algn="just"/>
            <a:r>
              <a:rPr lang="pt-BR" sz="1654" dirty="0" err="1"/>
              <a:t>M</a:t>
            </a:r>
            <a:r>
              <a:rPr lang="pt-BR" sz="1654" baseline="-25000" dirty="0" err="1"/>
              <a:t>t</a:t>
            </a:r>
            <a:r>
              <a:rPr lang="pt-BR" sz="1654" dirty="0"/>
              <a:t> = </a:t>
            </a:r>
            <a:r>
              <a:rPr lang="pt-BR" sz="1654" dirty="0" err="1"/>
              <a:t>P</a:t>
            </a:r>
            <a:r>
              <a:rPr lang="pt-BR" sz="1654" baseline="-25000" dirty="0" err="1"/>
              <a:t>t</a:t>
            </a:r>
            <a:r>
              <a:rPr lang="pt-BR" sz="1654" baseline="-25000" dirty="0"/>
              <a:t> </a:t>
            </a:r>
            <a:r>
              <a:rPr lang="pt-BR" sz="1654" dirty="0"/>
              <a:t>+</a:t>
            </a:r>
            <a:r>
              <a:rPr lang="pt-BR" sz="1654" dirty="0">
                <a:latin typeface="Symbol" panose="05050102010706020507" pitchFamily="18" charset="2"/>
              </a:rPr>
              <a:t> a</a:t>
            </a:r>
            <a:r>
              <a:rPr lang="pt-BR" sz="1654" baseline="-25000" dirty="0"/>
              <a:t> 1</a:t>
            </a:r>
            <a:r>
              <a:rPr lang="pt-BR" sz="1654" dirty="0"/>
              <a:t>(D</a:t>
            </a:r>
            <a:r>
              <a:rPr lang="pt-BR" sz="1654" baseline="-25000" dirty="0"/>
              <a:t> t </a:t>
            </a:r>
            <a:r>
              <a:rPr lang="pt-BR" sz="1654" dirty="0"/>
              <a:t>-P</a:t>
            </a:r>
            <a:r>
              <a:rPr lang="pt-BR" sz="1654" baseline="-25000" dirty="0"/>
              <a:t> t</a:t>
            </a:r>
            <a:r>
              <a:rPr lang="pt-BR" sz="1654" dirty="0"/>
              <a:t>)</a:t>
            </a:r>
          </a:p>
          <a:p>
            <a:pPr algn="just"/>
            <a:r>
              <a:rPr lang="pt-BR" sz="1654" dirty="0"/>
              <a:t>M</a:t>
            </a:r>
            <a:r>
              <a:rPr lang="pt-BR" sz="1654" baseline="-25000" dirty="0"/>
              <a:t>4</a:t>
            </a:r>
            <a:r>
              <a:rPr lang="pt-BR" sz="1654" dirty="0"/>
              <a:t> = 260</a:t>
            </a:r>
            <a:r>
              <a:rPr lang="pt-BR" sz="1654" baseline="-25000" dirty="0"/>
              <a:t> </a:t>
            </a:r>
            <a:r>
              <a:rPr lang="pt-BR" sz="1654" dirty="0"/>
              <a:t>+</a:t>
            </a:r>
            <a:r>
              <a:rPr lang="pt-BR" sz="1654" dirty="0">
                <a:latin typeface="Symbol" panose="05050102010706020507" pitchFamily="18" charset="2"/>
              </a:rPr>
              <a:t> 0,2</a:t>
            </a:r>
            <a:r>
              <a:rPr lang="pt-BR" sz="1654" dirty="0"/>
              <a:t>(300</a:t>
            </a:r>
            <a:r>
              <a:rPr lang="pt-BR" sz="1654" baseline="-25000" dirty="0"/>
              <a:t> </a:t>
            </a:r>
            <a:r>
              <a:rPr lang="pt-BR" sz="1654" dirty="0"/>
              <a:t>– 260)</a:t>
            </a:r>
          </a:p>
          <a:p>
            <a:pPr algn="just"/>
            <a:r>
              <a:rPr lang="pt-BR" sz="1654" dirty="0"/>
              <a:t>M</a:t>
            </a:r>
            <a:r>
              <a:rPr lang="pt-BR" sz="1654" baseline="-25000" dirty="0"/>
              <a:t>4</a:t>
            </a:r>
            <a:r>
              <a:rPr lang="pt-BR" sz="1654" dirty="0"/>
              <a:t> = 268</a:t>
            </a:r>
          </a:p>
          <a:p>
            <a:pPr algn="just"/>
            <a:endParaRPr lang="pt-BR" sz="1654" dirty="0"/>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9" name="CaixaDeTexto 8">
            <a:extLst>
              <a:ext uri="{FF2B5EF4-FFF2-40B4-BE49-F238E27FC236}">
                <a16:creationId xmlns:a16="http://schemas.microsoft.com/office/drawing/2014/main" id="{7F34DCC9-DBDC-42F3-83E7-DC960F2B0AAD}"/>
              </a:ext>
            </a:extLst>
          </p:cNvPr>
          <p:cNvSpPr txBox="1"/>
          <p:nvPr/>
        </p:nvSpPr>
        <p:spPr>
          <a:xfrm>
            <a:off x="9087488" y="6437948"/>
            <a:ext cx="1079142" cy="232243"/>
          </a:xfrm>
          <a:prstGeom prst="rect">
            <a:avLst/>
          </a:prstGeom>
          <a:noFill/>
        </p:spPr>
        <p:txBody>
          <a:bodyPr wrap="none" rtlCol="0">
            <a:spAutoFit/>
          </a:bodyPr>
          <a:lstStyle/>
          <a:p>
            <a:r>
              <a:rPr lang="pt-BR" sz="909" dirty="0"/>
              <a:t>Barros Filho (2011)</a:t>
            </a:r>
          </a:p>
        </p:txBody>
      </p:sp>
      <p:sp>
        <p:nvSpPr>
          <p:cNvPr id="10" name="CaixaDeTexto 9">
            <a:extLst>
              <a:ext uri="{FF2B5EF4-FFF2-40B4-BE49-F238E27FC236}">
                <a16:creationId xmlns:a16="http://schemas.microsoft.com/office/drawing/2014/main" id="{5EBE832F-C2D0-4268-B6B6-3D23A60B272F}"/>
              </a:ext>
            </a:extLst>
          </p:cNvPr>
          <p:cNvSpPr txBox="1"/>
          <p:nvPr/>
        </p:nvSpPr>
        <p:spPr>
          <a:xfrm>
            <a:off x="6323556" y="3016407"/>
            <a:ext cx="2601996" cy="779252"/>
          </a:xfrm>
          <a:prstGeom prst="rect">
            <a:avLst/>
          </a:prstGeom>
          <a:noFill/>
        </p:spPr>
        <p:txBody>
          <a:bodyPr wrap="square">
            <a:spAutoFit/>
          </a:bodyPr>
          <a:lstStyle/>
          <a:p>
            <a:pPr algn="just"/>
            <a:r>
              <a:rPr lang="pt-BR" sz="1488" dirty="0"/>
              <a:t>P</a:t>
            </a:r>
            <a:r>
              <a:rPr lang="pt-BR" sz="1488" baseline="-25000" dirty="0"/>
              <a:t>t+1</a:t>
            </a:r>
            <a:r>
              <a:rPr lang="pt-BR" sz="1488" dirty="0"/>
              <a:t> = </a:t>
            </a:r>
            <a:r>
              <a:rPr lang="pt-BR" sz="1488" dirty="0" err="1"/>
              <a:t>M</a:t>
            </a:r>
            <a:r>
              <a:rPr lang="pt-BR" sz="1488" baseline="-25000" dirty="0" err="1"/>
              <a:t>t</a:t>
            </a:r>
            <a:r>
              <a:rPr lang="pt-BR" sz="1488" dirty="0"/>
              <a:t> + </a:t>
            </a:r>
            <a:r>
              <a:rPr lang="pt-BR" sz="1488" dirty="0" err="1"/>
              <a:t>T</a:t>
            </a:r>
            <a:r>
              <a:rPr lang="pt-BR" sz="1488" baseline="-25000" dirty="0" err="1"/>
              <a:t>t</a:t>
            </a:r>
            <a:endParaRPr lang="pt-BR" sz="1488" baseline="-25000" dirty="0"/>
          </a:p>
          <a:p>
            <a:pPr algn="just"/>
            <a:r>
              <a:rPr lang="pt-BR" sz="1488" dirty="0" err="1"/>
              <a:t>M</a:t>
            </a:r>
            <a:r>
              <a:rPr lang="pt-BR" sz="1488" baseline="-25000" dirty="0" err="1"/>
              <a:t>t</a:t>
            </a:r>
            <a:r>
              <a:rPr lang="pt-BR" sz="1488" dirty="0"/>
              <a:t> = </a:t>
            </a:r>
            <a:r>
              <a:rPr lang="pt-BR" sz="1488" dirty="0" err="1"/>
              <a:t>P</a:t>
            </a:r>
            <a:r>
              <a:rPr lang="pt-BR" sz="1488" baseline="-25000" dirty="0" err="1"/>
              <a:t>t</a:t>
            </a:r>
            <a:r>
              <a:rPr lang="pt-BR" sz="1488" baseline="-25000" dirty="0"/>
              <a:t> </a:t>
            </a:r>
            <a:r>
              <a:rPr lang="pt-BR" sz="1488" dirty="0"/>
              <a:t>+</a:t>
            </a:r>
            <a:r>
              <a:rPr lang="pt-BR" sz="1488" dirty="0">
                <a:latin typeface="Symbol" panose="05050102010706020507" pitchFamily="18" charset="2"/>
              </a:rPr>
              <a:t> a</a:t>
            </a:r>
            <a:r>
              <a:rPr lang="pt-BR" sz="1488" baseline="-25000" dirty="0"/>
              <a:t> 1</a:t>
            </a:r>
            <a:r>
              <a:rPr lang="pt-BR" sz="1488" dirty="0"/>
              <a:t>(D</a:t>
            </a:r>
            <a:r>
              <a:rPr lang="pt-BR" sz="1488" baseline="-25000" dirty="0"/>
              <a:t> t </a:t>
            </a:r>
            <a:r>
              <a:rPr lang="pt-BR" sz="1488" dirty="0"/>
              <a:t>-P</a:t>
            </a:r>
            <a:r>
              <a:rPr lang="pt-BR" sz="1488" baseline="-25000" dirty="0"/>
              <a:t> t</a:t>
            </a:r>
            <a:r>
              <a:rPr lang="pt-BR" sz="1488" dirty="0"/>
              <a:t>)</a:t>
            </a:r>
          </a:p>
          <a:p>
            <a:pPr algn="just"/>
            <a:r>
              <a:rPr lang="pt-BR" sz="1488" dirty="0" err="1"/>
              <a:t>T</a:t>
            </a:r>
            <a:r>
              <a:rPr lang="pt-BR" sz="1488" baseline="-25000" dirty="0" err="1"/>
              <a:t>t</a:t>
            </a:r>
            <a:r>
              <a:rPr lang="pt-BR" sz="1488" baseline="-25000" dirty="0"/>
              <a:t> </a:t>
            </a:r>
            <a:r>
              <a:rPr lang="pt-BR" sz="1488" dirty="0"/>
              <a:t>= T</a:t>
            </a:r>
            <a:r>
              <a:rPr lang="pt-BR" sz="1488" baseline="-25000" dirty="0"/>
              <a:t>t-1</a:t>
            </a:r>
            <a:r>
              <a:rPr lang="pt-BR" sz="1488" dirty="0"/>
              <a:t> +</a:t>
            </a:r>
            <a:r>
              <a:rPr lang="pt-BR" sz="1488" dirty="0">
                <a:latin typeface="Symbol" panose="05050102010706020507" pitchFamily="18" charset="2"/>
              </a:rPr>
              <a:t> a</a:t>
            </a:r>
            <a:r>
              <a:rPr lang="pt-BR" sz="1488" baseline="-25000" dirty="0"/>
              <a:t> 2</a:t>
            </a:r>
            <a:r>
              <a:rPr lang="pt-BR" sz="1488" dirty="0"/>
              <a:t>((</a:t>
            </a:r>
            <a:r>
              <a:rPr lang="pt-BR" sz="1488" dirty="0" err="1"/>
              <a:t>P</a:t>
            </a:r>
            <a:r>
              <a:rPr lang="pt-BR" sz="1488" baseline="-25000" dirty="0" err="1"/>
              <a:t>t</a:t>
            </a:r>
            <a:r>
              <a:rPr lang="pt-BR" sz="1488" baseline="-25000" dirty="0"/>
              <a:t> </a:t>
            </a:r>
            <a:r>
              <a:rPr lang="pt-BR" sz="1488" dirty="0"/>
              <a:t>- P</a:t>
            </a:r>
            <a:r>
              <a:rPr lang="pt-BR" sz="1488" baseline="-25000" dirty="0"/>
              <a:t>t-1</a:t>
            </a:r>
            <a:r>
              <a:rPr lang="pt-BR" sz="1488" dirty="0"/>
              <a:t>) - T</a:t>
            </a:r>
            <a:r>
              <a:rPr lang="pt-BR" sz="1488" baseline="-25000" dirty="0"/>
              <a:t>t-1</a:t>
            </a:r>
            <a:r>
              <a:rPr lang="pt-BR" sz="1488" dirty="0"/>
              <a:t>)</a:t>
            </a:r>
          </a:p>
        </p:txBody>
      </p:sp>
      <p:graphicFrame>
        <p:nvGraphicFramePr>
          <p:cNvPr id="5" name="Tabela 4">
            <a:extLst>
              <a:ext uri="{FF2B5EF4-FFF2-40B4-BE49-F238E27FC236}">
                <a16:creationId xmlns:a16="http://schemas.microsoft.com/office/drawing/2014/main" id="{1E4CCB71-E9AD-4C68-BF19-9492252ED95E}"/>
              </a:ext>
            </a:extLst>
          </p:cNvPr>
          <p:cNvGraphicFramePr>
            <a:graphicFrameLocks noGrp="1"/>
          </p:cNvGraphicFramePr>
          <p:nvPr/>
        </p:nvGraphicFramePr>
        <p:xfrm>
          <a:off x="4837854" y="4245447"/>
          <a:ext cx="4249634" cy="2192501"/>
        </p:xfrm>
        <a:graphic>
          <a:graphicData uri="http://schemas.openxmlformats.org/drawingml/2006/table">
            <a:tbl>
              <a:tblPr>
                <a:tableStyleId>{5940675A-B579-460E-94D1-54222C63F5DA}</a:tableStyleId>
              </a:tblPr>
              <a:tblGrid>
                <a:gridCol w="920927">
                  <a:extLst>
                    <a:ext uri="{9D8B030D-6E8A-4147-A177-3AD203B41FA5}">
                      <a16:colId xmlns:a16="http://schemas.microsoft.com/office/drawing/2014/main" val="448093209"/>
                    </a:ext>
                  </a:extLst>
                </a:gridCol>
                <a:gridCol w="1144571">
                  <a:extLst>
                    <a:ext uri="{9D8B030D-6E8A-4147-A177-3AD203B41FA5}">
                      <a16:colId xmlns:a16="http://schemas.microsoft.com/office/drawing/2014/main" val="1408233724"/>
                    </a:ext>
                  </a:extLst>
                </a:gridCol>
                <a:gridCol w="850553">
                  <a:extLst>
                    <a:ext uri="{9D8B030D-6E8A-4147-A177-3AD203B41FA5}">
                      <a16:colId xmlns:a16="http://schemas.microsoft.com/office/drawing/2014/main" val="766755094"/>
                    </a:ext>
                  </a:extLst>
                </a:gridCol>
                <a:gridCol w="819051">
                  <a:extLst>
                    <a:ext uri="{9D8B030D-6E8A-4147-A177-3AD203B41FA5}">
                      <a16:colId xmlns:a16="http://schemas.microsoft.com/office/drawing/2014/main" val="2887979599"/>
                    </a:ext>
                  </a:extLst>
                </a:gridCol>
                <a:gridCol w="514533">
                  <a:extLst>
                    <a:ext uri="{9D8B030D-6E8A-4147-A177-3AD203B41FA5}">
                      <a16:colId xmlns:a16="http://schemas.microsoft.com/office/drawing/2014/main" val="1031168891"/>
                    </a:ext>
                  </a:extLst>
                </a:gridCol>
              </a:tblGrid>
              <a:tr h="314985">
                <a:tc>
                  <a:txBody>
                    <a:bodyPr/>
                    <a:lstStyle/>
                    <a:p>
                      <a:pPr algn="ctr" fontAlgn="b"/>
                      <a:r>
                        <a:rPr lang="pt-BR" sz="1500" u="none" strike="noStrike" dirty="0">
                          <a:effectLst/>
                          <a:latin typeface="Arial" panose="020B0604020202020204" pitchFamily="34" charset="0"/>
                          <a:cs typeface="Arial" panose="020B0604020202020204" pitchFamily="34" charset="0"/>
                        </a:rPr>
                        <a:t>Período t</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Demanda D</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M</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(a=0,2)</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T</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(a=0,3)</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a:effectLst/>
                          <a:latin typeface="Arial" panose="020B0604020202020204" pitchFamily="34" charset="0"/>
                          <a:cs typeface="Arial" panose="020B0604020202020204" pitchFamily="34" charset="0"/>
                        </a:rPr>
                        <a:t>P</a:t>
                      </a:r>
                      <a:r>
                        <a:rPr lang="pt-BR" sz="1500" i="0" baseline="-25000" dirty="0"/>
                        <a:t>t+1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493779411"/>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200</a:t>
                      </a:r>
                    </a:p>
                  </a:txBody>
                  <a:tcPr marL="7875" marR="7875" marT="7875" marB="0" anchor="ctr">
                    <a:solidFill>
                      <a:schemeClr val="bg1"/>
                    </a:solidFill>
                  </a:tcPr>
                </a:tc>
                <a:tc rowSpan="2" gridSpan="2">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rowSpan="2" h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41072769"/>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2</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250</a:t>
                      </a:r>
                    </a:p>
                  </a:txBody>
                  <a:tcPr marL="7875" marR="7875" marT="7875" marB="0" anchor="ctr">
                    <a:solidFill>
                      <a:schemeClr val="bg1"/>
                    </a:solidFill>
                  </a:tcPr>
                </a:tc>
                <a:tc gridSpan="2"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240</a:t>
                      </a:r>
                    </a:p>
                  </a:txBody>
                  <a:tcPr marL="7875" marR="7875" marT="7875" marB="0" anchor="ctr">
                    <a:solidFill>
                      <a:schemeClr val="bg1"/>
                    </a:solidFill>
                  </a:tcPr>
                </a:tc>
                <a:extLst>
                  <a:ext uri="{0D108BD9-81ED-4DB2-BD59-A6C34878D82A}">
                    <a16:rowId xmlns:a16="http://schemas.microsoft.com/office/drawing/2014/main" val="4388332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3</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260</a:t>
                      </a:r>
                    </a:p>
                  </a:txBody>
                  <a:tcPr marL="7875" marR="7875" marT="7875" marB="0" anchor="ctr">
                    <a:solidFill>
                      <a:schemeClr val="bg1"/>
                    </a:solidFill>
                  </a:tcPr>
                </a:tc>
                <a:extLst>
                  <a:ext uri="{0D108BD9-81ED-4DB2-BD59-A6C34878D82A}">
                    <a16:rowId xmlns:a16="http://schemas.microsoft.com/office/drawing/2014/main" val="1275164304"/>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268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288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957823240"/>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298,4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22,4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320,8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386030068"/>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390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334,6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25,5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360,1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8505574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7</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387,6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2970232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400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390,1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419,1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085397923"/>
                  </a:ext>
                </a:extLst>
              </a:tr>
            </a:tbl>
          </a:graphicData>
        </a:graphic>
      </p:graphicFrame>
      <p:sp>
        <p:nvSpPr>
          <p:cNvPr id="11" name="Retângulo: Cantos Arredondados 10">
            <a:extLst>
              <a:ext uri="{FF2B5EF4-FFF2-40B4-BE49-F238E27FC236}">
                <a16:creationId xmlns:a16="http://schemas.microsoft.com/office/drawing/2014/main" id="{1C2D69A9-B2CA-49C6-8EC8-869921451F3A}"/>
              </a:ext>
            </a:extLst>
          </p:cNvPr>
          <p:cNvSpPr/>
          <p:nvPr/>
        </p:nvSpPr>
        <p:spPr>
          <a:xfrm>
            <a:off x="6904178" y="5260429"/>
            <a:ext cx="847927" cy="230737"/>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2" name="Retângulo: Cantos Arredondados 11">
            <a:extLst>
              <a:ext uri="{FF2B5EF4-FFF2-40B4-BE49-F238E27FC236}">
                <a16:creationId xmlns:a16="http://schemas.microsoft.com/office/drawing/2014/main" id="{805F1C78-24A5-4FB9-8C8F-E8C05EE4B3C9}"/>
              </a:ext>
            </a:extLst>
          </p:cNvPr>
          <p:cNvSpPr/>
          <p:nvPr/>
        </p:nvSpPr>
        <p:spPr>
          <a:xfrm>
            <a:off x="5944877" y="5260429"/>
            <a:ext cx="757360"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8BF47249-7FD0-4686-A827-C8EA04A7E8C0}"/>
              </a:ext>
            </a:extLst>
          </p:cNvPr>
          <p:cNvSpPr/>
          <p:nvPr/>
        </p:nvSpPr>
        <p:spPr>
          <a:xfrm>
            <a:off x="8603389" y="5029692"/>
            <a:ext cx="437671"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31751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Suavização Exponencial para a Tendência</a:t>
            </a:r>
          </a:p>
          <a:p>
            <a:pPr algn="just"/>
            <a:r>
              <a:rPr lang="pt-BR" sz="1654" u="sng" dirty="0"/>
              <a:t>Exemplo:</a:t>
            </a:r>
          </a:p>
          <a:p>
            <a:pPr algn="just"/>
            <a:r>
              <a:rPr lang="pt-BR" sz="1654" dirty="0" err="1"/>
              <a:t>T</a:t>
            </a:r>
            <a:r>
              <a:rPr lang="pt-BR" sz="1654" baseline="-25000" dirty="0" err="1"/>
              <a:t>t</a:t>
            </a:r>
            <a:r>
              <a:rPr lang="pt-BR" sz="1654" baseline="-25000" dirty="0"/>
              <a:t> </a:t>
            </a:r>
            <a:r>
              <a:rPr lang="pt-BR" sz="1654" dirty="0"/>
              <a:t>= T</a:t>
            </a:r>
            <a:r>
              <a:rPr lang="pt-BR" sz="1654" baseline="-25000" dirty="0"/>
              <a:t>t-1</a:t>
            </a:r>
            <a:r>
              <a:rPr lang="pt-BR" sz="1654" dirty="0"/>
              <a:t> +</a:t>
            </a:r>
            <a:r>
              <a:rPr lang="pt-BR" sz="1654" dirty="0">
                <a:latin typeface="Symbol" panose="05050102010706020507" pitchFamily="18" charset="2"/>
              </a:rPr>
              <a:t> a</a:t>
            </a:r>
            <a:r>
              <a:rPr lang="pt-BR" sz="1654" baseline="-25000" dirty="0"/>
              <a:t> 2</a:t>
            </a:r>
            <a:r>
              <a:rPr lang="pt-BR" sz="1654" dirty="0"/>
              <a:t>((</a:t>
            </a:r>
            <a:r>
              <a:rPr lang="pt-BR" sz="1654" dirty="0" err="1"/>
              <a:t>P</a:t>
            </a:r>
            <a:r>
              <a:rPr lang="pt-BR" sz="1654" baseline="-25000" dirty="0" err="1"/>
              <a:t>t</a:t>
            </a:r>
            <a:r>
              <a:rPr lang="pt-BR" sz="1654" baseline="-25000" dirty="0"/>
              <a:t> </a:t>
            </a:r>
            <a:r>
              <a:rPr lang="pt-BR" sz="1654" dirty="0"/>
              <a:t>- P</a:t>
            </a:r>
            <a:r>
              <a:rPr lang="pt-BR" sz="1654" baseline="-25000" dirty="0"/>
              <a:t>t-1</a:t>
            </a:r>
            <a:r>
              <a:rPr lang="pt-BR" sz="1654" dirty="0"/>
              <a:t>) - T</a:t>
            </a:r>
            <a:r>
              <a:rPr lang="pt-BR" sz="1654" baseline="-25000" dirty="0"/>
              <a:t>t-1</a:t>
            </a:r>
            <a:r>
              <a:rPr lang="pt-BR" sz="1654" dirty="0"/>
              <a:t>)</a:t>
            </a:r>
          </a:p>
          <a:p>
            <a:pPr algn="just"/>
            <a:r>
              <a:rPr lang="pt-BR" sz="1654" dirty="0"/>
              <a:t>T</a:t>
            </a:r>
            <a:r>
              <a:rPr lang="pt-BR" sz="1654" baseline="-25000" dirty="0"/>
              <a:t>4 </a:t>
            </a:r>
            <a:r>
              <a:rPr lang="pt-BR" sz="1654" dirty="0"/>
              <a:t>= 20 +</a:t>
            </a:r>
            <a:r>
              <a:rPr lang="pt-BR" sz="1654" dirty="0">
                <a:latin typeface="Symbol" panose="05050102010706020507" pitchFamily="18" charset="2"/>
              </a:rPr>
              <a:t> 0,3</a:t>
            </a:r>
            <a:r>
              <a:rPr lang="pt-BR" sz="1654" dirty="0"/>
              <a:t>((260</a:t>
            </a:r>
            <a:r>
              <a:rPr lang="pt-BR" sz="1654" baseline="-25000" dirty="0"/>
              <a:t> </a:t>
            </a:r>
            <a:r>
              <a:rPr lang="pt-BR" sz="1654" dirty="0"/>
              <a:t>- 240) - 20)</a:t>
            </a:r>
          </a:p>
          <a:p>
            <a:pPr algn="just"/>
            <a:r>
              <a:rPr lang="pt-BR" sz="1654" dirty="0" err="1"/>
              <a:t>T</a:t>
            </a:r>
            <a:r>
              <a:rPr lang="pt-BR" sz="1654" baseline="-25000" dirty="0" err="1"/>
              <a:t>t</a:t>
            </a:r>
            <a:r>
              <a:rPr lang="pt-BR" sz="1654" baseline="-25000" dirty="0"/>
              <a:t> </a:t>
            </a:r>
            <a:r>
              <a:rPr lang="pt-BR" sz="1654" dirty="0"/>
              <a:t>= 20</a:t>
            </a:r>
          </a:p>
          <a:p>
            <a:pPr algn="just"/>
            <a:endParaRPr lang="pt-BR" sz="1654" dirty="0"/>
          </a:p>
          <a:p>
            <a:pPr algn="just"/>
            <a:endParaRPr lang="pt-BR" sz="1654" dirty="0"/>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9" name="CaixaDeTexto 8">
            <a:extLst>
              <a:ext uri="{FF2B5EF4-FFF2-40B4-BE49-F238E27FC236}">
                <a16:creationId xmlns:a16="http://schemas.microsoft.com/office/drawing/2014/main" id="{7F34DCC9-DBDC-42F3-83E7-DC960F2B0AAD}"/>
              </a:ext>
            </a:extLst>
          </p:cNvPr>
          <p:cNvSpPr txBox="1"/>
          <p:nvPr/>
        </p:nvSpPr>
        <p:spPr>
          <a:xfrm>
            <a:off x="9087488" y="6437948"/>
            <a:ext cx="1079142" cy="232243"/>
          </a:xfrm>
          <a:prstGeom prst="rect">
            <a:avLst/>
          </a:prstGeom>
          <a:noFill/>
        </p:spPr>
        <p:txBody>
          <a:bodyPr wrap="none" rtlCol="0">
            <a:spAutoFit/>
          </a:bodyPr>
          <a:lstStyle/>
          <a:p>
            <a:r>
              <a:rPr lang="pt-BR" sz="909" dirty="0"/>
              <a:t>Barros Filho (2011)</a:t>
            </a:r>
          </a:p>
        </p:txBody>
      </p:sp>
      <p:sp>
        <p:nvSpPr>
          <p:cNvPr id="10" name="CaixaDeTexto 9">
            <a:extLst>
              <a:ext uri="{FF2B5EF4-FFF2-40B4-BE49-F238E27FC236}">
                <a16:creationId xmlns:a16="http://schemas.microsoft.com/office/drawing/2014/main" id="{5EBE832F-C2D0-4268-B6B6-3D23A60B272F}"/>
              </a:ext>
            </a:extLst>
          </p:cNvPr>
          <p:cNvSpPr txBox="1"/>
          <p:nvPr/>
        </p:nvSpPr>
        <p:spPr>
          <a:xfrm>
            <a:off x="6323556" y="3016407"/>
            <a:ext cx="2601996" cy="779252"/>
          </a:xfrm>
          <a:prstGeom prst="rect">
            <a:avLst/>
          </a:prstGeom>
          <a:noFill/>
        </p:spPr>
        <p:txBody>
          <a:bodyPr wrap="square">
            <a:spAutoFit/>
          </a:bodyPr>
          <a:lstStyle/>
          <a:p>
            <a:pPr algn="just"/>
            <a:r>
              <a:rPr lang="pt-BR" sz="1488" dirty="0"/>
              <a:t>P</a:t>
            </a:r>
            <a:r>
              <a:rPr lang="pt-BR" sz="1488" baseline="-25000" dirty="0"/>
              <a:t>t+1</a:t>
            </a:r>
            <a:r>
              <a:rPr lang="pt-BR" sz="1488" dirty="0"/>
              <a:t> = </a:t>
            </a:r>
            <a:r>
              <a:rPr lang="pt-BR" sz="1488" dirty="0" err="1"/>
              <a:t>M</a:t>
            </a:r>
            <a:r>
              <a:rPr lang="pt-BR" sz="1488" baseline="-25000" dirty="0" err="1"/>
              <a:t>t</a:t>
            </a:r>
            <a:r>
              <a:rPr lang="pt-BR" sz="1488" dirty="0"/>
              <a:t> + </a:t>
            </a:r>
            <a:r>
              <a:rPr lang="pt-BR" sz="1488" dirty="0" err="1"/>
              <a:t>T</a:t>
            </a:r>
            <a:r>
              <a:rPr lang="pt-BR" sz="1488" baseline="-25000" dirty="0" err="1"/>
              <a:t>t</a:t>
            </a:r>
            <a:endParaRPr lang="pt-BR" sz="1488" baseline="-25000" dirty="0"/>
          </a:p>
          <a:p>
            <a:pPr algn="just"/>
            <a:r>
              <a:rPr lang="pt-BR" sz="1488" dirty="0" err="1"/>
              <a:t>M</a:t>
            </a:r>
            <a:r>
              <a:rPr lang="pt-BR" sz="1488" baseline="-25000" dirty="0" err="1"/>
              <a:t>t</a:t>
            </a:r>
            <a:r>
              <a:rPr lang="pt-BR" sz="1488" dirty="0"/>
              <a:t> = </a:t>
            </a:r>
            <a:r>
              <a:rPr lang="pt-BR" sz="1488" dirty="0" err="1"/>
              <a:t>P</a:t>
            </a:r>
            <a:r>
              <a:rPr lang="pt-BR" sz="1488" baseline="-25000" dirty="0" err="1"/>
              <a:t>t</a:t>
            </a:r>
            <a:r>
              <a:rPr lang="pt-BR" sz="1488" baseline="-25000" dirty="0"/>
              <a:t> </a:t>
            </a:r>
            <a:r>
              <a:rPr lang="pt-BR" sz="1488" dirty="0"/>
              <a:t>+</a:t>
            </a:r>
            <a:r>
              <a:rPr lang="pt-BR" sz="1488" dirty="0">
                <a:latin typeface="Symbol" panose="05050102010706020507" pitchFamily="18" charset="2"/>
              </a:rPr>
              <a:t> a</a:t>
            </a:r>
            <a:r>
              <a:rPr lang="pt-BR" sz="1488" baseline="-25000" dirty="0"/>
              <a:t> 1</a:t>
            </a:r>
            <a:r>
              <a:rPr lang="pt-BR" sz="1488" dirty="0"/>
              <a:t>(D</a:t>
            </a:r>
            <a:r>
              <a:rPr lang="pt-BR" sz="1488" baseline="-25000" dirty="0"/>
              <a:t> t </a:t>
            </a:r>
            <a:r>
              <a:rPr lang="pt-BR" sz="1488" dirty="0"/>
              <a:t>-P</a:t>
            </a:r>
            <a:r>
              <a:rPr lang="pt-BR" sz="1488" baseline="-25000" dirty="0"/>
              <a:t> t</a:t>
            </a:r>
            <a:r>
              <a:rPr lang="pt-BR" sz="1488" dirty="0"/>
              <a:t>)</a:t>
            </a:r>
          </a:p>
          <a:p>
            <a:pPr algn="just"/>
            <a:r>
              <a:rPr lang="pt-BR" sz="1488" dirty="0" err="1"/>
              <a:t>T</a:t>
            </a:r>
            <a:r>
              <a:rPr lang="pt-BR" sz="1488" baseline="-25000" dirty="0" err="1"/>
              <a:t>t</a:t>
            </a:r>
            <a:r>
              <a:rPr lang="pt-BR" sz="1488" baseline="-25000" dirty="0"/>
              <a:t> </a:t>
            </a:r>
            <a:r>
              <a:rPr lang="pt-BR" sz="1488" dirty="0"/>
              <a:t>= T</a:t>
            </a:r>
            <a:r>
              <a:rPr lang="pt-BR" sz="1488" baseline="-25000" dirty="0"/>
              <a:t>t-1</a:t>
            </a:r>
            <a:r>
              <a:rPr lang="pt-BR" sz="1488" dirty="0"/>
              <a:t> +</a:t>
            </a:r>
            <a:r>
              <a:rPr lang="pt-BR" sz="1488" dirty="0">
                <a:latin typeface="Symbol" panose="05050102010706020507" pitchFamily="18" charset="2"/>
              </a:rPr>
              <a:t> a</a:t>
            </a:r>
            <a:r>
              <a:rPr lang="pt-BR" sz="1488" baseline="-25000" dirty="0"/>
              <a:t> 2</a:t>
            </a:r>
            <a:r>
              <a:rPr lang="pt-BR" sz="1488" dirty="0"/>
              <a:t>((</a:t>
            </a:r>
            <a:r>
              <a:rPr lang="pt-BR" sz="1488" dirty="0" err="1"/>
              <a:t>P</a:t>
            </a:r>
            <a:r>
              <a:rPr lang="pt-BR" sz="1488" baseline="-25000" dirty="0" err="1"/>
              <a:t>t</a:t>
            </a:r>
            <a:r>
              <a:rPr lang="pt-BR" sz="1488" baseline="-25000" dirty="0"/>
              <a:t> </a:t>
            </a:r>
            <a:r>
              <a:rPr lang="pt-BR" sz="1488" dirty="0"/>
              <a:t>- P</a:t>
            </a:r>
            <a:r>
              <a:rPr lang="pt-BR" sz="1488" baseline="-25000" dirty="0"/>
              <a:t>t-1</a:t>
            </a:r>
            <a:r>
              <a:rPr lang="pt-BR" sz="1488" dirty="0"/>
              <a:t>) - T</a:t>
            </a:r>
            <a:r>
              <a:rPr lang="pt-BR" sz="1488" baseline="-25000" dirty="0"/>
              <a:t>t-1</a:t>
            </a:r>
            <a:r>
              <a:rPr lang="pt-BR" sz="1488" dirty="0"/>
              <a:t>)</a:t>
            </a:r>
          </a:p>
        </p:txBody>
      </p:sp>
      <p:graphicFrame>
        <p:nvGraphicFramePr>
          <p:cNvPr id="5" name="Tabela 4">
            <a:extLst>
              <a:ext uri="{FF2B5EF4-FFF2-40B4-BE49-F238E27FC236}">
                <a16:creationId xmlns:a16="http://schemas.microsoft.com/office/drawing/2014/main" id="{1E4CCB71-E9AD-4C68-BF19-9492252ED95E}"/>
              </a:ext>
            </a:extLst>
          </p:cNvPr>
          <p:cNvGraphicFramePr>
            <a:graphicFrameLocks noGrp="1"/>
          </p:cNvGraphicFramePr>
          <p:nvPr/>
        </p:nvGraphicFramePr>
        <p:xfrm>
          <a:off x="4837854" y="4245447"/>
          <a:ext cx="4249634" cy="2192501"/>
        </p:xfrm>
        <a:graphic>
          <a:graphicData uri="http://schemas.openxmlformats.org/drawingml/2006/table">
            <a:tbl>
              <a:tblPr>
                <a:tableStyleId>{5940675A-B579-460E-94D1-54222C63F5DA}</a:tableStyleId>
              </a:tblPr>
              <a:tblGrid>
                <a:gridCol w="920927">
                  <a:extLst>
                    <a:ext uri="{9D8B030D-6E8A-4147-A177-3AD203B41FA5}">
                      <a16:colId xmlns:a16="http://schemas.microsoft.com/office/drawing/2014/main" val="448093209"/>
                    </a:ext>
                  </a:extLst>
                </a:gridCol>
                <a:gridCol w="1144571">
                  <a:extLst>
                    <a:ext uri="{9D8B030D-6E8A-4147-A177-3AD203B41FA5}">
                      <a16:colId xmlns:a16="http://schemas.microsoft.com/office/drawing/2014/main" val="1408233724"/>
                    </a:ext>
                  </a:extLst>
                </a:gridCol>
                <a:gridCol w="850553">
                  <a:extLst>
                    <a:ext uri="{9D8B030D-6E8A-4147-A177-3AD203B41FA5}">
                      <a16:colId xmlns:a16="http://schemas.microsoft.com/office/drawing/2014/main" val="766755094"/>
                    </a:ext>
                  </a:extLst>
                </a:gridCol>
                <a:gridCol w="819051">
                  <a:extLst>
                    <a:ext uri="{9D8B030D-6E8A-4147-A177-3AD203B41FA5}">
                      <a16:colId xmlns:a16="http://schemas.microsoft.com/office/drawing/2014/main" val="2887979599"/>
                    </a:ext>
                  </a:extLst>
                </a:gridCol>
                <a:gridCol w="514533">
                  <a:extLst>
                    <a:ext uri="{9D8B030D-6E8A-4147-A177-3AD203B41FA5}">
                      <a16:colId xmlns:a16="http://schemas.microsoft.com/office/drawing/2014/main" val="1031168891"/>
                    </a:ext>
                  </a:extLst>
                </a:gridCol>
              </a:tblGrid>
              <a:tr h="314985">
                <a:tc>
                  <a:txBody>
                    <a:bodyPr/>
                    <a:lstStyle/>
                    <a:p>
                      <a:pPr algn="ctr" fontAlgn="b"/>
                      <a:r>
                        <a:rPr lang="pt-BR" sz="1500" u="none" strike="noStrike" dirty="0">
                          <a:effectLst/>
                          <a:latin typeface="Arial" panose="020B0604020202020204" pitchFamily="34" charset="0"/>
                          <a:cs typeface="Arial" panose="020B0604020202020204" pitchFamily="34" charset="0"/>
                        </a:rPr>
                        <a:t>Período t</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Demanda D</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M</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(a=0,2)</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T</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(a=0,3)</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a:effectLst/>
                          <a:latin typeface="Arial" panose="020B0604020202020204" pitchFamily="34" charset="0"/>
                          <a:cs typeface="Arial" panose="020B0604020202020204" pitchFamily="34" charset="0"/>
                        </a:rPr>
                        <a:t>P</a:t>
                      </a:r>
                      <a:r>
                        <a:rPr lang="pt-BR" sz="1500" i="0" baseline="-25000" dirty="0"/>
                        <a:t>t+1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493779411"/>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200</a:t>
                      </a:r>
                    </a:p>
                  </a:txBody>
                  <a:tcPr marL="7875" marR="7875" marT="7875" marB="0" anchor="ctr">
                    <a:solidFill>
                      <a:schemeClr val="bg1"/>
                    </a:solidFill>
                  </a:tcPr>
                </a:tc>
                <a:tc rowSpan="2" gridSpan="2">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rowSpan="2" h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41072769"/>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2</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250</a:t>
                      </a:r>
                    </a:p>
                  </a:txBody>
                  <a:tcPr marL="7875" marR="7875" marT="7875" marB="0" anchor="ctr">
                    <a:solidFill>
                      <a:schemeClr val="bg1"/>
                    </a:solidFill>
                  </a:tcPr>
                </a:tc>
                <a:tc gridSpan="2"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240</a:t>
                      </a:r>
                    </a:p>
                  </a:txBody>
                  <a:tcPr marL="7875" marR="7875" marT="7875" marB="0" anchor="ctr">
                    <a:solidFill>
                      <a:schemeClr val="bg1"/>
                    </a:solidFill>
                  </a:tcPr>
                </a:tc>
                <a:extLst>
                  <a:ext uri="{0D108BD9-81ED-4DB2-BD59-A6C34878D82A}">
                    <a16:rowId xmlns:a16="http://schemas.microsoft.com/office/drawing/2014/main" val="4388332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3</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260</a:t>
                      </a:r>
                    </a:p>
                  </a:txBody>
                  <a:tcPr marL="7875" marR="7875" marT="7875" marB="0" anchor="ctr">
                    <a:solidFill>
                      <a:schemeClr val="bg1"/>
                    </a:solidFill>
                  </a:tcPr>
                </a:tc>
                <a:extLst>
                  <a:ext uri="{0D108BD9-81ED-4DB2-BD59-A6C34878D82A}">
                    <a16:rowId xmlns:a16="http://schemas.microsoft.com/office/drawing/2014/main" val="1275164304"/>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268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288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957823240"/>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298,4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22,4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320,8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386030068"/>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390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334,6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25,5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360,1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8505574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7</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387,6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2970232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400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390,1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419,1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085397923"/>
                  </a:ext>
                </a:extLst>
              </a:tr>
            </a:tbl>
          </a:graphicData>
        </a:graphic>
      </p:graphicFrame>
      <p:sp>
        <p:nvSpPr>
          <p:cNvPr id="11" name="Retângulo: Cantos Arredondados 10">
            <a:extLst>
              <a:ext uri="{FF2B5EF4-FFF2-40B4-BE49-F238E27FC236}">
                <a16:creationId xmlns:a16="http://schemas.microsoft.com/office/drawing/2014/main" id="{1C2D69A9-B2CA-49C6-8EC8-869921451F3A}"/>
              </a:ext>
            </a:extLst>
          </p:cNvPr>
          <p:cNvSpPr/>
          <p:nvPr/>
        </p:nvSpPr>
        <p:spPr>
          <a:xfrm>
            <a:off x="7951092" y="5260429"/>
            <a:ext cx="542464" cy="230737"/>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8BF47249-7FD0-4686-A827-C8EA04A7E8C0}"/>
              </a:ext>
            </a:extLst>
          </p:cNvPr>
          <p:cNvSpPr/>
          <p:nvPr/>
        </p:nvSpPr>
        <p:spPr>
          <a:xfrm>
            <a:off x="8603389" y="5029692"/>
            <a:ext cx="437671"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4" name="Retângulo: Cantos Arredondados 13">
            <a:extLst>
              <a:ext uri="{FF2B5EF4-FFF2-40B4-BE49-F238E27FC236}">
                <a16:creationId xmlns:a16="http://schemas.microsoft.com/office/drawing/2014/main" id="{42E9FDED-4B03-486A-BC9E-5D97F58D4927}"/>
              </a:ext>
            </a:extLst>
          </p:cNvPr>
          <p:cNvSpPr/>
          <p:nvPr/>
        </p:nvSpPr>
        <p:spPr>
          <a:xfrm>
            <a:off x="7951092" y="5023953"/>
            <a:ext cx="542464"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5" name="Retângulo: Cantos Arredondados 14">
            <a:extLst>
              <a:ext uri="{FF2B5EF4-FFF2-40B4-BE49-F238E27FC236}">
                <a16:creationId xmlns:a16="http://schemas.microsoft.com/office/drawing/2014/main" id="{EC9854E7-D8C6-4407-979D-CF87F649026F}"/>
              </a:ext>
            </a:extLst>
          </p:cNvPr>
          <p:cNvSpPr/>
          <p:nvPr/>
        </p:nvSpPr>
        <p:spPr>
          <a:xfrm>
            <a:off x="8603389" y="4786434"/>
            <a:ext cx="437671"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232968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Suavização Exponencial para a Tendência</a:t>
            </a:r>
          </a:p>
          <a:p>
            <a:pPr algn="just"/>
            <a:r>
              <a:rPr lang="pt-BR" sz="1654" u="sng" dirty="0"/>
              <a:t>Exemplo:</a:t>
            </a:r>
          </a:p>
          <a:p>
            <a:pPr algn="just"/>
            <a:r>
              <a:rPr lang="pt-BR" sz="1654" dirty="0" err="1"/>
              <a:t>T</a:t>
            </a:r>
            <a:r>
              <a:rPr lang="pt-BR" sz="1654" baseline="-25000" dirty="0" err="1"/>
              <a:t>t</a:t>
            </a:r>
            <a:r>
              <a:rPr lang="pt-BR" sz="1654" baseline="-25000" dirty="0"/>
              <a:t> </a:t>
            </a:r>
            <a:r>
              <a:rPr lang="pt-BR" sz="1654" dirty="0"/>
              <a:t>= T</a:t>
            </a:r>
            <a:r>
              <a:rPr lang="pt-BR" sz="1654" baseline="-25000" dirty="0"/>
              <a:t>t-1</a:t>
            </a:r>
            <a:r>
              <a:rPr lang="pt-BR" sz="1654" dirty="0"/>
              <a:t> +</a:t>
            </a:r>
            <a:r>
              <a:rPr lang="pt-BR" sz="1654" dirty="0">
                <a:latin typeface="Symbol" panose="05050102010706020507" pitchFamily="18" charset="2"/>
              </a:rPr>
              <a:t> a</a:t>
            </a:r>
            <a:r>
              <a:rPr lang="pt-BR" sz="1654" baseline="-25000" dirty="0"/>
              <a:t> 2</a:t>
            </a:r>
            <a:r>
              <a:rPr lang="pt-BR" sz="1654" dirty="0"/>
              <a:t>((</a:t>
            </a:r>
            <a:r>
              <a:rPr lang="pt-BR" sz="1654" dirty="0" err="1"/>
              <a:t>P</a:t>
            </a:r>
            <a:r>
              <a:rPr lang="pt-BR" sz="1654" baseline="-25000" dirty="0" err="1"/>
              <a:t>t</a:t>
            </a:r>
            <a:r>
              <a:rPr lang="pt-BR" sz="1654" baseline="-25000" dirty="0"/>
              <a:t> </a:t>
            </a:r>
            <a:r>
              <a:rPr lang="pt-BR" sz="1654" dirty="0"/>
              <a:t>- P</a:t>
            </a:r>
            <a:r>
              <a:rPr lang="pt-BR" sz="1654" baseline="-25000" dirty="0"/>
              <a:t>t-1</a:t>
            </a:r>
            <a:r>
              <a:rPr lang="pt-BR" sz="1654" dirty="0"/>
              <a:t>) - T</a:t>
            </a:r>
            <a:r>
              <a:rPr lang="pt-BR" sz="1654" baseline="-25000" dirty="0"/>
              <a:t>t-1</a:t>
            </a:r>
            <a:r>
              <a:rPr lang="pt-BR" sz="1654" dirty="0"/>
              <a:t>)</a:t>
            </a:r>
          </a:p>
          <a:p>
            <a:pPr algn="just"/>
            <a:r>
              <a:rPr lang="pt-BR" sz="1654" dirty="0"/>
              <a:t>T</a:t>
            </a:r>
            <a:r>
              <a:rPr lang="pt-BR" sz="1654" baseline="-25000" dirty="0"/>
              <a:t>8 </a:t>
            </a:r>
            <a:r>
              <a:rPr lang="pt-BR" sz="1654" dirty="0"/>
              <a:t>= 29,6 +</a:t>
            </a:r>
            <a:r>
              <a:rPr lang="pt-BR" sz="1654" dirty="0">
                <a:latin typeface="Symbol" panose="05050102010706020507" pitchFamily="18" charset="2"/>
              </a:rPr>
              <a:t> 0,3</a:t>
            </a:r>
            <a:r>
              <a:rPr lang="pt-BR" sz="1654" dirty="0"/>
              <a:t>((387,6</a:t>
            </a:r>
            <a:r>
              <a:rPr lang="pt-BR" sz="1654" baseline="-25000" dirty="0"/>
              <a:t> </a:t>
            </a:r>
            <a:r>
              <a:rPr lang="pt-BR" sz="1654" dirty="0"/>
              <a:t>– 360,1) – 29,6)</a:t>
            </a:r>
          </a:p>
          <a:p>
            <a:pPr algn="just"/>
            <a:r>
              <a:rPr lang="pt-BR" sz="1654" dirty="0"/>
              <a:t>T</a:t>
            </a:r>
            <a:r>
              <a:rPr lang="pt-BR" sz="1654" baseline="-25000" dirty="0"/>
              <a:t>8 </a:t>
            </a:r>
            <a:r>
              <a:rPr lang="pt-BR" sz="1654" dirty="0"/>
              <a:t>= 29</a:t>
            </a:r>
          </a:p>
          <a:p>
            <a:pPr algn="just"/>
            <a:endParaRPr lang="pt-BR" sz="1654" dirty="0"/>
          </a:p>
          <a:p>
            <a:pPr algn="just"/>
            <a:endParaRPr lang="pt-BR" sz="1654" dirty="0"/>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9" name="CaixaDeTexto 8">
            <a:extLst>
              <a:ext uri="{FF2B5EF4-FFF2-40B4-BE49-F238E27FC236}">
                <a16:creationId xmlns:a16="http://schemas.microsoft.com/office/drawing/2014/main" id="{7F34DCC9-DBDC-42F3-83E7-DC960F2B0AAD}"/>
              </a:ext>
            </a:extLst>
          </p:cNvPr>
          <p:cNvSpPr txBox="1"/>
          <p:nvPr/>
        </p:nvSpPr>
        <p:spPr>
          <a:xfrm>
            <a:off x="9087488" y="6437948"/>
            <a:ext cx="1079142" cy="232243"/>
          </a:xfrm>
          <a:prstGeom prst="rect">
            <a:avLst/>
          </a:prstGeom>
          <a:noFill/>
        </p:spPr>
        <p:txBody>
          <a:bodyPr wrap="none" rtlCol="0">
            <a:spAutoFit/>
          </a:bodyPr>
          <a:lstStyle/>
          <a:p>
            <a:r>
              <a:rPr lang="pt-BR" sz="909" dirty="0"/>
              <a:t>Barros Filho (2011)</a:t>
            </a:r>
          </a:p>
        </p:txBody>
      </p:sp>
      <p:sp>
        <p:nvSpPr>
          <p:cNvPr id="10" name="CaixaDeTexto 9">
            <a:extLst>
              <a:ext uri="{FF2B5EF4-FFF2-40B4-BE49-F238E27FC236}">
                <a16:creationId xmlns:a16="http://schemas.microsoft.com/office/drawing/2014/main" id="{5EBE832F-C2D0-4268-B6B6-3D23A60B272F}"/>
              </a:ext>
            </a:extLst>
          </p:cNvPr>
          <p:cNvSpPr txBox="1"/>
          <p:nvPr/>
        </p:nvSpPr>
        <p:spPr>
          <a:xfrm>
            <a:off x="6323556" y="3016407"/>
            <a:ext cx="2601996" cy="779252"/>
          </a:xfrm>
          <a:prstGeom prst="rect">
            <a:avLst/>
          </a:prstGeom>
          <a:noFill/>
        </p:spPr>
        <p:txBody>
          <a:bodyPr wrap="square">
            <a:spAutoFit/>
          </a:bodyPr>
          <a:lstStyle/>
          <a:p>
            <a:pPr algn="just"/>
            <a:r>
              <a:rPr lang="pt-BR" sz="1488" dirty="0"/>
              <a:t>P</a:t>
            </a:r>
            <a:r>
              <a:rPr lang="pt-BR" sz="1488" baseline="-25000" dirty="0"/>
              <a:t>t+1</a:t>
            </a:r>
            <a:r>
              <a:rPr lang="pt-BR" sz="1488" dirty="0"/>
              <a:t> = </a:t>
            </a:r>
            <a:r>
              <a:rPr lang="pt-BR" sz="1488" dirty="0" err="1"/>
              <a:t>M</a:t>
            </a:r>
            <a:r>
              <a:rPr lang="pt-BR" sz="1488" baseline="-25000" dirty="0" err="1"/>
              <a:t>t</a:t>
            </a:r>
            <a:r>
              <a:rPr lang="pt-BR" sz="1488" dirty="0"/>
              <a:t> + </a:t>
            </a:r>
            <a:r>
              <a:rPr lang="pt-BR" sz="1488" dirty="0" err="1"/>
              <a:t>T</a:t>
            </a:r>
            <a:r>
              <a:rPr lang="pt-BR" sz="1488" baseline="-25000" dirty="0" err="1"/>
              <a:t>t</a:t>
            </a:r>
            <a:endParaRPr lang="pt-BR" sz="1488" baseline="-25000" dirty="0"/>
          </a:p>
          <a:p>
            <a:pPr algn="just"/>
            <a:r>
              <a:rPr lang="pt-BR" sz="1488" dirty="0" err="1"/>
              <a:t>M</a:t>
            </a:r>
            <a:r>
              <a:rPr lang="pt-BR" sz="1488" baseline="-25000" dirty="0" err="1"/>
              <a:t>t</a:t>
            </a:r>
            <a:r>
              <a:rPr lang="pt-BR" sz="1488" dirty="0"/>
              <a:t> = </a:t>
            </a:r>
            <a:r>
              <a:rPr lang="pt-BR" sz="1488" dirty="0" err="1"/>
              <a:t>P</a:t>
            </a:r>
            <a:r>
              <a:rPr lang="pt-BR" sz="1488" baseline="-25000" dirty="0" err="1"/>
              <a:t>t</a:t>
            </a:r>
            <a:r>
              <a:rPr lang="pt-BR" sz="1488" baseline="-25000" dirty="0"/>
              <a:t> </a:t>
            </a:r>
            <a:r>
              <a:rPr lang="pt-BR" sz="1488" dirty="0"/>
              <a:t>+</a:t>
            </a:r>
            <a:r>
              <a:rPr lang="pt-BR" sz="1488" dirty="0">
                <a:latin typeface="Symbol" panose="05050102010706020507" pitchFamily="18" charset="2"/>
              </a:rPr>
              <a:t> a</a:t>
            </a:r>
            <a:r>
              <a:rPr lang="pt-BR" sz="1488" baseline="-25000" dirty="0"/>
              <a:t> 1</a:t>
            </a:r>
            <a:r>
              <a:rPr lang="pt-BR" sz="1488" dirty="0"/>
              <a:t>(D</a:t>
            </a:r>
            <a:r>
              <a:rPr lang="pt-BR" sz="1488" baseline="-25000" dirty="0"/>
              <a:t> t </a:t>
            </a:r>
            <a:r>
              <a:rPr lang="pt-BR" sz="1488" dirty="0"/>
              <a:t>-P</a:t>
            </a:r>
            <a:r>
              <a:rPr lang="pt-BR" sz="1488" baseline="-25000" dirty="0"/>
              <a:t> t</a:t>
            </a:r>
            <a:r>
              <a:rPr lang="pt-BR" sz="1488" dirty="0"/>
              <a:t>)</a:t>
            </a:r>
          </a:p>
          <a:p>
            <a:pPr algn="just"/>
            <a:r>
              <a:rPr lang="pt-BR" sz="1488" dirty="0" err="1"/>
              <a:t>T</a:t>
            </a:r>
            <a:r>
              <a:rPr lang="pt-BR" sz="1488" baseline="-25000" dirty="0" err="1"/>
              <a:t>t</a:t>
            </a:r>
            <a:r>
              <a:rPr lang="pt-BR" sz="1488" baseline="-25000" dirty="0"/>
              <a:t> </a:t>
            </a:r>
            <a:r>
              <a:rPr lang="pt-BR" sz="1488" dirty="0"/>
              <a:t>= T</a:t>
            </a:r>
            <a:r>
              <a:rPr lang="pt-BR" sz="1488" baseline="-25000" dirty="0"/>
              <a:t>t-1</a:t>
            </a:r>
            <a:r>
              <a:rPr lang="pt-BR" sz="1488" dirty="0"/>
              <a:t> +</a:t>
            </a:r>
            <a:r>
              <a:rPr lang="pt-BR" sz="1488" dirty="0">
                <a:latin typeface="Symbol" panose="05050102010706020507" pitchFamily="18" charset="2"/>
              </a:rPr>
              <a:t> a</a:t>
            </a:r>
            <a:r>
              <a:rPr lang="pt-BR" sz="1488" baseline="-25000" dirty="0"/>
              <a:t> 2</a:t>
            </a:r>
            <a:r>
              <a:rPr lang="pt-BR" sz="1488" dirty="0"/>
              <a:t>((</a:t>
            </a:r>
            <a:r>
              <a:rPr lang="pt-BR" sz="1488" dirty="0" err="1"/>
              <a:t>P</a:t>
            </a:r>
            <a:r>
              <a:rPr lang="pt-BR" sz="1488" baseline="-25000" dirty="0" err="1"/>
              <a:t>t</a:t>
            </a:r>
            <a:r>
              <a:rPr lang="pt-BR" sz="1488" baseline="-25000" dirty="0"/>
              <a:t> </a:t>
            </a:r>
            <a:r>
              <a:rPr lang="pt-BR" sz="1488" dirty="0"/>
              <a:t>- P</a:t>
            </a:r>
            <a:r>
              <a:rPr lang="pt-BR" sz="1488" baseline="-25000" dirty="0"/>
              <a:t>t-1</a:t>
            </a:r>
            <a:r>
              <a:rPr lang="pt-BR" sz="1488" dirty="0"/>
              <a:t>) - T</a:t>
            </a:r>
            <a:r>
              <a:rPr lang="pt-BR" sz="1488" baseline="-25000" dirty="0"/>
              <a:t>t-1</a:t>
            </a:r>
            <a:r>
              <a:rPr lang="pt-BR" sz="1488" dirty="0"/>
              <a:t>)</a:t>
            </a:r>
          </a:p>
        </p:txBody>
      </p:sp>
      <p:graphicFrame>
        <p:nvGraphicFramePr>
          <p:cNvPr id="5" name="Tabela 4">
            <a:extLst>
              <a:ext uri="{FF2B5EF4-FFF2-40B4-BE49-F238E27FC236}">
                <a16:creationId xmlns:a16="http://schemas.microsoft.com/office/drawing/2014/main" id="{1E4CCB71-E9AD-4C68-BF19-9492252ED95E}"/>
              </a:ext>
            </a:extLst>
          </p:cNvPr>
          <p:cNvGraphicFramePr>
            <a:graphicFrameLocks noGrp="1"/>
          </p:cNvGraphicFramePr>
          <p:nvPr/>
        </p:nvGraphicFramePr>
        <p:xfrm>
          <a:off x="4837854" y="4245447"/>
          <a:ext cx="4249634" cy="2192501"/>
        </p:xfrm>
        <a:graphic>
          <a:graphicData uri="http://schemas.openxmlformats.org/drawingml/2006/table">
            <a:tbl>
              <a:tblPr>
                <a:tableStyleId>{5940675A-B579-460E-94D1-54222C63F5DA}</a:tableStyleId>
              </a:tblPr>
              <a:tblGrid>
                <a:gridCol w="920927">
                  <a:extLst>
                    <a:ext uri="{9D8B030D-6E8A-4147-A177-3AD203B41FA5}">
                      <a16:colId xmlns:a16="http://schemas.microsoft.com/office/drawing/2014/main" val="448093209"/>
                    </a:ext>
                  </a:extLst>
                </a:gridCol>
                <a:gridCol w="1144571">
                  <a:extLst>
                    <a:ext uri="{9D8B030D-6E8A-4147-A177-3AD203B41FA5}">
                      <a16:colId xmlns:a16="http://schemas.microsoft.com/office/drawing/2014/main" val="1408233724"/>
                    </a:ext>
                  </a:extLst>
                </a:gridCol>
                <a:gridCol w="850553">
                  <a:extLst>
                    <a:ext uri="{9D8B030D-6E8A-4147-A177-3AD203B41FA5}">
                      <a16:colId xmlns:a16="http://schemas.microsoft.com/office/drawing/2014/main" val="766755094"/>
                    </a:ext>
                  </a:extLst>
                </a:gridCol>
                <a:gridCol w="819051">
                  <a:extLst>
                    <a:ext uri="{9D8B030D-6E8A-4147-A177-3AD203B41FA5}">
                      <a16:colId xmlns:a16="http://schemas.microsoft.com/office/drawing/2014/main" val="2887979599"/>
                    </a:ext>
                  </a:extLst>
                </a:gridCol>
                <a:gridCol w="514533">
                  <a:extLst>
                    <a:ext uri="{9D8B030D-6E8A-4147-A177-3AD203B41FA5}">
                      <a16:colId xmlns:a16="http://schemas.microsoft.com/office/drawing/2014/main" val="1031168891"/>
                    </a:ext>
                  </a:extLst>
                </a:gridCol>
              </a:tblGrid>
              <a:tr h="314985">
                <a:tc>
                  <a:txBody>
                    <a:bodyPr/>
                    <a:lstStyle/>
                    <a:p>
                      <a:pPr algn="ctr" fontAlgn="b"/>
                      <a:r>
                        <a:rPr lang="pt-BR" sz="1500" u="none" strike="noStrike" dirty="0">
                          <a:effectLst/>
                          <a:latin typeface="Arial" panose="020B0604020202020204" pitchFamily="34" charset="0"/>
                          <a:cs typeface="Arial" panose="020B0604020202020204" pitchFamily="34" charset="0"/>
                        </a:rPr>
                        <a:t>Período t</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Demanda D</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M</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(a=0,2)</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T</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(a=0,3)</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a:effectLst/>
                          <a:latin typeface="Arial" panose="020B0604020202020204" pitchFamily="34" charset="0"/>
                          <a:cs typeface="Arial" panose="020B0604020202020204" pitchFamily="34" charset="0"/>
                        </a:rPr>
                        <a:t>P</a:t>
                      </a:r>
                      <a:r>
                        <a:rPr lang="pt-BR" sz="1500" i="0" baseline="-25000" dirty="0"/>
                        <a:t>t+1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493779411"/>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200</a:t>
                      </a:r>
                    </a:p>
                  </a:txBody>
                  <a:tcPr marL="7875" marR="7875" marT="7875" marB="0" anchor="ctr">
                    <a:solidFill>
                      <a:schemeClr val="bg1"/>
                    </a:solidFill>
                  </a:tcPr>
                </a:tc>
                <a:tc rowSpan="2" gridSpan="2">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rowSpan="2" h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41072769"/>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2</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250</a:t>
                      </a:r>
                    </a:p>
                  </a:txBody>
                  <a:tcPr marL="7875" marR="7875" marT="7875" marB="0" anchor="ctr">
                    <a:solidFill>
                      <a:schemeClr val="bg1"/>
                    </a:solidFill>
                  </a:tcPr>
                </a:tc>
                <a:tc gridSpan="2"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240</a:t>
                      </a:r>
                    </a:p>
                  </a:txBody>
                  <a:tcPr marL="7875" marR="7875" marT="7875" marB="0" anchor="ctr">
                    <a:solidFill>
                      <a:schemeClr val="bg1"/>
                    </a:solidFill>
                  </a:tcPr>
                </a:tc>
                <a:extLst>
                  <a:ext uri="{0D108BD9-81ED-4DB2-BD59-A6C34878D82A}">
                    <a16:rowId xmlns:a16="http://schemas.microsoft.com/office/drawing/2014/main" val="4388332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3</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260</a:t>
                      </a:r>
                    </a:p>
                  </a:txBody>
                  <a:tcPr marL="7875" marR="7875" marT="7875" marB="0" anchor="ctr">
                    <a:solidFill>
                      <a:schemeClr val="bg1"/>
                    </a:solidFill>
                  </a:tcPr>
                </a:tc>
                <a:extLst>
                  <a:ext uri="{0D108BD9-81ED-4DB2-BD59-A6C34878D82A}">
                    <a16:rowId xmlns:a16="http://schemas.microsoft.com/office/drawing/2014/main" val="1275164304"/>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268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288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957823240"/>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298,4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22,4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320,8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386030068"/>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390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334,6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25,5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360,1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8505574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7</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387,6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2970232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400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390,1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419,1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085397923"/>
                  </a:ext>
                </a:extLst>
              </a:tr>
            </a:tbl>
          </a:graphicData>
        </a:graphic>
      </p:graphicFrame>
      <p:sp>
        <p:nvSpPr>
          <p:cNvPr id="11" name="Retângulo: Cantos Arredondados 10">
            <a:extLst>
              <a:ext uri="{FF2B5EF4-FFF2-40B4-BE49-F238E27FC236}">
                <a16:creationId xmlns:a16="http://schemas.microsoft.com/office/drawing/2014/main" id="{1C2D69A9-B2CA-49C6-8EC8-869921451F3A}"/>
              </a:ext>
            </a:extLst>
          </p:cNvPr>
          <p:cNvSpPr/>
          <p:nvPr/>
        </p:nvSpPr>
        <p:spPr>
          <a:xfrm>
            <a:off x="7951092" y="6193735"/>
            <a:ext cx="542464" cy="230737"/>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8BF47249-7FD0-4686-A827-C8EA04A7E8C0}"/>
              </a:ext>
            </a:extLst>
          </p:cNvPr>
          <p:cNvSpPr/>
          <p:nvPr/>
        </p:nvSpPr>
        <p:spPr>
          <a:xfrm>
            <a:off x="8574832" y="5962998"/>
            <a:ext cx="512657"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4" name="Retângulo: Cantos Arredondados 13">
            <a:extLst>
              <a:ext uri="{FF2B5EF4-FFF2-40B4-BE49-F238E27FC236}">
                <a16:creationId xmlns:a16="http://schemas.microsoft.com/office/drawing/2014/main" id="{42E9FDED-4B03-486A-BC9E-5D97F58D4927}"/>
              </a:ext>
            </a:extLst>
          </p:cNvPr>
          <p:cNvSpPr/>
          <p:nvPr/>
        </p:nvSpPr>
        <p:spPr>
          <a:xfrm>
            <a:off x="7951092" y="5957259"/>
            <a:ext cx="542464"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5" name="Retângulo: Cantos Arredondados 14">
            <a:extLst>
              <a:ext uri="{FF2B5EF4-FFF2-40B4-BE49-F238E27FC236}">
                <a16:creationId xmlns:a16="http://schemas.microsoft.com/office/drawing/2014/main" id="{EC9854E7-D8C6-4407-979D-CF87F649026F}"/>
              </a:ext>
            </a:extLst>
          </p:cNvPr>
          <p:cNvSpPr/>
          <p:nvPr/>
        </p:nvSpPr>
        <p:spPr>
          <a:xfrm>
            <a:off x="8574832" y="5719740"/>
            <a:ext cx="512657" cy="230737"/>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129465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Suavização Exponencial para a Tendência</a:t>
            </a:r>
          </a:p>
          <a:p>
            <a:pPr algn="just"/>
            <a:endParaRPr lang="pt-BR" sz="1654" b="1" dirty="0"/>
          </a:p>
          <a:p>
            <a:pPr algn="just"/>
            <a:endParaRPr lang="pt-BR" sz="1654" dirty="0"/>
          </a:p>
          <a:p>
            <a:pPr algn="just"/>
            <a:r>
              <a:rPr lang="pt-BR" sz="1654" dirty="0"/>
              <a:t>Qual a previsão de demanda para o período 10 e 11?</a:t>
            </a:r>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5" name="Tabela 4">
            <a:extLst>
              <a:ext uri="{FF2B5EF4-FFF2-40B4-BE49-F238E27FC236}">
                <a16:creationId xmlns:a16="http://schemas.microsoft.com/office/drawing/2014/main" id="{1E4CCB71-E9AD-4C68-BF19-9492252ED95E}"/>
              </a:ext>
            </a:extLst>
          </p:cNvPr>
          <p:cNvGraphicFramePr>
            <a:graphicFrameLocks noGrp="1"/>
          </p:cNvGraphicFramePr>
          <p:nvPr/>
        </p:nvGraphicFramePr>
        <p:xfrm>
          <a:off x="5579820" y="3357791"/>
          <a:ext cx="4249634" cy="2661880"/>
        </p:xfrm>
        <a:graphic>
          <a:graphicData uri="http://schemas.openxmlformats.org/drawingml/2006/table">
            <a:tbl>
              <a:tblPr>
                <a:tableStyleId>{5940675A-B579-460E-94D1-54222C63F5DA}</a:tableStyleId>
              </a:tblPr>
              <a:tblGrid>
                <a:gridCol w="920927">
                  <a:extLst>
                    <a:ext uri="{9D8B030D-6E8A-4147-A177-3AD203B41FA5}">
                      <a16:colId xmlns:a16="http://schemas.microsoft.com/office/drawing/2014/main" val="448093209"/>
                    </a:ext>
                  </a:extLst>
                </a:gridCol>
                <a:gridCol w="1144571">
                  <a:extLst>
                    <a:ext uri="{9D8B030D-6E8A-4147-A177-3AD203B41FA5}">
                      <a16:colId xmlns:a16="http://schemas.microsoft.com/office/drawing/2014/main" val="1408233724"/>
                    </a:ext>
                  </a:extLst>
                </a:gridCol>
                <a:gridCol w="850553">
                  <a:extLst>
                    <a:ext uri="{9D8B030D-6E8A-4147-A177-3AD203B41FA5}">
                      <a16:colId xmlns:a16="http://schemas.microsoft.com/office/drawing/2014/main" val="766755094"/>
                    </a:ext>
                  </a:extLst>
                </a:gridCol>
                <a:gridCol w="819051">
                  <a:extLst>
                    <a:ext uri="{9D8B030D-6E8A-4147-A177-3AD203B41FA5}">
                      <a16:colId xmlns:a16="http://schemas.microsoft.com/office/drawing/2014/main" val="2887979599"/>
                    </a:ext>
                  </a:extLst>
                </a:gridCol>
                <a:gridCol w="514533">
                  <a:extLst>
                    <a:ext uri="{9D8B030D-6E8A-4147-A177-3AD203B41FA5}">
                      <a16:colId xmlns:a16="http://schemas.microsoft.com/office/drawing/2014/main" val="1031168891"/>
                    </a:ext>
                  </a:extLst>
                </a:gridCol>
              </a:tblGrid>
              <a:tr h="314985">
                <a:tc>
                  <a:txBody>
                    <a:bodyPr/>
                    <a:lstStyle/>
                    <a:p>
                      <a:pPr algn="ctr" fontAlgn="b"/>
                      <a:r>
                        <a:rPr lang="pt-BR" sz="1500" u="none" strike="noStrike" dirty="0">
                          <a:effectLst/>
                          <a:latin typeface="Arial" panose="020B0604020202020204" pitchFamily="34" charset="0"/>
                          <a:cs typeface="Arial" panose="020B0604020202020204" pitchFamily="34" charset="0"/>
                        </a:rPr>
                        <a:t>Período t</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Demanda D</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M</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(a=0,2)</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T</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(a=0,3)</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a:effectLst/>
                          <a:latin typeface="Arial" panose="020B0604020202020204" pitchFamily="34" charset="0"/>
                          <a:cs typeface="Arial" panose="020B0604020202020204" pitchFamily="34" charset="0"/>
                        </a:rPr>
                        <a:t>P</a:t>
                      </a:r>
                      <a:r>
                        <a:rPr lang="pt-BR" sz="1500" i="0" baseline="-25000" dirty="0"/>
                        <a:t>t+1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493779411"/>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200</a:t>
                      </a:r>
                    </a:p>
                  </a:txBody>
                  <a:tcPr marL="7875" marR="7875" marT="7875" marB="0" anchor="ctr">
                    <a:solidFill>
                      <a:schemeClr val="bg1"/>
                    </a:solidFill>
                  </a:tcPr>
                </a:tc>
                <a:tc rowSpan="2" gridSpan="2">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rowSpan="2" h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41072769"/>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2</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250</a:t>
                      </a:r>
                    </a:p>
                  </a:txBody>
                  <a:tcPr marL="7875" marR="7875" marT="7875" marB="0" anchor="ctr">
                    <a:solidFill>
                      <a:schemeClr val="bg1"/>
                    </a:solidFill>
                  </a:tcPr>
                </a:tc>
                <a:tc gridSpan="2"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240</a:t>
                      </a:r>
                    </a:p>
                  </a:txBody>
                  <a:tcPr marL="7875" marR="7875" marT="7875" marB="0" anchor="ctr">
                    <a:solidFill>
                      <a:schemeClr val="bg1"/>
                    </a:solidFill>
                  </a:tcPr>
                </a:tc>
                <a:extLst>
                  <a:ext uri="{0D108BD9-81ED-4DB2-BD59-A6C34878D82A}">
                    <a16:rowId xmlns:a16="http://schemas.microsoft.com/office/drawing/2014/main" val="4388332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3</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260</a:t>
                      </a:r>
                    </a:p>
                  </a:txBody>
                  <a:tcPr marL="7875" marR="7875" marT="7875" marB="0" anchor="ctr">
                    <a:solidFill>
                      <a:schemeClr val="bg1"/>
                    </a:solidFill>
                  </a:tcPr>
                </a:tc>
                <a:extLst>
                  <a:ext uri="{0D108BD9-81ED-4DB2-BD59-A6C34878D82A}">
                    <a16:rowId xmlns:a16="http://schemas.microsoft.com/office/drawing/2014/main" val="1275164304"/>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268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288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957823240"/>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298,4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22,4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320,8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386030068"/>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390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334,6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25,5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360,1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8505574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7</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387,6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2970232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400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390,1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419,1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085397923"/>
                  </a:ext>
                </a:extLst>
              </a:tr>
              <a:tr h="234690">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9</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440</a:t>
                      </a: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037992407"/>
                  </a:ext>
                </a:extLst>
              </a:tr>
              <a:tr h="234690">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10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480</a:t>
                      </a: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569145921"/>
                  </a:ext>
                </a:extLst>
              </a:tr>
            </a:tbl>
          </a:graphicData>
        </a:graphic>
      </p:graphicFrame>
      <p:sp>
        <p:nvSpPr>
          <p:cNvPr id="16" name="CaixaDeTexto 15">
            <a:extLst>
              <a:ext uri="{FF2B5EF4-FFF2-40B4-BE49-F238E27FC236}">
                <a16:creationId xmlns:a16="http://schemas.microsoft.com/office/drawing/2014/main" id="{702380E9-0C27-42C3-AA1B-94943470F37F}"/>
              </a:ext>
            </a:extLst>
          </p:cNvPr>
          <p:cNvSpPr txBox="1"/>
          <p:nvPr/>
        </p:nvSpPr>
        <p:spPr>
          <a:xfrm>
            <a:off x="5757523" y="2189110"/>
            <a:ext cx="2760249" cy="856004"/>
          </a:xfrm>
          <a:prstGeom prst="rect">
            <a:avLst/>
          </a:prstGeom>
          <a:noFill/>
        </p:spPr>
        <p:txBody>
          <a:bodyPr wrap="square">
            <a:spAutoFit/>
          </a:bodyPr>
          <a:lstStyle/>
          <a:p>
            <a:pPr algn="just"/>
            <a:r>
              <a:rPr lang="pt-BR" sz="1654" dirty="0" err="1"/>
              <a:t>P</a:t>
            </a:r>
            <a:r>
              <a:rPr lang="pt-BR" sz="1654" baseline="-25000" dirty="0" err="1"/>
              <a:t>t</a:t>
            </a:r>
            <a:r>
              <a:rPr lang="pt-BR" sz="1654" dirty="0"/>
              <a:t> = </a:t>
            </a:r>
            <a:r>
              <a:rPr lang="pt-BR" sz="1654" dirty="0" err="1"/>
              <a:t>M</a:t>
            </a:r>
            <a:r>
              <a:rPr lang="pt-BR" sz="1654" baseline="-25000" dirty="0" err="1"/>
              <a:t>t</a:t>
            </a:r>
            <a:r>
              <a:rPr lang="pt-BR" sz="1654" dirty="0"/>
              <a:t> + </a:t>
            </a:r>
            <a:r>
              <a:rPr lang="pt-BR" sz="1654" dirty="0" err="1"/>
              <a:t>T</a:t>
            </a:r>
            <a:r>
              <a:rPr lang="pt-BR" sz="1654" baseline="-25000" dirty="0" err="1"/>
              <a:t>t</a:t>
            </a:r>
            <a:endParaRPr lang="pt-BR" sz="1654" baseline="-25000" dirty="0"/>
          </a:p>
          <a:p>
            <a:pPr algn="just"/>
            <a:r>
              <a:rPr lang="pt-BR" sz="1654" dirty="0" err="1"/>
              <a:t>M</a:t>
            </a:r>
            <a:r>
              <a:rPr lang="pt-BR" sz="1654" baseline="-25000" dirty="0" err="1"/>
              <a:t>t</a:t>
            </a:r>
            <a:r>
              <a:rPr lang="pt-BR" sz="1654" dirty="0"/>
              <a:t> = </a:t>
            </a:r>
            <a:r>
              <a:rPr lang="pt-BR" sz="1654" dirty="0" err="1"/>
              <a:t>P</a:t>
            </a:r>
            <a:r>
              <a:rPr lang="pt-BR" sz="1654" baseline="-25000" dirty="0" err="1"/>
              <a:t>t</a:t>
            </a:r>
            <a:r>
              <a:rPr lang="pt-BR" sz="1654" baseline="-25000" dirty="0"/>
              <a:t> </a:t>
            </a:r>
            <a:r>
              <a:rPr lang="pt-BR" sz="1654" dirty="0"/>
              <a:t>+</a:t>
            </a:r>
            <a:r>
              <a:rPr lang="pt-BR" sz="1654" dirty="0">
                <a:latin typeface="Symbol" panose="05050102010706020507" pitchFamily="18" charset="2"/>
              </a:rPr>
              <a:t> a</a:t>
            </a:r>
            <a:r>
              <a:rPr lang="pt-BR" sz="1654" baseline="-25000" dirty="0"/>
              <a:t> 1</a:t>
            </a:r>
            <a:r>
              <a:rPr lang="pt-BR" sz="1654" dirty="0"/>
              <a:t>(D</a:t>
            </a:r>
            <a:r>
              <a:rPr lang="pt-BR" sz="1654" baseline="-25000" dirty="0"/>
              <a:t> t </a:t>
            </a:r>
            <a:r>
              <a:rPr lang="pt-BR" sz="1654" dirty="0"/>
              <a:t>-P</a:t>
            </a:r>
            <a:r>
              <a:rPr lang="pt-BR" sz="1654" baseline="-25000" dirty="0"/>
              <a:t> t</a:t>
            </a:r>
            <a:r>
              <a:rPr lang="pt-BR" sz="1654" dirty="0"/>
              <a:t>)</a:t>
            </a:r>
          </a:p>
          <a:p>
            <a:pPr algn="just"/>
            <a:r>
              <a:rPr lang="pt-BR" sz="1654" dirty="0" err="1"/>
              <a:t>T</a:t>
            </a:r>
            <a:r>
              <a:rPr lang="pt-BR" sz="1654" baseline="-25000" dirty="0" err="1"/>
              <a:t>t</a:t>
            </a:r>
            <a:r>
              <a:rPr lang="pt-BR" sz="1654" baseline="-25000" dirty="0"/>
              <a:t> </a:t>
            </a:r>
            <a:r>
              <a:rPr lang="pt-BR" sz="1654" dirty="0"/>
              <a:t>= T</a:t>
            </a:r>
            <a:r>
              <a:rPr lang="pt-BR" sz="1654" baseline="-25000" dirty="0"/>
              <a:t>t-1</a:t>
            </a:r>
            <a:r>
              <a:rPr lang="pt-BR" sz="1654" dirty="0"/>
              <a:t> +</a:t>
            </a:r>
            <a:r>
              <a:rPr lang="pt-BR" sz="1654" dirty="0">
                <a:latin typeface="Symbol" panose="05050102010706020507" pitchFamily="18" charset="2"/>
              </a:rPr>
              <a:t> a</a:t>
            </a:r>
            <a:r>
              <a:rPr lang="pt-BR" sz="1654" baseline="-25000" dirty="0"/>
              <a:t> 2</a:t>
            </a:r>
            <a:r>
              <a:rPr lang="pt-BR" sz="1654" dirty="0"/>
              <a:t>((</a:t>
            </a:r>
            <a:r>
              <a:rPr lang="pt-BR" sz="1654" dirty="0" err="1"/>
              <a:t>P</a:t>
            </a:r>
            <a:r>
              <a:rPr lang="pt-BR" sz="1654" baseline="-25000" dirty="0" err="1"/>
              <a:t>t</a:t>
            </a:r>
            <a:r>
              <a:rPr lang="pt-BR" sz="1654" baseline="-25000" dirty="0"/>
              <a:t> </a:t>
            </a:r>
            <a:r>
              <a:rPr lang="pt-BR" sz="1654" dirty="0"/>
              <a:t>- P</a:t>
            </a:r>
            <a:r>
              <a:rPr lang="pt-BR" sz="1654" baseline="-25000" dirty="0"/>
              <a:t>t-1</a:t>
            </a:r>
            <a:r>
              <a:rPr lang="pt-BR" sz="1654" dirty="0"/>
              <a:t>) - T</a:t>
            </a:r>
            <a:r>
              <a:rPr lang="pt-BR" sz="1654" baseline="-25000" dirty="0"/>
              <a:t>t-1</a:t>
            </a:r>
            <a:r>
              <a:rPr lang="pt-BR" sz="1654" dirty="0"/>
              <a:t>)</a:t>
            </a:r>
          </a:p>
        </p:txBody>
      </p:sp>
    </p:spTree>
    <p:extLst>
      <p:ext uri="{BB962C8B-B14F-4D97-AF65-F5344CB8AC3E}">
        <p14:creationId xmlns:p14="http://schemas.microsoft.com/office/powerpoint/2010/main" val="10040207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654" b="1" dirty="0"/>
              <a:t>Suavização Exponencial para a Tendência</a:t>
            </a:r>
          </a:p>
          <a:p>
            <a:pPr algn="just"/>
            <a:r>
              <a:rPr lang="pt-BR" sz="1654" dirty="0"/>
              <a:t>Qual a previsão de demanda para o período 10 e 11?</a:t>
            </a:r>
          </a:p>
          <a:p>
            <a:pPr algn="just"/>
            <a:r>
              <a:rPr lang="pt-BR" sz="1654" dirty="0"/>
              <a:t>M</a:t>
            </a:r>
            <a:r>
              <a:rPr lang="pt-BR" sz="1654" baseline="-25000" dirty="0"/>
              <a:t>9</a:t>
            </a:r>
            <a:r>
              <a:rPr lang="pt-BR" sz="1654" dirty="0"/>
              <a:t> = 419,1+</a:t>
            </a:r>
            <a:r>
              <a:rPr lang="pt-BR" sz="1654" dirty="0">
                <a:latin typeface="Symbol" panose="05050102010706020507" pitchFamily="18" charset="2"/>
              </a:rPr>
              <a:t> 0,2*</a:t>
            </a:r>
            <a:r>
              <a:rPr lang="pt-BR" sz="1654" dirty="0"/>
              <a:t>(440-419,1)</a:t>
            </a:r>
          </a:p>
          <a:p>
            <a:pPr algn="just"/>
            <a:r>
              <a:rPr lang="pt-BR" sz="1654" dirty="0"/>
              <a:t>M</a:t>
            </a:r>
            <a:r>
              <a:rPr lang="pt-BR" sz="1654" baseline="-25000" dirty="0"/>
              <a:t>9</a:t>
            </a:r>
            <a:r>
              <a:rPr lang="pt-BR" sz="1654" dirty="0"/>
              <a:t> = 423,28</a:t>
            </a:r>
          </a:p>
          <a:p>
            <a:pPr algn="just"/>
            <a:r>
              <a:rPr lang="pt-BR" sz="1654" dirty="0"/>
              <a:t>T</a:t>
            </a:r>
            <a:r>
              <a:rPr lang="pt-BR" sz="1654" baseline="-25000" dirty="0"/>
              <a:t>9</a:t>
            </a:r>
            <a:r>
              <a:rPr lang="pt-BR" sz="1654" dirty="0"/>
              <a:t>= 29 +</a:t>
            </a:r>
            <a:r>
              <a:rPr lang="pt-BR" sz="1654" dirty="0">
                <a:latin typeface="Symbol" panose="05050102010706020507" pitchFamily="18" charset="2"/>
              </a:rPr>
              <a:t> 0,3 </a:t>
            </a:r>
            <a:r>
              <a:rPr lang="pt-BR" sz="1654" dirty="0"/>
              <a:t>((419,1</a:t>
            </a:r>
            <a:r>
              <a:rPr lang="pt-BR" sz="1654" baseline="-25000" dirty="0"/>
              <a:t> </a:t>
            </a:r>
            <a:r>
              <a:rPr lang="pt-BR" sz="1654" dirty="0"/>
              <a:t>– 387,6) – 29)</a:t>
            </a:r>
          </a:p>
          <a:p>
            <a:pPr algn="just"/>
            <a:r>
              <a:rPr lang="pt-BR" sz="1654" dirty="0"/>
              <a:t>T</a:t>
            </a:r>
            <a:r>
              <a:rPr lang="pt-BR" sz="1654" baseline="-25000" dirty="0"/>
              <a:t>9</a:t>
            </a:r>
            <a:r>
              <a:rPr lang="pt-BR" sz="1654" dirty="0"/>
              <a:t>= 29,75</a:t>
            </a:r>
          </a:p>
          <a:p>
            <a:pPr algn="just"/>
            <a:r>
              <a:rPr lang="pt-BR" sz="1654" dirty="0"/>
              <a:t>P</a:t>
            </a:r>
            <a:r>
              <a:rPr lang="pt-BR" sz="1654" baseline="-25000" dirty="0"/>
              <a:t>10</a:t>
            </a:r>
            <a:r>
              <a:rPr lang="pt-BR" sz="1654" dirty="0"/>
              <a:t> = 423,28 + 29,75 </a:t>
            </a:r>
          </a:p>
          <a:p>
            <a:pPr algn="just"/>
            <a:r>
              <a:rPr lang="pt-BR" sz="1654" dirty="0"/>
              <a:t>P</a:t>
            </a:r>
            <a:r>
              <a:rPr lang="pt-BR" sz="1654" baseline="-25000" dirty="0"/>
              <a:t>10</a:t>
            </a:r>
            <a:r>
              <a:rPr lang="pt-BR" sz="1654" dirty="0"/>
              <a:t> = 453,03</a:t>
            </a:r>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0" name="CaixaDeTexto 9">
            <a:extLst>
              <a:ext uri="{FF2B5EF4-FFF2-40B4-BE49-F238E27FC236}">
                <a16:creationId xmlns:a16="http://schemas.microsoft.com/office/drawing/2014/main" id="{5EBE832F-C2D0-4268-B6B6-3D23A60B272F}"/>
              </a:ext>
            </a:extLst>
          </p:cNvPr>
          <p:cNvSpPr txBox="1"/>
          <p:nvPr/>
        </p:nvSpPr>
        <p:spPr>
          <a:xfrm>
            <a:off x="5757523" y="2189110"/>
            <a:ext cx="2760249" cy="856004"/>
          </a:xfrm>
          <a:prstGeom prst="rect">
            <a:avLst/>
          </a:prstGeom>
          <a:noFill/>
        </p:spPr>
        <p:txBody>
          <a:bodyPr wrap="square">
            <a:spAutoFit/>
          </a:bodyPr>
          <a:lstStyle/>
          <a:p>
            <a:pPr algn="just"/>
            <a:r>
              <a:rPr lang="pt-BR" sz="1654" dirty="0" err="1"/>
              <a:t>P</a:t>
            </a:r>
            <a:r>
              <a:rPr lang="pt-BR" sz="1654" baseline="-25000" dirty="0" err="1"/>
              <a:t>t</a:t>
            </a:r>
            <a:r>
              <a:rPr lang="pt-BR" sz="1654" dirty="0"/>
              <a:t> = </a:t>
            </a:r>
            <a:r>
              <a:rPr lang="pt-BR" sz="1654" dirty="0" err="1"/>
              <a:t>M</a:t>
            </a:r>
            <a:r>
              <a:rPr lang="pt-BR" sz="1654" baseline="-25000" dirty="0" err="1"/>
              <a:t>t</a:t>
            </a:r>
            <a:r>
              <a:rPr lang="pt-BR" sz="1654" dirty="0"/>
              <a:t> + </a:t>
            </a:r>
            <a:r>
              <a:rPr lang="pt-BR" sz="1654" dirty="0" err="1"/>
              <a:t>T</a:t>
            </a:r>
            <a:r>
              <a:rPr lang="pt-BR" sz="1654" baseline="-25000" dirty="0" err="1"/>
              <a:t>t</a:t>
            </a:r>
            <a:endParaRPr lang="pt-BR" sz="1654" baseline="-25000" dirty="0"/>
          </a:p>
          <a:p>
            <a:pPr algn="just"/>
            <a:r>
              <a:rPr lang="pt-BR" sz="1654" dirty="0" err="1"/>
              <a:t>M</a:t>
            </a:r>
            <a:r>
              <a:rPr lang="pt-BR" sz="1654" baseline="-25000" dirty="0" err="1"/>
              <a:t>t</a:t>
            </a:r>
            <a:r>
              <a:rPr lang="pt-BR" sz="1654" dirty="0"/>
              <a:t> = </a:t>
            </a:r>
            <a:r>
              <a:rPr lang="pt-BR" sz="1654" dirty="0" err="1"/>
              <a:t>P</a:t>
            </a:r>
            <a:r>
              <a:rPr lang="pt-BR" sz="1654" baseline="-25000" dirty="0" err="1"/>
              <a:t>t</a:t>
            </a:r>
            <a:r>
              <a:rPr lang="pt-BR" sz="1654" baseline="-25000" dirty="0"/>
              <a:t> </a:t>
            </a:r>
            <a:r>
              <a:rPr lang="pt-BR" sz="1654" dirty="0"/>
              <a:t>+</a:t>
            </a:r>
            <a:r>
              <a:rPr lang="pt-BR" sz="1654" dirty="0">
                <a:latin typeface="Symbol" panose="05050102010706020507" pitchFamily="18" charset="2"/>
              </a:rPr>
              <a:t> a</a:t>
            </a:r>
            <a:r>
              <a:rPr lang="pt-BR" sz="1654" baseline="-25000" dirty="0"/>
              <a:t> 1</a:t>
            </a:r>
            <a:r>
              <a:rPr lang="pt-BR" sz="1654" dirty="0"/>
              <a:t>(D</a:t>
            </a:r>
            <a:r>
              <a:rPr lang="pt-BR" sz="1654" baseline="-25000" dirty="0"/>
              <a:t> t </a:t>
            </a:r>
            <a:r>
              <a:rPr lang="pt-BR" sz="1654" dirty="0"/>
              <a:t>-P</a:t>
            </a:r>
            <a:r>
              <a:rPr lang="pt-BR" sz="1654" baseline="-25000" dirty="0"/>
              <a:t> t</a:t>
            </a:r>
            <a:r>
              <a:rPr lang="pt-BR" sz="1654" dirty="0"/>
              <a:t>)</a:t>
            </a:r>
          </a:p>
          <a:p>
            <a:pPr algn="just"/>
            <a:r>
              <a:rPr lang="pt-BR" sz="1654" dirty="0" err="1"/>
              <a:t>T</a:t>
            </a:r>
            <a:r>
              <a:rPr lang="pt-BR" sz="1654" baseline="-25000" dirty="0" err="1"/>
              <a:t>t</a:t>
            </a:r>
            <a:r>
              <a:rPr lang="pt-BR" sz="1654" baseline="-25000" dirty="0"/>
              <a:t> </a:t>
            </a:r>
            <a:r>
              <a:rPr lang="pt-BR" sz="1654" dirty="0"/>
              <a:t>= T</a:t>
            </a:r>
            <a:r>
              <a:rPr lang="pt-BR" sz="1654" baseline="-25000" dirty="0"/>
              <a:t>t-1</a:t>
            </a:r>
            <a:r>
              <a:rPr lang="pt-BR" sz="1654" dirty="0"/>
              <a:t> +</a:t>
            </a:r>
            <a:r>
              <a:rPr lang="pt-BR" sz="1654" dirty="0">
                <a:latin typeface="Symbol" panose="05050102010706020507" pitchFamily="18" charset="2"/>
              </a:rPr>
              <a:t> a</a:t>
            </a:r>
            <a:r>
              <a:rPr lang="pt-BR" sz="1654" baseline="-25000" dirty="0"/>
              <a:t> 2</a:t>
            </a:r>
            <a:r>
              <a:rPr lang="pt-BR" sz="1654" dirty="0"/>
              <a:t>((</a:t>
            </a:r>
            <a:r>
              <a:rPr lang="pt-BR" sz="1654" dirty="0" err="1"/>
              <a:t>P</a:t>
            </a:r>
            <a:r>
              <a:rPr lang="pt-BR" sz="1654" baseline="-25000" dirty="0" err="1"/>
              <a:t>t</a:t>
            </a:r>
            <a:r>
              <a:rPr lang="pt-BR" sz="1654" baseline="-25000" dirty="0"/>
              <a:t> </a:t>
            </a:r>
            <a:r>
              <a:rPr lang="pt-BR" sz="1654" dirty="0"/>
              <a:t>- P</a:t>
            </a:r>
            <a:r>
              <a:rPr lang="pt-BR" sz="1654" baseline="-25000" dirty="0"/>
              <a:t>t-1</a:t>
            </a:r>
            <a:r>
              <a:rPr lang="pt-BR" sz="1654" dirty="0"/>
              <a:t>) - T</a:t>
            </a:r>
            <a:r>
              <a:rPr lang="pt-BR" sz="1654" baseline="-25000" dirty="0"/>
              <a:t>t-1</a:t>
            </a:r>
            <a:r>
              <a:rPr lang="pt-BR" sz="1654" dirty="0"/>
              <a:t>)</a:t>
            </a:r>
          </a:p>
        </p:txBody>
      </p:sp>
      <p:graphicFrame>
        <p:nvGraphicFramePr>
          <p:cNvPr id="5" name="Tabela 4">
            <a:extLst>
              <a:ext uri="{FF2B5EF4-FFF2-40B4-BE49-F238E27FC236}">
                <a16:creationId xmlns:a16="http://schemas.microsoft.com/office/drawing/2014/main" id="{1E4CCB71-E9AD-4C68-BF19-9492252ED95E}"/>
              </a:ext>
            </a:extLst>
          </p:cNvPr>
          <p:cNvGraphicFramePr>
            <a:graphicFrameLocks noGrp="1"/>
          </p:cNvGraphicFramePr>
          <p:nvPr/>
        </p:nvGraphicFramePr>
        <p:xfrm>
          <a:off x="5530076" y="3357791"/>
          <a:ext cx="4385164" cy="2661880"/>
        </p:xfrm>
        <a:graphic>
          <a:graphicData uri="http://schemas.openxmlformats.org/drawingml/2006/table">
            <a:tbl>
              <a:tblPr>
                <a:tableStyleId>{5940675A-B579-460E-94D1-54222C63F5DA}</a:tableStyleId>
              </a:tblPr>
              <a:tblGrid>
                <a:gridCol w="920927">
                  <a:extLst>
                    <a:ext uri="{9D8B030D-6E8A-4147-A177-3AD203B41FA5}">
                      <a16:colId xmlns:a16="http://schemas.microsoft.com/office/drawing/2014/main" val="448093209"/>
                    </a:ext>
                  </a:extLst>
                </a:gridCol>
                <a:gridCol w="1144571">
                  <a:extLst>
                    <a:ext uri="{9D8B030D-6E8A-4147-A177-3AD203B41FA5}">
                      <a16:colId xmlns:a16="http://schemas.microsoft.com/office/drawing/2014/main" val="1408233724"/>
                    </a:ext>
                  </a:extLst>
                </a:gridCol>
                <a:gridCol w="850553">
                  <a:extLst>
                    <a:ext uri="{9D8B030D-6E8A-4147-A177-3AD203B41FA5}">
                      <a16:colId xmlns:a16="http://schemas.microsoft.com/office/drawing/2014/main" val="766755094"/>
                    </a:ext>
                  </a:extLst>
                </a:gridCol>
                <a:gridCol w="819051">
                  <a:extLst>
                    <a:ext uri="{9D8B030D-6E8A-4147-A177-3AD203B41FA5}">
                      <a16:colId xmlns:a16="http://schemas.microsoft.com/office/drawing/2014/main" val="2887979599"/>
                    </a:ext>
                  </a:extLst>
                </a:gridCol>
                <a:gridCol w="650062">
                  <a:extLst>
                    <a:ext uri="{9D8B030D-6E8A-4147-A177-3AD203B41FA5}">
                      <a16:colId xmlns:a16="http://schemas.microsoft.com/office/drawing/2014/main" val="1031168891"/>
                    </a:ext>
                  </a:extLst>
                </a:gridCol>
              </a:tblGrid>
              <a:tr h="314985">
                <a:tc>
                  <a:txBody>
                    <a:bodyPr/>
                    <a:lstStyle/>
                    <a:p>
                      <a:pPr algn="ctr" fontAlgn="b"/>
                      <a:r>
                        <a:rPr lang="pt-BR" sz="1500" u="none" strike="noStrike" dirty="0">
                          <a:effectLst/>
                          <a:latin typeface="Arial" panose="020B0604020202020204" pitchFamily="34" charset="0"/>
                          <a:cs typeface="Arial" panose="020B0604020202020204" pitchFamily="34" charset="0"/>
                        </a:rPr>
                        <a:t>Período t</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Demanda D</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M</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(a=0,2)</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T</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(a=0,3)</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a:effectLst/>
                          <a:latin typeface="Arial" panose="020B0604020202020204" pitchFamily="34" charset="0"/>
                          <a:cs typeface="Arial" panose="020B0604020202020204" pitchFamily="34" charset="0"/>
                        </a:rPr>
                        <a:t>P</a:t>
                      </a:r>
                      <a:r>
                        <a:rPr lang="pt-BR" sz="1500" i="0" baseline="-25000" dirty="0"/>
                        <a:t>t+1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493779411"/>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200</a:t>
                      </a:r>
                    </a:p>
                  </a:txBody>
                  <a:tcPr marL="7875" marR="7875" marT="7875" marB="0" anchor="ctr">
                    <a:solidFill>
                      <a:schemeClr val="bg1"/>
                    </a:solidFill>
                  </a:tcPr>
                </a:tc>
                <a:tc rowSpan="2" gridSpan="2">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rowSpan="2" h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41072769"/>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2</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250</a:t>
                      </a:r>
                    </a:p>
                  </a:txBody>
                  <a:tcPr marL="7875" marR="7875" marT="7875" marB="0" anchor="ctr">
                    <a:solidFill>
                      <a:schemeClr val="bg1"/>
                    </a:solidFill>
                  </a:tcPr>
                </a:tc>
                <a:tc gridSpan="2"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240</a:t>
                      </a:r>
                    </a:p>
                  </a:txBody>
                  <a:tcPr marL="7875" marR="7875" marT="7875" marB="0" anchor="ctr">
                    <a:solidFill>
                      <a:schemeClr val="bg1"/>
                    </a:solidFill>
                  </a:tcPr>
                </a:tc>
                <a:extLst>
                  <a:ext uri="{0D108BD9-81ED-4DB2-BD59-A6C34878D82A}">
                    <a16:rowId xmlns:a16="http://schemas.microsoft.com/office/drawing/2014/main" val="4388332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3</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260</a:t>
                      </a:r>
                    </a:p>
                  </a:txBody>
                  <a:tcPr marL="7875" marR="7875" marT="7875" marB="0" anchor="ctr">
                    <a:solidFill>
                      <a:schemeClr val="bg1"/>
                    </a:solidFill>
                  </a:tcPr>
                </a:tc>
                <a:extLst>
                  <a:ext uri="{0D108BD9-81ED-4DB2-BD59-A6C34878D82A}">
                    <a16:rowId xmlns:a16="http://schemas.microsoft.com/office/drawing/2014/main" val="1275164304"/>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268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288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957823240"/>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298,4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22,4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320,8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386030068"/>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390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334,6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25,5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360,1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8505574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7</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387,6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2970232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400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390,1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419,1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085397923"/>
                  </a:ext>
                </a:extLst>
              </a:tr>
              <a:tr h="234690">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9</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440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423,28</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29,75</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453,03</a:t>
                      </a:r>
                    </a:p>
                  </a:txBody>
                  <a:tcPr marL="7875" marR="7875" marT="7875" marB="0" anchor="ctr">
                    <a:solidFill>
                      <a:schemeClr val="bg1"/>
                    </a:solidFill>
                  </a:tcPr>
                </a:tc>
                <a:extLst>
                  <a:ext uri="{0D108BD9-81ED-4DB2-BD59-A6C34878D82A}">
                    <a16:rowId xmlns:a16="http://schemas.microsoft.com/office/drawing/2014/main" val="2037992407"/>
                  </a:ext>
                </a:extLst>
              </a:tr>
              <a:tr h="234690">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10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480</a:t>
                      </a: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569145921"/>
                  </a:ext>
                </a:extLst>
              </a:tr>
            </a:tbl>
          </a:graphicData>
        </a:graphic>
      </p:graphicFrame>
      <p:sp>
        <p:nvSpPr>
          <p:cNvPr id="4" name="Retângulo 3">
            <a:extLst>
              <a:ext uri="{FF2B5EF4-FFF2-40B4-BE49-F238E27FC236}">
                <a16:creationId xmlns:a16="http://schemas.microsoft.com/office/drawing/2014/main" id="{52D8E674-693E-41B2-9FBF-4B597C671971}"/>
              </a:ext>
            </a:extLst>
          </p:cNvPr>
          <p:cNvSpPr/>
          <p:nvPr/>
        </p:nvSpPr>
        <p:spPr>
          <a:xfrm>
            <a:off x="7678601" y="5557729"/>
            <a:ext cx="693043" cy="21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1" name="Retângulo 10">
            <a:extLst>
              <a:ext uri="{FF2B5EF4-FFF2-40B4-BE49-F238E27FC236}">
                <a16:creationId xmlns:a16="http://schemas.microsoft.com/office/drawing/2014/main" id="{8B7900A0-EB56-45C4-B482-DA51758B27A8}"/>
              </a:ext>
            </a:extLst>
          </p:cNvPr>
          <p:cNvSpPr/>
          <p:nvPr/>
        </p:nvSpPr>
        <p:spPr>
          <a:xfrm>
            <a:off x="8550155" y="5557729"/>
            <a:ext cx="693043" cy="21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2" name="Retângulo 11">
            <a:extLst>
              <a:ext uri="{FF2B5EF4-FFF2-40B4-BE49-F238E27FC236}">
                <a16:creationId xmlns:a16="http://schemas.microsoft.com/office/drawing/2014/main" id="{15120FEB-108E-486C-82EC-6CE186EC2D2A}"/>
              </a:ext>
            </a:extLst>
          </p:cNvPr>
          <p:cNvSpPr/>
          <p:nvPr/>
        </p:nvSpPr>
        <p:spPr>
          <a:xfrm>
            <a:off x="9276595" y="5557729"/>
            <a:ext cx="615018" cy="21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Tree>
    <p:extLst>
      <p:ext uri="{BB962C8B-B14F-4D97-AF65-F5344CB8AC3E}">
        <p14:creationId xmlns:p14="http://schemas.microsoft.com/office/powerpoint/2010/main" val="9748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 presetClass="exit"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 presetClass="exit"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Erros relacionados a previsão</a:t>
            </a:r>
          </a:p>
        </p:txBody>
      </p:sp>
      <p:pic>
        <p:nvPicPr>
          <p:cNvPr id="5" name="Picture 2" descr="30mm 100mm bola de cristal bola de vidro de quartzo esferas de bola de  vidro bola de vidro bola de fotografia bolas de cristal decoração de  artesanato feng shui|ball horse|ball balanceball backpack -">
            <a:extLst>
              <a:ext uri="{FF2B5EF4-FFF2-40B4-BE49-F238E27FC236}">
                <a16:creationId xmlns:a16="http://schemas.microsoft.com/office/drawing/2014/main" id="{C9A02AB1-01EC-4BFA-B2F6-BDFEBAE7D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003" y="5490536"/>
            <a:ext cx="1041621" cy="104162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FA229DB6-731F-4856-81B9-D0652577CFA2}"/>
              </a:ext>
            </a:extLst>
          </p:cNvPr>
          <p:cNvPicPr>
            <a:picLocks noChangeAspect="1"/>
          </p:cNvPicPr>
          <p:nvPr/>
        </p:nvPicPr>
        <p:blipFill>
          <a:blip r:embed="rId3"/>
          <a:stretch>
            <a:fillRect/>
          </a:stretch>
        </p:blipFill>
        <p:spPr>
          <a:xfrm>
            <a:off x="1266388" y="2878946"/>
            <a:ext cx="6542644" cy="3673063"/>
          </a:xfrm>
          <a:prstGeom prst="rect">
            <a:avLst/>
          </a:prstGeom>
        </p:spPr>
      </p:pic>
      <p:pic>
        <p:nvPicPr>
          <p:cNvPr id="7" name="Imagem 6">
            <a:extLst>
              <a:ext uri="{FF2B5EF4-FFF2-40B4-BE49-F238E27FC236}">
                <a16:creationId xmlns:a16="http://schemas.microsoft.com/office/drawing/2014/main" id="{7106F369-6FF1-4D7A-AFCC-6F038932B662}"/>
              </a:ext>
            </a:extLst>
          </p:cNvPr>
          <p:cNvPicPr>
            <a:picLocks noChangeAspect="1"/>
          </p:cNvPicPr>
          <p:nvPr/>
        </p:nvPicPr>
        <p:blipFill rotWithShape="1">
          <a:blip r:embed="rId4">
            <a:extLst>
              <a:ext uri="{28A0092B-C50C-407E-A947-70E740481C1C}">
                <a14:useLocalDpi xmlns:a14="http://schemas.microsoft.com/office/drawing/2010/main" val="0"/>
              </a:ext>
            </a:extLst>
          </a:blip>
          <a:srcRect l="10080" t="13501" r="11846"/>
          <a:stretch/>
        </p:blipFill>
        <p:spPr>
          <a:xfrm>
            <a:off x="8578888" y="5221591"/>
            <a:ext cx="1501737" cy="1393422"/>
          </a:xfrm>
          <a:prstGeom prst="rect">
            <a:avLst/>
          </a:prstGeom>
        </p:spPr>
      </p:pic>
    </p:spTree>
    <p:extLst>
      <p:ext uri="{BB962C8B-B14F-4D97-AF65-F5344CB8AC3E}">
        <p14:creationId xmlns:p14="http://schemas.microsoft.com/office/powerpoint/2010/main" val="11853704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654" b="1" dirty="0"/>
              <a:t>Suavização Exponencial para a Tendência</a:t>
            </a:r>
          </a:p>
          <a:p>
            <a:pPr algn="just"/>
            <a:r>
              <a:rPr lang="pt-BR" sz="1654" dirty="0"/>
              <a:t>Qual a previsão de demanda para o período 10 e 11?</a:t>
            </a:r>
          </a:p>
          <a:p>
            <a:pPr algn="just"/>
            <a:r>
              <a:rPr lang="pt-BR" sz="1654" dirty="0"/>
              <a:t>M</a:t>
            </a:r>
            <a:r>
              <a:rPr lang="pt-BR" sz="1654" baseline="-25000" dirty="0"/>
              <a:t>10</a:t>
            </a:r>
            <a:r>
              <a:rPr lang="pt-BR" sz="1654" dirty="0"/>
              <a:t> = 453,03+</a:t>
            </a:r>
            <a:r>
              <a:rPr lang="pt-BR" sz="1654" dirty="0">
                <a:latin typeface="Symbol" panose="05050102010706020507" pitchFamily="18" charset="2"/>
              </a:rPr>
              <a:t> 0,2*</a:t>
            </a:r>
            <a:r>
              <a:rPr lang="pt-BR" sz="1654" dirty="0"/>
              <a:t>(480-453,03)</a:t>
            </a:r>
          </a:p>
          <a:p>
            <a:pPr algn="just"/>
            <a:r>
              <a:rPr lang="pt-BR" sz="1654" dirty="0"/>
              <a:t>M</a:t>
            </a:r>
            <a:r>
              <a:rPr lang="pt-BR" sz="1654" baseline="-25000" dirty="0"/>
              <a:t>10</a:t>
            </a:r>
            <a:r>
              <a:rPr lang="pt-BR" sz="1654" dirty="0"/>
              <a:t> = 458,42</a:t>
            </a:r>
          </a:p>
          <a:p>
            <a:pPr algn="just"/>
            <a:r>
              <a:rPr lang="pt-BR" sz="1654" dirty="0"/>
              <a:t>T</a:t>
            </a:r>
            <a:r>
              <a:rPr lang="pt-BR" sz="1654" baseline="-25000" dirty="0"/>
              <a:t>10</a:t>
            </a:r>
            <a:r>
              <a:rPr lang="pt-BR" sz="1654" dirty="0"/>
              <a:t>= 29,75 +</a:t>
            </a:r>
            <a:r>
              <a:rPr lang="pt-BR" sz="1654" dirty="0">
                <a:latin typeface="Symbol" panose="05050102010706020507" pitchFamily="18" charset="2"/>
              </a:rPr>
              <a:t> 0,3 </a:t>
            </a:r>
            <a:r>
              <a:rPr lang="pt-BR" sz="1654" dirty="0"/>
              <a:t>((453,03</a:t>
            </a:r>
            <a:r>
              <a:rPr lang="pt-BR" sz="1654" baseline="-25000" dirty="0"/>
              <a:t> </a:t>
            </a:r>
            <a:r>
              <a:rPr lang="pt-BR" sz="1654" dirty="0"/>
              <a:t>– 419,1) – 29,75)</a:t>
            </a:r>
          </a:p>
          <a:p>
            <a:pPr algn="just"/>
            <a:r>
              <a:rPr lang="pt-BR" sz="1654" dirty="0"/>
              <a:t>T</a:t>
            </a:r>
            <a:r>
              <a:rPr lang="pt-BR" sz="1654" baseline="-25000" dirty="0"/>
              <a:t>10</a:t>
            </a:r>
            <a:r>
              <a:rPr lang="pt-BR" sz="1654" dirty="0"/>
              <a:t>=31,0</a:t>
            </a:r>
          </a:p>
          <a:p>
            <a:pPr algn="just"/>
            <a:r>
              <a:rPr lang="pt-BR" sz="1654" dirty="0"/>
              <a:t>P</a:t>
            </a:r>
            <a:r>
              <a:rPr lang="pt-BR" sz="1654" baseline="-25000" dirty="0"/>
              <a:t>11</a:t>
            </a:r>
            <a:r>
              <a:rPr lang="pt-BR" sz="1654" dirty="0"/>
              <a:t> = 458,42 + 31</a:t>
            </a:r>
          </a:p>
          <a:p>
            <a:pPr algn="just"/>
            <a:r>
              <a:rPr lang="pt-BR" sz="1654" dirty="0"/>
              <a:t>P</a:t>
            </a:r>
            <a:r>
              <a:rPr lang="pt-BR" sz="1654" baseline="-25000" dirty="0"/>
              <a:t>11</a:t>
            </a:r>
            <a:r>
              <a:rPr lang="pt-BR" sz="1654" dirty="0"/>
              <a:t> = 489,42</a:t>
            </a:r>
          </a:p>
          <a:p>
            <a:pPr algn="just"/>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0" name="CaixaDeTexto 9">
            <a:extLst>
              <a:ext uri="{FF2B5EF4-FFF2-40B4-BE49-F238E27FC236}">
                <a16:creationId xmlns:a16="http://schemas.microsoft.com/office/drawing/2014/main" id="{5EBE832F-C2D0-4268-B6B6-3D23A60B272F}"/>
              </a:ext>
            </a:extLst>
          </p:cNvPr>
          <p:cNvSpPr txBox="1"/>
          <p:nvPr/>
        </p:nvSpPr>
        <p:spPr>
          <a:xfrm>
            <a:off x="5757523" y="2189110"/>
            <a:ext cx="2760249" cy="856004"/>
          </a:xfrm>
          <a:prstGeom prst="rect">
            <a:avLst/>
          </a:prstGeom>
          <a:noFill/>
        </p:spPr>
        <p:txBody>
          <a:bodyPr wrap="square">
            <a:spAutoFit/>
          </a:bodyPr>
          <a:lstStyle/>
          <a:p>
            <a:pPr algn="just"/>
            <a:r>
              <a:rPr lang="pt-BR" sz="1654" dirty="0" err="1"/>
              <a:t>P</a:t>
            </a:r>
            <a:r>
              <a:rPr lang="pt-BR" sz="1654" baseline="-25000" dirty="0" err="1"/>
              <a:t>t</a:t>
            </a:r>
            <a:r>
              <a:rPr lang="pt-BR" sz="1654" dirty="0"/>
              <a:t> = </a:t>
            </a:r>
            <a:r>
              <a:rPr lang="pt-BR" sz="1654" dirty="0" err="1"/>
              <a:t>M</a:t>
            </a:r>
            <a:r>
              <a:rPr lang="pt-BR" sz="1654" baseline="-25000" dirty="0" err="1"/>
              <a:t>t</a:t>
            </a:r>
            <a:r>
              <a:rPr lang="pt-BR" sz="1654" dirty="0"/>
              <a:t> + </a:t>
            </a:r>
            <a:r>
              <a:rPr lang="pt-BR" sz="1654" dirty="0" err="1"/>
              <a:t>T</a:t>
            </a:r>
            <a:r>
              <a:rPr lang="pt-BR" sz="1654" baseline="-25000" dirty="0" err="1"/>
              <a:t>t</a:t>
            </a:r>
            <a:endParaRPr lang="pt-BR" sz="1654" baseline="-25000" dirty="0"/>
          </a:p>
          <a:p>
            <a:pPr algn="just"/>
            <a:r>
              <a:rPr lang="pt-BR" sz="1654" dirty="0" err="1"/>
              <a:t>M</a:t>
            </a:r>
            <a:r>
              <a:rPr lang="pt-BR" sz="1654" baseline="-25000" dirty="0" err="1"/>
              <a:t>t</a:t>
            </a:r>
            <a:r>
              <a:rPr lang="pt-BR" sz="1654" dirty="0"/>
              <a:t> = </a:t>
            </a:r>
            <a:r>
              <a:rPr lang="pt-BR" sz="1654" dirty="0" err="1"/>
              <a:t>P</a:t>
            </a:r>
            <a:r>
              <a:rPr lang="pt-BR" sz="1654" baseline="-25000" dirty="0" err="1"/>
              <a:t>t</a:t>
            </a:r>
            <a:r>
              <a:rPr lang="pt-BR" sz="1654" baseline="-25000" dirty="0"/>
              <a:t> </a:t>
            </a:r>
            <a:r>
              <a:rPr lang="pt-BR" sz="1654" dirty="0"/>
              <a:t>+</a:t>
            </a:r>
            <a:r>
              <a:rPr lang="pt-BR" sz="1654" dirty="0">
                <a:latin typeface="Symbol" panose="05050102010706020507" pitchFamily="18" charset="2"/>
              </a:rPr>
              <a:t> a</a:t>
            </a:r>
            <a:r>
              <a:rPr lang="pt-BR" sz="1654" baseline="-25000" dirty="0"/>
              <a:t> 1</a:t>
            </a:r>
            <a:r>
              <a:rPr lang="pt-BR" sz="1654" dirty="0"/>
              <a:t>(D</a:t>
            </a:r>
            <a:r>
              <a:rPr lang="pt-BR" sz="1654" baseline="-25000" dirty="0"/>
              <a:t> t </a:t>
            </a:r>
            <a:r>
              <a:rPr lang="pt-BR" sz="1654" dirty="0"/>
              <a:t>-P</a:t>
            </a:r>
            <a:r>
              <a:rPr lang="pt-BR" sz="1654" baseline="-25000" dirty="0"/>
              <a:t> t</a:t>
            </a:r>
            <a:r>
              <a:rPr lang="pt-BR" sz="1654" dirty="0"/>
              <a:t>)</a:t>
            </a:r>
          </a:p>
          <a:p>
            <a:pPr algn="just"/>
            <a:r>
              <a:rPr lang="pt-BR" sz="1654" dirty="0" err="1"/>
              <a:t>T</a:t>
            </a:r>
            <a:r>
              <a:rPr lang="pt-BR" sz="1654" baseline="-25000" dirty="0" err="1"/>
              <a:t>t</a:t>
            </a:r>
            <a:r>
              <a:rPr lang="pt-BR" sz="1654" baseline="-25000" dirty="0"/>
              <a:t> </a:t>
            </a:r>
            <a:r>
              <a:rPr lang="pt-BR" sz="1654" dirty="0"/>
              <a:t>= T</a:t>
            </a:r>
            <a:r>
              <a:rPr lang="pt-BR" sz="1654" baseline="-25000" dirty="0"/>
              <a:t>t-1</a:t>
            </a:r>
            <a:r>
              <a:rPr lang="pt-BR" sz="1654" dirty="0"/>
              <a:t> +</a:t>
            </a:r>
            <a:r>
              <a:rPr lang="pt-BR" sz="1654" dirty="0">
                <a:latin typeface="Symbol" panose="05050102010706020507" pitchFamily="18" charset="2"/>
              </a:rPr>
              <a:t> a</a:t>
            </a:r>
            <a:r>
              <a:rPr lang="pt-BR" sz="1654" baseline="-25000" dirty="0"/>
              <a:t> 2</a:t>
            </a:r>
            <a:r>
              <a:rPr lang="pt-BR" sz="1654" dirty="0"/>
              <a:t>((</a:t>
            </a:r>
            <a:r>
              <a:rPr lang="pt-BR" sz="1654" dirty="0" err="1"/>
              <a:t>P</a:t>
            </a:r>
            <a:r>
              <a:rPr lang="pt-BR" sz="1654" baseline="-25000" dirty="0" err="1"/>
              <a:t>t</a:t>
            </a:r>
            <a:r>
              <a:rPr lang="pt-BR" sz="1654" baseline="-25000" dirty="0"/>
              <a:t> </a:t>
            </a:r>
            <a:r>
              <a:rPr lang="pt-BR" sz="1654" dirty="0"/>
              <a:t>- P</a:t>
            </a:r>
            <a:r>
              <a:rPr lang="pt-BR" sz="1654" baseline="-25000" dirty="0"/>
              <a:t>t-1</a:t>
            </a:r>
            <a:r>
              <a:rPr lang="pt-BR" sz="1654" dirty="0"/>
              <a:t>) - T</a:t>
            </a:r>
            <a:r>
              <a:rPr lang="pt-BR" sz="1654" baseline="-25000" dirty="0"/>
              <a:t>t-1</a:t>
            </a:r>
            <a:r>
              <a:rPr lang="pt-BR" sz="1654" dirty="0"/>
              <a:t>)</a:t>
            </a:r>
          </a:p>
        </p:txBody>
      </p:sp>
      <p:graphicFrame>
        <p:nvGraphicFramePr>
          <p:cNvPr id="11" name="Tabela 10">
            <a:extLst>
              <a:ext uri="{FF2B5EF4-FFF2-40B4-BE49-F238E27FC236}">
                <a16:creationId xmlns:a16="http://schemas.microsoft.com/office/drawing/2014/main" id="{ED73D423-0034-4193-9DA9-78BF7CC2C4BF}"/>
              </a:ext>
            </a:extLst>
          </p:cNvPr>
          <p:cNvGraphicFramePr>
            <a:graphicFrameLocks noGrp="1"/>
          </p:cNvGraphicFramePr>
          <p:nvPr/>
        </p:nvGraphicFramePr>
        <p:xfrm>
          <a:off x="5530076" y="3357791"/>
          <a:ext cx="4385164" cy="2661880"/>
        </p:xfrm>
        <a:graphic>
          <a:graphicData uri="http://schemas.openxmlformats.org/drawingml/2006/table">
            <a:tbl>
              <a:tblPr>
                <a:tableStyleId>{5940675A-B579-460E-94D1-54222C63F5DA}</a:tableStyleId>
              </a:tblPr>
              <a:tblGrid>
                <a:gridCol w="920927">
                  <a:extLst>
                    <a:ext uri="{9D8B030D-6E8A-4147-A177-3AD203B41FA5}">
                      <a16:colId xmlns:a16="http://schemas.microsoft.com/office/drawing/2014/main" val="448093209"/>
                    </a:ext>
                  </a:extLst>
                </a:gridCol>
                <a:gridCol w="1144571">
                  <a:extLst>
                    <a:ext uri="{9D8B030D-6E8A-4147-A177-3AD203B41FA5}">
                      <a16:colId xmlns:a16="http://schemas.microsoft.com/office/drawing/2014/main" val="1408233724"/>
                    </a:ext>
                  </a:extLst>
                </a:gridCol>
                <a:gridCol w="850553">
                  <a:extLst>
                    <a:ext uri="{9D8B030D-6E8A-4147-A177-3AD203B41FA5}">
                      <a16:colId xmlns:a16="http://schemas.microsoft.com/office/drawing/2014/main" val="766755094"/>
                    </a:ext>
                  </a:extLst>
                </a:gridCol>
                <a:gridCol w="819051">
                  <a:extLst>
                    <a:ext uri="{9D8B030D-6E8A-4147-A177-3AD203B41FA5}">
                      <a16:colId xmlns:a16="http://schemas.microsoft.com/office/drawing/2014/main" val="2887979599"/>
                    </a:ext>
                  </a:extLst>
                </a:gridCol>
                <a:gridCol w="650062">
                  <a:extLst>
                    <a:ext uri="{9D8B030D-6E8A-4147-A177-3AD203B41FA5}">
                      <a16:colId xmlns:a16="http://schemas.microsoft.com/office/drawing/2014/main" val="1031168891"/>
                    </a:ext>
                  </a:extLst>
                </a:gridCol>
              </a:tblGrid>
              <a:tr h="314985">
                <a:tc>
                  <a:txBody>
                    <a:bodyPr/>
                    <a:lstStyle/>
                    <a:p>
                      <a:pPr algn="ctr" fontAlgn="b"/>
                      <a:r>
                        <a:rPr lang="pt-BR" sz="1500" u="none" strike="noStrike" dirty="0">
                          <a:effectLst/>
                          <a:latin typeface="Arial" panose="020B0604020202020204" pitchFamily="34" charset="0"/>
                          <a:cs typeface="Arial" panose="020B0604020202020204" pitchFamily="34" charset="0"/>
                        </a:rPr>
                        <a:t>Período t</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Demanda D</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M</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(a=0,2)</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err="1">
                          <a:effectLst/>
                          <a:latin typeface="Arial" panose="020B0604020202020204" pitchFamily="34" charset="0"/>
                          <a:cs typeface="Arial" panose="020B0604020202020204" pitchFamily="34" charset="0"/>
                        </a:rPr>
                        <a:t>T</a:t>
                      </a:r>
                      <a:r>
                        <a:rPr lang="pt-BR" sz="1500" i="0" baseline="-25000" dirty="0" err="1"/>
                        <a:t>t</a:t>
                      </a:r>
                      <a:r>
                        <a:rPr lang="pt-BR" sz="1500" b="0" i="1" u="none" strike="noStrike" baseline="0" dirty="0">
                          <a:latin typeface="Symbol" panose="05050102010706020507" pitchFamily="18" charset="2"/>
                        </a:rPr>
                        <a:t> </a:t>
                      </a:r>
                      <a:r>
                        <a:rPr lang="pt-BR" sz="1300" b="0" i="1" u="none" strike="noStrike" baseline="0" dirty="0">
                          <a:latin typeface="Symbol" panose="05050102010706020507" pitchFamily="18" charset="2"/>
                        </a:rPr>
                        <a:t>(a=0,3)</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i="0" u="none" strike="noStrike" dirty="0">
                          <a:effectLst/>
                          <a:latin typeface="Arial" panose="020B0604020202020204" pitchFamily="34" charset="0"/>
                          <a:cs typeface="Arial" panose="020B0604020202020204" pitchFamily="34" charset="0"/>
                        </a:rPr>
                        <a:t>P</a:t>
                      </a:r>
                      <a:r>
                        <a:rPr lang="pt-BR" sz="1500" i="0" baseline="-25000" dirty="0"/>
                        <a:t>t+1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493779411"/>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200</a:t>
                      </a:r>
                    </a:p>
                  </a:txBody>
                  <a:tcPr marL="7875" marR="7875" marT="7875" marB="0" anchor="ctr">
                    <a:solidFill>
                      <a:schemeClr val="bg1"/>
                    </a:solidFill>
                  </a:tcPr>
                </a:tc>
                <a:tc rowSpan="2" gridSpan="2">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rowSpan="2" h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41072769"/>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2</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250</a:t>
                      </a:r>
                    </a:p>
                  </a:txBody>
                  <a:tcPr marL="7875" marR="7875" marT="7875" marB="0" anchor="ctr">
                    <a:solidFill>
                      <a:schemeClr val="bg1"/>
                    </a:solidFill>
                  </a:tcPr>
                </a:tc>
                <a:tc gridSpan="2"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vMerge="1">
                  <a:txBody>
                    <a:bodyPr/>
                    <a:lstStyle/>
                    <a:p>
                      <a:pPr algn="ctr" fontAlgn="b"/>
                      <a:endParaRPr lang="pt-BR"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240</a:t>
                      </a:r>
                    </a:p>
                  </a:txBody>
                  <a:tcPr marL="7875" marR="7875" marT="7875" marB="0" anchor="ctr">
                    <a:solidFill>
                      <a:schemeClr val="bg1"/>
                    </a:solidFill>
                  </a:tcPr>
                </a:tc>
                <a:extLst>
                  <a:ext uri="{0D108BD9-81ED-4DB2-BD59-A6C34878D82A}">
                    <a16:rowId xmlns:a16="http://schemas.microsoft.com/office/drawing/2014/main" val="4388332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3</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260</a:t>
                      </a:r>
                    </a:p>
                  </a:txBody>
                  <a:tcPr marL="7875" marR="7875" marT="7875" marB="0" anchor="ctr">
                    <a:solidFill>
                      <a:schemeClr val="bg1"/>
                    </a:solidFill>
                  </a:tcPr>
                </a:tc>
                <a:extLst>
                  <a:ext uri="{0D108BD9-81ED-4DB2-BD59-A6C34878D82A}">
                    <a16:rowId xmlns:a16="http://schemas.microsoft.com/office/drawing/2014/main" val="1275164304"/>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268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288</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1957823240"/>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340</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298,4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22,4</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320,8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386030068"/>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390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334,6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25,5</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360,1</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285055745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7</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358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387,6</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429702325"/>
                  </a:ext>
                </a:extLst>
              </a:tr>
              <a:tr h="234690">
                <a:tc>
                  <a:txBody>
                    <a:bodyPr/>
                    <a:lstStyle/>
                    <a:p>
                      <a:pPr algn="ctr" fontAlgn="b"/>
                      <a:r>
                        <a:rPr lang="pt-BR" sz="1500" u="none" strike="noStrike">
                          <a:effectLst/>
                          <a:latin typeface="Arial" panose="020B0604020202020204" pitchFamily="34" charset="0"/>
                          <a:cs typeface="Arial" panose="020B0604020202020204" pitchFamily="34" charset="0"/>
                        </a:rPr>
                        <a:t>8</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400</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390,1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a:effectLst/>
                          <a:latin typeface="Arial" panose="020B0604020202020204" pitchFamily="34" charset="0"/>
                          <a:cs typeface="Arial" panose="020B0604020202020204" pitchFamily="34" charset="0"/>
                        </a:rPr>
                        <a:t>29</a:t>
                      </a:r>
                      <a:endParaRPr lang="pt-BR" sz="1500" b="0" i="0" u="none" strike="noStrike">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tc>
                  <a:txBody>
                    <a:bodyPr/>
                    <a:lstStyle/>
                    <a:p>
                      <a:pPr algn="ctr" fontAlgn="b"/>
                      <a:r>
                        <a:rPr lang="pt-BR" sz="1500" u="none" strike="noStrike" dirty="0">
                          <a:effectLst/>
                          <a:latin typeface="Arial" panose="020B0604020202020204" pitchFamily="34" charset="0"/>
                          <a:cs typeface="Arial" panose="020B0604020202020204" pitchFamily="34" charset="0"/>
                        </a:rPr>
                        <a:t>419,1</a:t>
                      </a:r>
                      <a:endParaRPr lang="pt-BR" sz="1500" b="0" i="0" u="none" strike="noStrike" dirty="0">
                        <a:solidFill>
                          <a:srgbClr val="000000"/>
                        </a:solidFill>
                        <a:effectLst/>
                        <a:latin typeface="Arial" panose="020B0604020202020204" pitchFamily="34" charset="0"/>
                        <a:cs typeface="Arial" panose="020B0604020202020204" pitchFamily="34" charset="0"/>
                      </a:endParaRPr>
                    </a:p>
                  </a:txBody>
                  <a:tcPr marL="7875" marR="7875" marT="7875" marB="0" anchor="ctr">
                    <a:solidFill>
                      <a:schemeClr val="bg1"/>
                    </a:solidFill>
                  </a:tcPr>
                </a:tc>
                <a:extLst>
                  <a:ext uri="{0D108BD9-81ED-4DB2-BD59-A6C34878D82A}">
                    <a16:rowId xmlns:a16="http://schemas.microsoft.com/office/drawing/2014/main" val="3085397923"/>
                  </a:ext>
                </a:extLst>
              </a:tr>
              <a:tr h="234690">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9</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440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423,28</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29,75</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453,03</a:t>
                      </a:r>
                    </a:p>
                  </a:txBody>
                  <a:tcPr marL="7875" marR="7875" marT="7875" marB="0" anchor="ctr">
                    <a:solidFill>
                      <a:schemeClr val="bg1"/>
                    </a:solidFill>
                  </a:tcPr>
                </a:tc>
                <a:extLst>
                  <a:ext uri="{0D108BD9-81ED-4DB2-BD59-A6C34878D82A}">
                    <a16:rowId xmlns:a16="http://schemas.microsoft.com/office/drawing/2014/main" val="2037992407"/>
                  </a:ext>
                </a:extLst>
              </a:tr>
              <a:tr h="234690">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10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480</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458,42</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31</a:t>
                      </a:r>
                    </a:p>
                  </a:txBody>
                  <a:tcPr marL="7875" marR="7875" marT="7875" marB="0" anchor="ctr">
                    <a:solidFill>
                      <a:schemeClr val="bg1"/>
                    </a:solidFill>
                  </a:tcPr>
                </a:tc>
                <a:tc>
                  <a:txBody>
                    <a:bodyPr/>
                    <a:lstStyle/>
                    <a:p>
                      <a:pPr algn="ctr" fontAlgn="b"/>
                      <a:r>
                        <a:rPr lang="pt-BR" sz="1500" b="0" i="0" u="none" strike="noStrike" dirty="0">
                          <a:solidFill>
                            <a:srgbClr val="000000"/>
                          </a:solidFill>
                          <a:effectLst/>
                          <a:latin typeface="Arial" panose="020B0604020202020204" pitchFamily="34" charset="0"/>
                          <a:cs typeface="Arial" panose="020B0604020202020204" pitchFamily="34" charset="0"/>
                        </a:rPr>
                        <a:t>489,42</a:t>
                      </a:r>
                    </a:p>
                  </a:txBody>
                  <a:tcPr marL="7875" marR="7875" marT="7875" marB="0" anchor="ctr">
                    <a:solidFill>
                      <a:schemeClr val="bg1"/>
                    </a:solidFill>
                  </a:tcPr>
                </a:tc>
                <a:extLst>
                  <a:ext uri="{0D108BD9-81ED-4DB2-BD59-A6C34878D82A}">
                    <a16:rowId xmlns:a16="http://schemas.microsoft.com/office/drawing/2014/main" val="569145921"/>
                  </a:ext>
                </a:extLst>
              </a:tr>
            </a:tbl>
          </a:graphicData>
        </a:graphic>
      </p:graphicFrame>
      <p:sp>
        <p:nvSpPr>
          <p:cNvPr id="8" name="Retângulo 7">
            <a:extLst>
              <a:ext uri="{FF2B5EF4-FFF2-40B4-BE49-F238E27FC236}">
                <a16:creationId xmlns:a16="http://schemas.microsoft.com/office/drawing/2014/main" id="{42EB1B66-0F14-462A-9A0F-ABB87BB5220E}"/>
              </a:ext>
            </a:extLst>
          </p:cNvPr>
          <p:cNvSpPr/>
          <p:nvPr/>
        </p:nvSpPr>
        <p:spPr>
          <a:xfrm>
            <a:off x="7678601" y="5794675"/>
            <a:ext cx="693043" cy="21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9" name="Retângulo 8">
            <a:extLst>
              <a:ext uri="{FF2B5EF4-FFF2-40B4-BE49-F238E27FC236}">
                <a16:creationId xmlns:a16="http://schemas.microsoft.com/office/drawing/2014/main" id="{20009228-C8FA-4C1D-97D5-DCBD065184B2}"/>
              </a:ext>
            </a:extLst>
          </p:cNvPr>
          <p:cNvSpPr/>
          <p:nvPr/>
        </p:nvSpPr>
        <p:spPr>
          <a:xfrm>
            <a:off x="8550155" y="5794675"/>
            <a:ext cx="693043" cy="21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2" name="Retângulo 11">
            <a:extLst>
              <a:ext uri="{FF2B5EF4-FFF2-40B4-BE49-F238E27FC236}">
                <a16:creationId xmlns:a16="http://schemas.microsoft.com/office/drawing/2014/main" id="{312028C8-2C7B-4D86-827B-68C6F1A31A7F}"/>
              </a:ext>
            </a:extLst>
          </p:cNvPr>
          <p:cNvSpPr/>
          <p:nvPr/>
        </p:nvSpPr>
        <p:spPr>
          <a:xfrm>
            <a:off x="9276595" y="5794675"/>
            <a:ext cx="615018" cy="21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Tree>
    <p:extLst>
      <p:ext uri="{BB962C8B-B14F-4D97-AF65-F5344CB8AC3E}">
        <p14:creationId xmlns:p14="http://schemas.microsoft.com/office/powerpoint/2010/main" val="113914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 presetClass="exit"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a:t>
            </a:r>
          </a:p>
          <a:p>
            <a:pPr algn="just"/>
            <a:r>
              <a:rPr lang="pt-BR" sz="1654" dirty="0"/>
              <a:t>É caracterizada pela ocorrência de variação em intervalos regulares de tempo, podendo ser:</a:t>
            </a:r>
          </a:p>
          <a:p>
            <a:pPr algn="just"/>
            <a:r>
              <a:rPr lang="pt-BR" sz="1654" b="1" dirty="0"/>
              <a:t>Anual – </a:t>
            </a:r>
            <a:r>
              <a:rPr lang="pt-BR" sz="1654" dirty="0"/>
              <a:t>Compra de ar condicionado, aluguel de casa de praia e na serra</a:t>
            </a:r>
          </a:p>
          <a:p>
            <a:pPr algn="just"/>
            <a:r>
              <a:rPr lang="pt-BR" sz="1654" b="1" dirty="0"/>
              <a:t>Mensal – </a:t>
            </a:r>
            <a:r>
              <a:rPr lang="pt-BR" sz="1654" dirty="0"/>
              <a:t>Fluxo de lotéricas ou bancos</a:t>
            </a:r>
          </a:p>
          <a:p>
            <a:pPr algn="just"/>
            <a:r>
              <a:rPr lang="pt-BR" sz="1654" b="1" dirty="0"/>
              <a:t>Semanal – </a:t>
            </a:r>
            <a:r>
              <a:rPr lang="pt-BR" sz="1654" dirty="0"/>
              <a:t>Atendimentos em restaurantes em fins de semana</a:t>
            </a:r>
          </a:p>
          <a:p>
            <a:pPr algn="just"/>
            <a:r>
              <a:rPr lang="pt-BR" sz="1654" b="1" dirty="0"/>
              <a:t>Diária – </a:t>
            </a:r>
            <a:r>
              <a:rPr lang="pt-BR" sz="1654" dirty="0"/>
              <a:t>Fluxo de veículos</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397450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a:t>
            </a:r>
          </a:p>
          <a:p>
            <a:pPr algn="just"/>
            <a:r>
              <a:rPr lang="pt-BR" sz="1654" dirty="0"/>
              <a:t>A </a:t>
            </a:r>
            <a:r>
              <a:rPr lang="pt-BR" sz="1654" b="1" dirty="0"/>
              <a:t>forma mais simples</a:t>
            </a:r>
          </a:p>
          <a:p>
            <a:pPr algn="just"/>
            <a:r>
              <a:rPr lang="pt-BR" sz="1654" dirty="0"/>
              <a:t>Consiste em empregar o último dado da demanda, no período sazonal em questão, e assumi-lo como previsão.</a:t>
            </a:r>
          </a:p>
          <a:p>
            <a:pPr algn="just"/>
            <a:r>
              <a:rPr lang="pt-BR" sz="1654" dirty="0"/>
              <a:t>A </a:t>
            </a:r>
            <a:r>
              <a:rPr lang="pt-BR" sz="1654" b="1" dirty="0"/>
              <a:t>forma mais usual</a:t>
            </a:r>
          </a:p>
          <a:p>
            <a:pPr algn="just"/>
            <a:r>
              <a:rPr lang="pt-BR" sz="1654" dirty="0"/>
              <a:t>Consiste em obter o (IS) índice de sazonalidade para os diversos períodos, por meio da média móvel centrada, e aplicá-los sobre o valor médio (ou tendência) previsto para o período em questão</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33153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a:t>
            </a:r>
          </a:p>
          <a:p>
            <a:pPr algn="just">
              <a:spcAft>
                <a:spcPts val="0"/>
              </a:spcAft>
            </a:pPr>
            <a:r>
              <a:rPr lang="pt-BR" sz="1654" dirty="0"/>
              <a:t>MMC = 50+55+52+56+65+80+85</a:t>
            </a:r>
          </a:p>
          <a:p>
            <a:pPr algn="just">
              <a:spcAft>
                <a:spcPts val="0"/>
              </a:spcAft>
            </a:pPr>
            <a:r>
              <a:rPr lang="pt-BR" sz="1654" dirty="0"/>
              <a:t>			7</a:t>
            </a:r>
          </a:p>
          <a:p>
            <a:pPr algn="just">
              <a:spcAft>
                <a:spcPts val="0"/>
              </a:spcAft>
            </a:pPr>
            <a:r>
              <a:rPr lang="pt-BR" sz="1654" dirty="0"/>
              <a:t>MMC = 443 = 63,28</a:t>
            </a:r>
          </a:p>
          <a:p>
            <a:pPr algn="just">
              <a:spcAft>
                <a:spcPts val="0"/>
              </a:spcAft>
            </a:pPr>
            <a:r>
              <a:rPr lang="pt-BR" sz="1654" dirty="0"/>
              <a:t>	  7</a:t>
            </a:r>
          </a:p>
          <a:p>
            <a:pPr algn="just">
              <a:spcAft>
                <a:spcPts val="0"/>
              </a:spcAft>
            </a:pPr>
            <a:endParaRPr lang="pt-BR" sz="1654" dirty="0"/>
          </a:p>
          <a:p>
            <a:pPr algn="just">
              <a:spcAft>
                <a:spcPts val="0"/>
              </a:spcAft>
            </a:pPr>
            <a:r>
              <a:rPr lang="pt-BR" sz="1654" dirty="0"/>
              <a:t>MMC = 50+54+60+65+85+90+50</a:t>
            </a:r>
          </a:p>
          <a:p>
            <a:pPr algn="just">
              <a:spcAft>
                <a:spcPts val="0"/>
              </a:spcAft>
            </a:pPr>
            <a:r>
              <a:rPr lang="pt-BR" sz="1654" dirty="0"/>
              <a:t>		     7</a:t>
            </a:r>
          </a:p>
          <a:p>
            <a:pPr algn="just">
              <a:spcAft>
                <a:spcPts val="0"/>
              </a:spcAft>
            </a:pPr>
            <a:r>
              <a:rPr lang="pt-BR" sz="1654" dirty="0"/>
              <a:t>MMC = 454 = 64,85</a:t>
            </a:r>
          </a:p>
          <a:p>
            <a:pPr algn="just">
              <a:spcAft>
                <a:spcPts val="0"/>
              </a:spcAft>
            </a:pPr>
            <a:r>
              <a:rPr lang="pt-BR" sz="1654" dirty="0"/>
              <a:t>	  7</a:t>
            </a:r>
          </a:p>
          <a:p>
            <a:pPr algn="just">
              <a:spcAft>
                <a:spcPts val="0"/>
              </a:spcAft>
            </a:pP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4" name="Tabela 3">
            <a:extLst>
              <a:ext uri="{FF2B5EF4-FFF2-40B4-BE49-F238E27FC236}">
                <a16:creationId xmlns:a16="http://schemas.microsoft.com/office/drawing/2014/main" id="{82132738-8617-4C50-BE03-A5DD3876362C}"/>
              </a:ext>
            </a:extLst>
          </p:cNvPr>
          <p:cNvGraphicFramePr>
            <a:graphicFrameLocks noGrp="1"/>
          </p:cNvGraphicFramePr>
          <p:nvPr/>
        </p:nvGraphicFramePr>
        <p:xfrm>
          <a:off x="5793021" y="2013698"/>
          <a:ext cx="2988093" cy="4592402"/>
        </p:xfrm>
        <a:graphic>
          <a:graphicData uri="http://schemas.openxmlformats.org/drawingml/2006/table">
            <a:tbl>
              <a:tblPr>
                <a:tableStyleId>{5940675A-B579-460E-94D1-54222C63F5DA}</a:tableStyleId>
              </a:tblPr>
              <a:tblGrid>
                <a:gridCol w="673373">
                  <a:extLst>
                    <a:ext uri="{9D8B030D-6E8A-4147-A177-3AD203B41FA5}">
                      <a16:colId xmlns:a16="http://schemas.microsoft.com/office/drawing/2014/main" val="2012890545"/>
                    </a:ext>
                  </a:extLst>
                </a:gridCol>
                <a:gridCol w="673373">
                  <a:extLst>
                    <a:ext uri="{9D8B030D-6E8A-4147-A177-3AD203B41FA5}">
                      <a16:colId xmlns:a16="http://schemas.microsoft.com/office/drawing/2014/main" val="3855069684"/>
                    </a:ext>
                  </a:extLst>
                </a:gridCol>
                <a:gridCol w="1641347">
                  <a:extLst>
                    <a:ext uri="{9D8B030D-6E8A-4147-A177-3AD203B41FA5}">
                      <a16:colId xmlns:a16="http://schemas.microsoft.com/office/drawing/2014/main" val="296356084"/>
                    </a:ext>
                  </a:extLst>
                </a:gridCol>
              </a:tblGrid>
              <a:tr h="183696">
                <a:tc>
                  <a:txBody>
                    <a:bodyPr/>
                    <a:lstStyle/>
                    <a:p>
                      <a:pPr algn="ctr" fontAlgn="b"/>
                      <a:r>
                        <a:rPr lang="pt-BR" sz="1200" u="none" strike="noStrike" dirty="0">
                          <a:effectLst/>
                          <a:latin typeface="Arial" panose="020B0604020202020204" pitchFamily="34" charset="0"/>
                          <a:cs typeface="Arial" panose="020B0604020202020204" pitchFamily="34" charset="0"/>
                        </a:rPr>
                        <a:t>Dia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Demanda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Média Móvel Centrada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772670493"/>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Segunda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4157066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1431640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208066601"/>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Quinta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56</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574714121"/>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Sexta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64</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7281900"/>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Sábado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63,28</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073408199"/>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Domingo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85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789917140"/>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Segunda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36552230"/>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68469452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58</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137284298"/>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Quinta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62,57</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096511827"/>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Sexta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70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62,14</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94755636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Sábado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75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15712761"/>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Domingo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80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61,57</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88631095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Segunda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52</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65952477"/>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0933392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54</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63,71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25157403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Quinta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59710986"/>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Sexta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64,85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421384359"/>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Sábado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85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207480019"/>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Domingo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90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65,42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34769126"/>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Segunda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551743596"/>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53</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46402777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20411807"/>
                  </a:ext>
                </a:extLst>
              </a:tr>
            </a:tbl>
          </a:graphicData>
        </a:graphic>
      </p:graphicFrame>
      <p:sp>
        <p:nvSpPr>
          <p:cNvPr id="8" name="Chave Direita 7">
            <a:extLst>
              <a:ext uri="{FF2B5EF4-FFF2-40B4-BE49-F238E27FC236}">
                <a16:creationId xmlns:a16="http://schemas.microsoft.com/office/drawing/2014/main" id="{0A3575AF-093E-41DE-A472-4626D9DB8818}"/>
              </a:ext>
            </a:extLst>
          </p:cNvPr>
          <p:cNvSpPr/>
          <p:nvPr/>
        </p:nvSpPr>
        <p:spPr>
          <a:xfrm>
            <a:off x="7031236" y="2254978"/>
            <a:ext cx="391348" cy="1190774"/>
          </a:xfrm>
          <a:prstGeom prst="rightBrace">
            <a:avLst>
              <a:gd name="adj1" fmla="val 67792"/>
              <a:gd name="adj2" fmla="val 50000"/>
            </a:avLst>
          </a:prstGeom>
          <a:ln w="38100">
            <a:solidFill>
              <a:schemeClr val="accent2"/>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pt-BR" sz="1488"/>
          </a:p>
        </p:txBody>
      </p:sp>
      <p:cxnSp>
        <p:nvCxnSpPr>
          <p:cNvPr id="10" name="Conector reto 9">
            <a:extLst>
              <a:ext uri="{FF2B5EF4-FFF2-40B4-BE49-F238E27FC236}">
                <a16:creationId xmlns:a16="http://schemas.microsoft.com/office/drawing/2014/main" id="{2DB0992F-2640-4A1E-B19D-31B60B5CEDC7}"/>
              </a:ext>
            </a:extLst>
          </p:cNvPr>
          <p:cNvCxnSpPr>
            <a:cxnSpLocks/>
          </p:cNvCxnSpPr>
          <p:nvPr/>
        </p:nvCxnSpPr>
        <p:spPr>
          <a:xfrm>
            <a:off x="1252619" y="5383829"/>
            <a:ext cx="2434909" cy="0"/>
          </a:xfrm>
          <a:prstGeom prst="line">
            <a:avLst/>
          </a:prstGeom>
        </p:spPr>
        <p:style>
          <a:lnRef idx="3">
            <a:schemeClr val="dk1"/>
          </a:lnRef>
          <a:fillRef idx="0">
            <a:schemeClr val="dk1"/>
          </a:fillRef>
          <a:effectRef idx="2">
            <a:schemeClr val="dk1"/>
          </a:effectRef>
          <a:fontRef idx="minor">
            <a:schemeClr val="tx1"/>
          </a:fontRef>
        </p:style>
      </p:cxnSp>
      <p:cxnSp>
        <p:nvCxnSpPr>
          <p:cNvPr id="12" name="Conector reto 11">
            <a:extLst>
              <a:ext uri="{FF2B5EF4-FFF2-40B4-BE49-F238E27FC236}">
                <a16:creationId xmlns:a16="http://schemas.microsoft.com/office/drawing/2014/main" id="{880D30DE-8150-4490-B520-9EE5CE7A9684}"/>
              </a:ext>
            </a:extLst>
          </p:cNvPr>
          <p:cNvCxnSpPr>
            <a:cxnSpLocks/>
          </p:cNvCxnSpPr>
          <p:nvPr/>
        </p:nvCxnSpPr>
        <p:spPr>
          <a:xfrm>
            <a:off x="1271520" y="5958964"/>
            <a:ext cx="399883" cy="0"/>
          </a:xfrm>
          <a:prstGeom prst="line">
            <a:avLst/>
          </a:prstGeom>
        </p:spPr>
        <p:style>
          <a:lnRef idx="3">
            <a:schemeClr val="dk1"/>
          </a:lnRef>
          <a:fillRef idx="0">
            <a:schemeClr val="dk1"/>
          </a:fillRef>
          <a:effectRef idx="2">
            <a:schemeClr val="dk1"/>
          </a:effectRef>
          <a:fontRef idx="minor">
            <a:schemeClr val="tx1"/>
          </a:fontRef>
        </p:style>
      </p:cxnSp>
      <p:sp>
        <p:nvSpPr>
          <p:cNvPr id="14" name="Retângulo: Cantos Arredondados 13">
            <a:extLst>
              <a:ext uri="{FF2B5EF4-FFF2-40B4-BE49-F238E27FC236}">
                <a16:creationId xmlns:a16="http://schemas.microsoft.com/office/drawing/2014/main" id="{8AF87FB3-79E6-40B9-90FF-C210A4202992}"/>
              </a:ext>
            </a:extLst>
          </p:cNvPr>
          <p:cNvSpPr/>
          <p:nvPr/>
        </p:nvSpPr>
        <p:spPr>
          <a:xfrm>
            <a:off x="6639888" y="2199489"/>
            <a:ext cx="322044" cy="1286329"/>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5" name="Chave Direita 14">
            <a:extLst>
              <a:ext uri="{FF2B5EF4-FFF2-40B4-BE49-F238E27FC236}">
                <a16:creationId xmlns:a16="http://schemas.microsoft.com/office/drawing/2014/main" id="{AD9CDEFD-D340-4832-92C3-2A9E53507009}"/>
              </a:ext>
            </a:extLst>
          </p:cNvPr>
          <p:cNvSpPr/>
          <p:nvPr/>
        </p:nvSpPr>
        <p:spPr>
          <a:xfrm>
            <a:off x="7031236" y="5001627"/>
            <a:ext cx="391348" cy="1190774"/>
          </a:xfrm>
          <a:prstGeom prst="rightBrace">
            <a:avLst>
              <a:gd name="adj1" fmla="val 67792"/>
              <a:gd name="adj2" fmla="val 50000"/>
            </a:avLst>
          </a:prstGeom>
          <a:ln w="38100">
            <a:solidFill>
              <a:schemeClr val="accent2"/>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pt-BR" sz="1488"/>
          </a:p>
        </p:txBody>
      </p:sp>
      <p:sp>
        <p:nvSpPr>
          <p:cNvPr id="16" name="Retângulo: Cantos Arredondados 15">
            <a:extLst>
              <a:ext uri="{FF2B5EF4-FFF2-40B4-BE49-F238E27FC236}">
                <a16:creationId xmlns:a16="http://schemas.microsoft.com/office/drawing/2014/main" id="{ABA41A44-4CB5-418F-B159-F583C9A34100}"/>
              </a:ext>
            </a:extLst>
          </p:cNvPr>
          <p:cNvSpPr/>
          <p:nvPr/>
        </p:nvSpPr>
        <p:spPr>
          <a:xfrm>
            <a:off x="6639888" y="4946138"/>
            <a:ext cx="322044" cy="1286329"/>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cxnSp>
        <p:nvCxnSpPr>
          <p:cNvPr id="17" name="Conector reto 16">
            <a:extLst>
              <a:ext uri="{FF2B5EF4-FFF2-40B4-BE49-F238E27FC236}">
                <a16:creationId xmlns:a16="http://schemas.microsoft.com/office/drawing/2014/main" id="{9F1AFB84-9BFB-4471-B4E6-44BA8C6751F3}"/>
              </a:ext>
            </a:extLst>
          </p:cNvPr>
          <p:cNvCxnSpPr>
            <a:cxnSpLocks/>
          </p:cNvCxnSpPr>
          <p:nvPr/>
        </p:nvCxnSpPr>
        <p:spPr>
          <a:xfrm>
            <a:off x="1252619" y="3883472"/>
            <a:ext cx="2434909" cy="0"/>
          </a:xfrm>
          <a:prstGeom prst="line">
            <a:avLst/>
          </a:prstGeom>
        </p:spPr>
        <p:style>
          <a:lnRef idx="3">
            <a:schemeClr val="dk1"/>
          </a:lnRef>
          <a:fillRef idx="0">
            <a:schemeClr val="dk1"/>
          </a:fillRef>
          <a:effectRef idx="2">
            <a:schemeClr val="dk1"/>
          </a:effectRef>
          <a:fontRef idx="minor">
            <a:schemeClr val="tx1"/>
          </a:fontRef>
        </p:style>
      </p:cxnSp>
      <p:cxnSp>
        <p:nvCxnSpPr>
          <p:cNvPr id="18" name="Conector reto 17">
            <a:extLst>
              <a:ext uri="{FF2B5EF4-FFF2-40B4-BE49-F238E27FC236}">
                <a16:creationId xmlns:a16="http://schemas.microsoft.com/office/drawing/2014/main" id="{0429FFCE-746A-424B-8220-74F2EC9FEE73}"/>
              </a:ext>
            </a:extLst>
          </p:cNvPr>
          <p:cNvCxnSpPr>
            <a:cxnSpLocks/>
          </p:cNvCxnSpPr>
          <p:nvPr/>
        </p:nvCxnSpPr>
        <p:spPr>
          <a:xfrm>
            <a:off x="1271520" y="4458607"/>
            <a:ext cx="399883"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76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500"/>
                                        <p:tgtEl>
                                          <p:spTgt spid="3">
                                            <p:txEl>
                                              <p:pRg st="11" end="11"/>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fade">
                                      <p:cBhvr>
                                        <p:cTn id="6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a:t>
            </a:r>
          </a:p>
          <a:p>
            <a:pPr algn="just">
              <a:spcAft>
                <a:spcPts val="0"/>
              </a:spcAft>
            </a:pPr>
            <a:r>
              <a:rPr lang="pt-BR" sz="1654" dirty="0"/>
              <a:t>IS = 56/ 63,2</a:t>
            </a:r>
          </a:p>
          <a:p>
            <a:pPr algn="just">
              <a:spcAft>
                <a:spcPts val="0"/>
              </a:spcAft>
            </a:pPr>
            <a:r>
              <a:rPr lang="pt-BR" sz="1654" dirty="0"/>
              <a:t>IS = 0,88</a:t>
            </a:r>
          </a:p>
          <a:p>
            <a:pPr algn="just">
              <a:spcAft>
                <a:spcPts val="0"/>
              </a:spcAft>
            </a:pPr>
            <a:endParaRPr lang="pt-BR" sz="1654" dirty="0"/>
          </a:p>
          <a:p>
            <a:pPr algn="just">
              <a:spcAft>
                <a:spcPts val="0"/>
              </a:spcAft>
            </a:pPr>
            <a:r>
              <a:rPr lang="pt-BR" sz="1654" dirty="0"/>
              <a:t>IS = 85/ 65,28</a:t>
            </a:r>
          </a:p>
          <a:p>
            <a:pPr algn="just">
              <a:spcAft>
                <a:spcPts val="0"/>
              </a:spcAft>
            </a:pPr>
            <a:r>
              <a:rPr lang="pt-BR" sz="1654" dirty="0"/>
              <a:t>IS = 1,3</a:t>
            </a:r>
          </a:p>
          <a:p>
            <a:pPr algn="just">
              <a:spcAft>
                <a:spcPts val="0"/>
              </a:spcAft>
            </a:pP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4" name="Tabela 3">
            <a:extLst>
              <a:ext uri="{FF2B5EF4-FFF2-40B4-BE49-F238E27FC236}">
                <a16:creationId xmlns:a16="http://schemas.microsoft.com/office/drawing/2014/main" id="{82132738-8617-4C50-BE03-A5DD3876362C}"/>
              </a:ext>
            </a:extLst>
          </p:cNvPr>
          <p:cNvGraphicFramePr>
            <a:graphicFrameLocks noGrp="1"/>
          </p:cNvGraphicFramePr>
          <p:nvPr/>
        </p:nvGraphicFramePr>
        <p:xfrm>
          <a:off x="5793021" y="2013698"/>
          <a:ext cx="3507555" cy="4592402"/>
        </p:xfrm>
        <a:graphic>
          <a:graphicData uri="http://schemas.openxmlformats.org/drawingml/2006/table">
            <a:tbl>
              <a:tblPr>
                <a:tableStyleId>{5940675A-B579-460E-94D1-54222C63F5DA}</a:tableStyleId>
              </a:tblPr>
              <a:tblGrid>
                <a:gridCol w="673373">
                  <a:extLst>
                    <a:ext uri="{9D8B030D-6E8A-4147-A177-3AD203B41FA5}">
                      <a16:colId xmlns:a16="http://schemas.microsoft.com/office/drawing/2014/main" val="2012890545"/>
                    </a:ext>
                  </a:extLst>
                </a:gridCol>
                <a:gridCol w="673373">
                  <a:extLst>
                    <a:ext uri="{9D8B030D-6E8A-4147-A177-3AD203B41FA5}">
                      <a16:colId xmlns:a16="http://schemas.microsoft.com/office/drawing/2014/main" val="3855069684"/>
                    </a:ext>
                  </a:extLst>
                </a:gridCol>
                <a:gridCol w="1641347">
                  <a:extLst>
                    <a:ext uri="{9D8B030D-6E8A-4147-A177-3AD203B41FA5}">
                      <a16:colId xmlns:a16="http://schemas.microsoft.com/office/drawing/2014/main" val="296356084"/>
                    </a:ext>
                  </a:extLst>
                </a:gridCol>
                <a:gridCol w="519462">
                  <a:extLst>
                    <a:ext uri="{9D8B030D-6E8A-4147-A177-3AD203B41FA5}">
                      <a16:colId xmlns:a16="http://schemas.microsoft.com/office/drawing/2014/main" val="3221386181"/>
                    </a:ext>
                  </a:extLst>
                </a:gridCol>
              </a:tblGrid>
              <a:tr h="183696">
                <a:tc>
                  <a:txBody>
                    <a:bodyPr/>
                    <a:lstStyle/>
                    <a:p>
                      <a:pPr algn="ctr" fontAlgn="b"/>
                      <a:r>
                        <a:rPr lang="pt-BR" sz="1200" u="none" strike="noStrike" dirty="0">
                          <a:effectLst/>
                          <a:latin typeface="Arial" panose="020B0604020202020204" pitchFamily="34" charset="0"/>
                          <a:cs typeface="Arial" panose="020B0604020202020204" pitchFamily="34" charset="0"/>
                        </a:rPr>
                        <a:t>Dia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Demanda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Média Móvel Centrada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Índice</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772670493"/>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Segunda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4157066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1431640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208066601"/>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Quinta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56</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0,88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574714121"/>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Sexta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64</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1,01</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7281900"/>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Sábado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63,28</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1,26</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073408199"/>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Domingo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85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1,32</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789917140"/>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Segunda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0,86</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36552230"/>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0,78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68469452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58</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0,91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137284298"/>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Quinta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62,57</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0,79</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096511827"/>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Sexta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70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62,14</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1,12</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94755636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Sábado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75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1,2</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15712761"/>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Domingo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80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61,57</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1,29</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88631095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Segunda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52</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0,82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65952477"/>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0,8</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0933392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54</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63,71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0,84</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251574033"/>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Quinta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0,92</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59710986"/>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Sexta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65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64,85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421384359"/>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Sábado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85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1,3</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207480019"/>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Domingo</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90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65,42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1,37</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34769126"/>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Segunda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50</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551743596"/>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Terça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53</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464027774"/>
                  </a:ext>
                </a:extLst>
              </a:tr>
              <a:tr h="183696">
                <a:tc>
                  <a:txBody>
                    <a:bodyPr/>
                    <a:lstStyle/>
                    <a:p>
                      <a:pPr algn="ctr" fontAlgn="b"/>
                      <a:r>
                        <a:rPr lang="pt-BR" sz="1200" u="none" strike="noStrike">
                          <a:effectLst/>
                          <a:latin typeface="Arial" panose="020B0604020202020204" pitchFamily="34" charset="0"/>
                          <a:cs typeface="Arial" panose="020B0604020202020204" pitchFamily="34" charset="0"/>
                        </a:rPr>
                        <a:t>Quarta</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a:effectLst/>
                          <a:latin typeface="Arial" panose="020B0604020202020204" pitchFamily="34" charset="0"/>
                          <a:cs typeface="Arial" panose="020B0604020202020204" pitchFamily="34" charset="0"/>
                        </a:rPr>
                        <a:t>55</a:t>
                      </a:r>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20411807"/>
                  </a:ext>
                </a:extLst>
              </a:tr>
            </a:tbl>
          </a:graphicData>
        </a:graphic>
      </p:graphicFrame>
      <p:sp>
        <p:nvSpPr>
          <p:cNvPr id="14" name="Retângulo: Cantos Arredondados 13">
            <a:extLst>
              <a:ext uri="{FF2B5EF4-FFF2-40B4-BE49-F238E27FC236}">
                <a16:creationId xmlns:a16="http://schemas.microsoft.com/office/drawing/2014/main" id="{8AF87FB3-79E6-40B9-90FF-C210A4202992}"/>
              </a:ext>
            </a:extLst>
          </p:cNvPr>
          <p:cNvSpPr/>
          <p:nvPr/>
        </p:nvSpPr>
        <p:spPr>
          <a:xfrm>
            <a:off x="6639888" y="2733376"/>
            <a:ext cx="1602820" cy="187842"/>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9" name="Retângulo: Cantos Arredondados 18">
            <a:extLst>
              <a:ext uri="{FF2B5EF4-FFF2-40B4-BE49-F238E27FC236}">
                <a16:creationId xmlns:a16="http://schemas.microsoft.com/office/drawing/2014/main" id="{FDD6087C-CA39-490A-A91D-AAD7A870CDD5}"/>
              </a:ext>
            </a:extLst>
          </p:cNvPr>
          <p:cNvSpPr/>
          <p:nvPr/>
        </p:nvSpPr>
        <p:spPr>
          <a:xfrm>
            <a:off x="6639888" y="5685504"/>
            <a:ext cx="1602820" cy="187842"/>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34544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a:t>
            </a:r>
          </a:p>
          <a:p>
            <a:pPr algn="just">
              <a:spcAft>
                <a:spcPts val="0"/>
              </a:spcAft>
            </a:pPr>
            <a:r>
              <a:rPr lang="pt-BR" sz="1654" dirty="0"/>
              <a:t>Quando há dados suficientes, calculam-se vários índices</a:t>
            </a:r>
          </a:p>
          <a:p>
            <a:pPr algn="just">
              <a:spcAft>
                <a:spcPts val="0"/>
              </a:spcAft>
            </a:pPr>
            <a:r>
              <a:rPr lang="pt-BR" sz="1654" dirty="0"/>
              <a:t>para cada período e tira-se uma média.</a:t>
            </a:r>
          </a:p>
          <a:p>
            <a:pPr algn="just">
              <a:spcAft>
                <a:spcPts val="0"/>
              </a:spcAft>
            </a:pPr>
            <a:r>
              <a:rPr lang="pt-BR" sz="1654" dirty="0"/>
              <a:t>IS</a:t>
            </a:r>
            <a:r>
              <a:rPr lang="pt-BR" sz="1654" baseline="-25000" dirty="0"/>
              <a:t>sexta</a:t>
            </a:r>
            <a:r>
              <a:rPr lang="pt-BR" sz="1654" dirty="0"/>
              <a:t> = (1,01+ 1,12 + 1)/3</a:t>
            </a:r>
          </a:p>
          <a:p>
            <a:pPr algn="just">
              <a:spcAft>
                <a:spcPts val="0"/>
              </a:spcAft>
            </a:pPr>
            <a:r>
              <a:rPr lang="pt-BR" sz="1654" dirty="0"/>
              <a:t>IS</a:t>
            </a:r>
            <a:r>
              <a:rPr lang="pt-BR" sz="1654" baseline="-25000" dirty="0"/>
              <a:t>sexta</a:t>
            </a:r>
            <a:r>
              <a:rPr lang="pt-BR" sz="1654" dirty="0"/>
              <a:t> = 1,04</a:t>
            </a:r>
          </a:p>
          <a:p>
            <a:pPr algn="just">
              <a:spcAft>
                <a:spcPts val="0"/>
              </a:spcAft>
            </a:pP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4" name="Tabela 3">
            <a:extLst>
              <a:ext uri="{FF2B5EF4-FFF2-40B4-BE49-F238E27FC236}">
                <a16:creationId xmlns:a16="http://schemas.microsoft.com/office/drawing/2014/main" id="{82132738-8617-4C50-BE03-A5DD3876362C}"/>
              </a:ext>
            </a:extLst>
          </p:cNvPr>
          <p:cNvGraphicFramePr>
            <a:graphicFrameLocks noGrp="1"/>
          </p:cNvGraphicFramePr>
          <p:nvPr/>
        </p:nvGraphicFramePr>
        <p:xfrm>
          <a:off x="6475865" y="1964494"/>
          <a:ext cx="3507555" cy="4592402"/>
        </p:xfrm>
        <a:graphic>
          <a:graphicData uri="http://schemas.openxmlformats.org/drawingml/2006/table">
            <a:tbl>
              <a:tblPr>
                <a:tableStyleId>{5940675A-B579-460E-94D1-54222C63F5DA}</a:tableStyleId>
              </a:tblPr>
              <a:tblGrid>
                <a:gridCol w="673373">
                  <a:extLst>
                    <a:ext uri="{9D8B030D-6E8A-4147-A177-3AD203B41FA5}">
                      <a16:colId xmlns:a16="http://schemas.microsoft.com/office/drawing/2014/main" val="2012890545"/>
                    </a:ext>
                  </a:extLst>
                </a:gridCol>
                <a:gridCol w="673373">
                  <a:extLst>
                    <a:ext uri="{9D8B030D-6E8A-4147-A177-3AD203B41FA5}">
                      <a16:colId xmlns:a16="http://schemas.microsoft.com/office/drawing/2014/main" val="3855069684"/>
                    </a:ext>
                  </a:extLst>
                </a:gridCol>
                <a:gridCol w="1641347">
                  <a:extLst>
                    <a:ext uri="{9D8B030D-6E8A-4147-A177-3AD203B41FA5}">
                      <a16:colId xmlns:a16="http://schemas.microsoft.com/office/drawing/2014/main" val="296356084"/>
                    </a:ext>
                  </a:extLst>
                </a:gridCol>
                <a:gridCol w="519462">
                  <a:extLst>
                    <a:ext uri="{9D8B030D-6E8A-4147-A177-3AD203B41FA5}">
                      <a16:colId xmlns:a16="http://schemas.microsoft.com/office/drawing/2014/main" val="3221386181"/>
                    </a:ext>
                  </a:extLst>
                </a:gridCol>
              </a:tblGrid>
              <a:tr h="183696">
                <a:tc>
                  <a:txBody>
                    <a:bodyPr/>
                    <a:lstStyle/>
                    <a:p>
                      <a:pPr algn="ctr" fontAlgn="b"/>
                      <a:r>
                        <a:rPr lang="pt-BR" sz="1200" u="none" strike="noStrike" dirty="0">
                          <a:effectLst/>
                          <a:latin typeface="Arial" panose="020B0604020202020204" pitchFamily="34" charset="0"/>
                          <a:cs typeface="Arial" panose="020B0604020202020204" pitchFamily="34" charset="0"/>
                        </a:rPr>
                        <a:t>Dia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Demanda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Média Móvel Centrada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Índice</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772670493"/>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Segunda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41570664"/>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Terça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14316403"/>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Quarta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208066601"/>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Quinta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56</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0,88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574714121"/>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Sexta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1,01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7281900"/>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Sábado</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1,26</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073408199"/>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Domingo</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85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1,32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789917140"/>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Segunda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0,86</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36552230"/>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Terça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0,78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684694523"/>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Quarta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0,91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137284298"/>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Quinta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62,57</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0,79</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096511827"/>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Sexta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70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1,12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947556364"/>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Sábado</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75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15712761"/>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Domingo</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80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61,57</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1,29</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886310954"/>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Segunda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0,82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65952477"/>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Terça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62,28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09333923"/>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Quarta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63,71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0,84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251574033"/>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Quinta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65,14</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0,92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59710986"/>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Sexta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64,85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421384359"/>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Sábado</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85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65,28</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1,3</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207480019"/>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Domingo</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90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65,42</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1,37</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34769126"/>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Segunda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50</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551743596"/>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Terça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53</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464027774"/>
                  </a:ext>
                </a:extLst>
              </a:tr>
              <a:tr h="183696">
                <a:tc>
                  <a:txBody>
                    <a:bodyPr/>
                    <a:lstStyle/>
                    <a:p>
                      <a:pPr algn="ctr" fontAlgn="b"/>
                      <a:r>
                        <a:rPr lang="pt-BR" sz="1200" u="none" strike="noStrike" dirty="0">
                          <a:effectLst/>
                          <a:latin typeface="Arial" panose="020B0604020202020204" pitchFamily="34" charset="0"/>
                          <a:cs typeface="Arial" panose="020B0604020202020204" pitchFamily="34" charset="0"/>
                        </a:rPr>
                        <a:t>Quarta</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200" u="none" strike="noStrike" dirty="0">
                          <a:effectLst/>
                          <a:latin typeface="Arial" panose="020B0604020202020204" pitchFamily="34" charset="0"/>
                          <a:cs typeface="Arial" panose="020B0604020202020204" pitchFamily="34" charset="0"/>
                        </a:rPr>
                        <a:t>55</a:t>
                      </a:r>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2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20411807"/>
                  </a:ext>
                </a:extLst>
              </a:tr>
            </a:tbl>
          </a:graphicData>
        </a:graphic>
      </p:graphicFrame>
      <p:sp>
        <p:nvSpPr>
          <p:cNvPr id="14" name="Retângulo: Cantos Arredondados 13">
            <a:extLst>
              <a:ext uri="{FF2B5EF4-FFF2-40B4-BE49-F238E27FC236}">
                <a16:creationId xmlns:a16="http://schemas.microsoft.com/office/drawing/2014/main" id="{8AF87FB3-79E6-40B9-90FF-C210A4202992}"/>
              </a:ext>
            </a:extLst>
          </p:cNvPr>
          <p:cNvSpPr/>
          <p:nvPr/>
        </p:nvSpPr>
        <p:spPr>
          <a:xfrm>
            <a:off x="6475864" y="2862797"/>
            <a:ext cx="3507556" cy="187841"/>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9" name="Retângulo: Cantos Arredondados 8">
            <a:extLst>
              <a:ext uri="{FF2B5EF4-FFF2-40B4-BE49-F238E27FC236}">
                <a16:creationId xmlns:a16="http://schemas.microsoft.com/office/drawing/2014/main" id="{AFACFCF1-2FAE-4F54-B8DD-37CD75CB3C47}"/>
              </a:ext>
            </a:extLst>
          </p:cNvPr>
          <p:cNvSpPr/>
          <p:nvPr/>
        </p:nvSpPr>
        <p:spPr>
          <a:xfrm>
            <a:off x="6475864" y="4166774"/>
            <a:ext cx="3507556" cy="187841"/>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0" name="Retângulo: Cantos Arredondados 9">
            <a:extLst>
              <a:ext uri="{FF2B5EF4-FFF2-40B4-BE49-F238E27FC236}">
                <a16:creationId xmlns:a16="http://schemas.microsoft.com/office/drawing/2014/main" id="{F3594C5C-38B0-4028-BFCC-ECC3C7774550}"/>
              </a:ext>
            </a:extLst>
          </p:cNvPr>
          <p:cNvSpPr/>
          <p:nvPr/>
        </p:nvSpPr>
        <p:spPr>
          <a:xfrm>
            <a:off x="6475864" y="5470750"/>
            <a:ext cx="3507556" cy="187841"/>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6" name="CaixaDeTexto 15">
            <a:extLst>
              <a:ext uri="{FF2B5EF4-FFF2-40B4-BE49-F238E27FC236}">
                <a16:creationId xmlns:a16="http://schemas.microsoft.com/office/drawing/2014/main" id="{277A3F41-D667-4BBD-87A8-0731A715BAEE}"/>
              </a:ext>
            </a:extLst>
          </p:cNvPr>
          <p:cNvSpPr txBox="1"/>
          <p:nvPr/>
        </p:nvSpPr>
        <p:spPr>
          <a:xfrm>
            <a:off x="4344269" y="4818818"/>
            <a:ext cx="1610894" cy="1695144"/>
          </a:xfrm>
          <a:prstGeom prst="rect">
            <a:avLst/>
          </a:prstGeom>
          <a:noFill/>
        </p:spPr>
        <p:txBody>
          <a:bodyPr wrap="square">
            <a:spAutoFit/>
          </a:bodyPr>
          <a:lstStyle/>
          <a:p>
            <a:r>
              <a:rPr lang="pt-BR" sz="1488" dirty="0" err="1"/>
              <a:t>IS</a:t>
            </a:r>
            <a:r>
              <a:rPr lang="pt-BR" sz="1488" baseline="-25000" dirty="0" err="1"/>
              <a:t>segunda</a:t>
            </a:r>
            <a:r>
              <a:rPr lang="pt-BR" sz="1488" dirty="0"/>
              <a:t> = 0,84</a:t>
            </a:r>
          </a:p>
          <a:p>
            <a:r>
              <a:rPr lang="pt-BR" sz="1488" dirty="0"/>
              <a:t>IS</a:t>
            </a:r>
            <a:r>
              <a:rPr lang="pt-BR" sz="1488" baseline="-25000" dirty="0"/>
              <a:t>terça </a:t>
            </a:r>
            <a:r>
              <a:rPr lang="pt-BR" sz="1488" dirty="0"/>
              <a:t>= 0,79</a:t>
            </a:r>
          </a:p>
          <a:p>
            <a:r>
              <a:rPr lang="pt-BR" sz="1488" dirty="0"/>
              <a:t>IS</a:t>
            </a:r>
            <a:r>
              <a:rPr lang="pt-BR" sz="1488" baseline="-25000" dirty="0"/>
              <a:t>quarta</a:t>
            </a:r>
            <a:r>
              <a:rPr lang="pt-BR" sz="1488" dirty="0"/>
              <a:t> = 0,87</a:t>
            </a:r>
          </a:p>
          <a:p>
            <a:r>
              <a:rPr lang="pt-BR" sz="1488" dirty="0"/>
              <a:t>IS</a:t>
            </a:r>
            <a:r>
              <a:rPr lang="pt-BR" sz="1488" baseline="-25000" dirty="0"/>
              <a:t>quinta</a:t>
            </a:r>
            <a:r>
              <a:rPr lang="pt-BR" sz="1488" dirty="0"/>
              <a:t> = 0,86</a:t>
            </a:r>
          </a:p>
          <a:p>
            <a:r>
              <a:rPr lang="pt-BR" sz="1488" dirty="0"/>
              <a:t>IS</a:t>
            </a:r>
            <a:r>
              <a:rPr lang="pt-BR" sz="1488" baseline="-25000" dirty="0"/>
              <a:t>sexta</a:t>
            </a:r>
            <a:r>
              <a:rPr lang="pt-BR" sz="1488" dirty="0"/>
              <a:t> = 1,04</a:t>
            </a:r>
          </a:p>
          <a:p>
            <a:r>
              <a:rPr lang="pt-BR" sz="1488" dirty="0"/>
              <a:t>IS</a:t>
            </a:r>
            <a:r>
              <a:rPr lang="pt-BR" sz="1488" baseline="-25000" dirty="0"/>
              <a:t>sábado</a:t>
            </a:r>
            <a:r>
              <a:rPr lang="pt-BR" sz="1488" dirty="0"/>
              <a:t> =1,25</a:t>
            </a:r>
          </a:p>
          <a:p>
            <a:r>
              <a:rPr lang="pt-BR" sz="1488" dirty="0"/>
              <a:t>IS</a:t>
            </a:r>
            <a:r>
              <a:rPr lang="pt-BR" sz="1488" baseline="-25000" dirty="0"/>
              <a:t>domingo</a:t>
            </a:r>
            <a:r>
              <a:rPr lang="pt-BR" sz="1488" dirty="0"/>
              <a:t> = 1,32</a:t>
            </a:r>
          </a:p>
        </p:txBody>
      </p:sp>
    </p:spTree>
    <p:extLst>
      <p:ext uri="{BB962C8B-B14F-4D97-AF65-F5344CB8AC3E}">
        <p14:creationId xmlns:p14="http://schemas.microsoft.com/office/powerpoint/2010/main" val="37411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 com Tendência</a:t>
            </a:r>
          </a:p>
          <a:p>
            <a:pPr algn="just">
              <a:spcAft>
                <a:spcPts val="0"/>
              </a:spcAft>
            </a:pPr>
            <a:r>
              <a:rPr lang="pt-BR" sz="1654" dirty="0"/>
              <a:t>Deve-se incorporar estas duas características no modelo de previsão.</a:t>
            </a:r>
          </a:p>
          <a:p>
            <a:pPr algn="just">
              <a:spcAft>
                <a:spcPts val="0"/>
              </a:spcAft>
            </a:pPr>
            <a:r>
              <a:rPr lang="pt-BR" sz="1654" dirty="0"/>
              <a:t>Com os seguintes passos:</a:t>
            </a:r>
          </a:p>
          <a:p>
            <a:pPr algn="just">
              <a:spcAft>
                <a:spcPts val="0"/>
              </a:spcAft>
            </a:pPr>
            <a:r>
              <a:rPr lang="pt-BR" sz="1654" dirty="0"/>
              <a:t>- Retirar o componente de sazonalidade da série de dados históricos, dividindo-os pelos</a:t>
            </a:r>
          </a:p>
          <a:p>
            <a:pPr algn="just">
              <a:spcAft>
                <a:spcPts val="0"/>
              </a:spcAft>
            </a:pPr>
            <a:r>
              <a:rPr lang="pt-BR" sz="1654" dirty="0"/>
              <a:t>correspondentes índices de sazonalidade</a:t>
            </a:r>
          </a:p>
          <a:p>
            <a:pPr algn="just">
              <a:spcAft>
                <a:spcPts val="0"/>
              </a:spcAft>
            </a:pPr>
            <a:r>
              <a:rPr lang="pt-BR" sz="1654" dirty="0"/>
              <a:t>- Desenvolver uma equação que represente o componente de tendência</a:t>
            </a:r>
          </a:p>
          <a:p>
            <a:pPr algn="just">
              <a:spcAft>
                <a:spcPts val="0"/>
              </a:spcAft>
            </a:pPr>
            <a:r>
              <a:rPr lang="pt-BR" sz="1654" dirty="0"/>
              <a:t>- Com a equação da tendência, fazer a previsão da demanda e multiplicá-la pelo índice de sazonalidade.</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25620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 com Tendência</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0" name="CaixaDeTexto 9">
            <a:extLst>
              <a:ext uri="{FF2B5EF4-FFF2-40B4-BE49-F238E27FC236}">
                <a16:creationId xmlns:a16="http://schemas.microsoft.com/office/drawing/2014/main" id="{44BFD125-113F-49B3-8D11-4A91E7C2A397}"/>
              </a:ext>
            </a:extLst>
          </p:cNvPr>
          <p:cNvSpPr txBox="1"/>
          <p:nvPr/>
        </p:nvSpPr>
        <p:spPr>
          <a:xfrm>
            <a:off x="8608094" y="4140075"/>
            <a:ext cx="1375326" cy="1517403"/>
          </a:xfrm>
          <a:prstGeom prst="rect">
            <a:avLst/>
          </a:prstGeom>
          <a:noFill/>
        </p:spPr>
        <p:txBody>
          <a:bodyPr wrap="square">
            <a:spAutoFit/>
          </a:bodyPr>
          <a:lstStyle/>
          <a:p>
            <a:r>
              <a:rPr lang="pt-BR" sz="1323" dirty="0"/>
              <a:t>IS</a:t>
            </a:r>
            <a:r>
              <a:rPr lang="pt-BR" sz="1323" baseline="-25000" dirty="0"/>
              <a:t>segunda</a:t>
            </a:r>
            <a:r>
              <a:rPr lang="pt-BR" sz="1323" dirty="0"/>
              <a:t> = 0,84</a:t>
            </a:r>
          </a:p>
          <a:p>
            <a:r>
              <a:rPr lang="pt-BR" sz="1323" dirty="0"/>
              <a:t>IS</a:t>
            </a:r>
            <a:r>
              <a:rPr lang="pt-BR" sz="1323" baseline="-25000" dirty="0"/>
              <a:t>terça </a:t>
            </a:r>
            <a:r>
              <a:rPr lang="pt-BR" sz="1323" dirty="0"/>
              <a:t>= 0,79</a:t>
            </a:r>
          </a:p>
          <a:p>
            <a:r>
              <a:rPr lang="pt-BR" sz="1323" dirty="0"/>
              <a:t>IS</a:t>
            </a:r>
            <a:r>
              <a:rPr lang="pt-BR" sz="1323" baseline="-25000" dirty="0"/>
              <a:t>quarta</a:t>
            </a:r>
            <a:r>
              <a:rPr lang="pt-BR" sz="1323" dirty="0"/>
              <a:t> = 0,87</a:t>
            </a:r>
          </a:p>
          <a:p>
            <a:r>
              <a:rPr lang="pt-BR" sz="1323" dirty="0"/>
              <a:t>IS</a:t>
            </a:r>
            <a:r>
              <a:rPr lang="pt-BR" sz="1323" baseline="-25000" dirty="0"/>
              <a:t>quinta</a:t>
            </a:r>
            <a:r>
              <a:rPr lang="pt-BR" sz="1323" dirty="0"/>
              <a:t> = 0,86</a:t>
            </a:r>
          </a:p>
          <a:p>
            <a:r>
              <a:rPr lang="pt-BR" sz="1323" dirty="0"/>
              <a:t>IS</a:t>
            </a:r>
            <a:r>
              <a:rPr lang="pt-BR" sz="1323" baseline="-25000" dirty="0"/>
              <a:t>sexta</a:t>
            </a:r>
            <a:r>
              <a:rPr lang="pt-BR" sz="1323" dirty="0"/>
              <a:t> = 1,04</a:t>
            </a:r>
          </a:p>
          <a:p>
            <a:r>
              <a:rPr lang="pt-BR" sz="1323" dirty="0"/>
              <a:t>IS</a:t>
            </a:r>
            <a:r>
              <a:rPr lang="pt-BR" sz="1323" baseline="-25000" dirty="0"/>
              <a:t>sábado</a:t>
            </a:r>
            <a:r>
              <a:rPr lang="pt-BR" sz="1323" dirty="0"/>
              <a:t> = 1,25</a:t>
            </a:r>
          </a:p>
          <a:p>
            <a:r>
              <a:rPr lang="pt-BR" sz="1323" dirty="0"/>
              <a:t>IS</a:t>
            </a:r>
            <a:r>
              <a:rPr lang="pt-BR" sz="1323" baseline="-25000" dirty="0"/>
              <a:t>domingo</a:t>
            </a:r>
            <a:r>
              <a:rPr lang="pt-BR" sz="1323" dirty="0"/>
              <a:t> = 1,32</a:t>
            </a:r>
          </a:p>
        </p:txBody>
      </p:sp>
      <p:graphicFrame>
        <p:nvGraphicFramePr>
          <p:cNvPr id="8" name="Tabela 7">
            <a:extLst>
              <a:ext uri="{FF2B5EF4-FFF2-40B4-BE49-F238E27FC236}">
                <a16:creationId xmlns:a16="http://schemas.microsoft.com/office/drawing/2014/main" id="{6B4D6246-5221-4B5A-908C-833742842D51}"/>
              </a:ext>
            </a:extLst>
          </p:cNvPr>
          <p:cNvGraphicFramePr>
            <a:graphicFrameLocks noGrp="1"/>
          </p:cNvGraphicFramePr>
          <p:nvPr/>
        </p:nvGraphicFramePr>
        <p:xfrm>
          <a:off x="5790461" y="2404971"/>
          <a:ext cx="2727671" cy="3993855"/>
        </p:xfrm>
        <a:graphic>
          <a:graphicData uri="http://schemas.openxmlformats.org/drawingml/2006/table">
            <a:tbl>
              <a:tblPr>
                <a:tableStyleId>{5940675A-B579-460E-94D1-54222C63F5DA}</a:tableStyleId>
              </a:tblPr>
              <a:tblGrid>
                <a:gridCol w="792729">
                  <a:extLst>
                    <a:ext uri="{9D8B030D-6E8A-4147-A177-3AD203B41FA5}">
                      <a16:colId xmlns:a16="http://schemas.microsoft.com/office/drawing/2014/main" val="1922937149"/>
                    </a:ext>
                  </a:extLst>
                </a:gridCol>
                <a:gridCol w="716013">
                  <a:extLst>
                    <a:ext uri="{9D8B030D-6E8A-4147-A177-3AD203B41FA5}">
                      <a16:colId xmlns:a16="http://schemas.microsoft.com/office/drawing/2014/main" val="4099393321"/>
                    </a:ext>
                  </a:extLst>
                </a:gridCol>
                <a:gridCol w="409151">
                  <a:extLst>
                    <a:ext uri="{9D8B030D-6E8A-4147-A177-3AD203B41FA5}">
                      <a16:colId xmlns:a16="http://schemas.microsoft.com/office/drawing/2014/main" val="1765065862"/>
                    </a:ext>
                  </a:extLst>
                </a:gridCol>
                <a:gridCol w="809778">
                  <a:extLst>
                    <a:ext uri="{9D8B030D-6E8A-4147-A177-3AD203B41FA5}">
                      <a16:colId xmlns:a16="http://schemas.microsoft.com/office/drawing/2014/main" val="3421574930"/>
                    </a:ext>
                  </a:extLst>
                </a:gridCol>
              </a:tblGrid>
              <a:tr h="248426">
                <a:tc>
                  <a:txBody>
                    <a:bodyPr/>
                    <a:lstStyle/>
                    <a:p>
                      <a:pPr algn="ctr" rtl="0" fontAlgn="b"/>
                      <a:r>
                        <a:rPr lang="pt-BR" sz="1000" u="none" strike="noStrike" dirty="0">
                          <a:effectLst/>
                        </a:rPr>
                        <a:t>Dia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Demanda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IS</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Tendência (Y)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865016957"/>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631680571"/>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222380502"/>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23910359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442662424"/>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091393550"/>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81486254"/>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64,39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021550488"/>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61900662"/>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831583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00973177"/>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152322389"/>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507073416"/>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46798979"/>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60,61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435775"/>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65734267"/>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508770249"/>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62,07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13571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58891200"/>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583541874"/>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17113417"/>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894091323"/>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47694669"/>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98363316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46244517"/>
                  </a:ext>
                </a:extLst>
              </a:tr>
            </a:tbl>
          </a:graphicData>
        </a:graphic>
      </p:graphicFrame>
      <p:pic>
        <p:nvPicPr>
          <p:cNvPr id="12" name="Imagem 11">
            <a:extLst>
              <a:ext uri="{FF2B5EF4-FFF2-40B4-BE49-F238E27FC236}">
                <a16:creationId xmlns:a16="http://schemas.microsoft.com/office/drawing/2014/main" id="{E4BD399F-62B1-4FBF-8CD2-F91423A230CF}"/>
              </a:ext>
            </a:extLst>
          </p:cNvPr>
          <p:cNvPicPr>
            <a:picLocks noChangeAspect="1"/>
          </p:cNvPicPr>
          <p:nvPr/>
        </p:nvPicPr>
        <p:blipFill>
          <a:blip r:embed="rId3"/>
          <a:stretch>
            <a:fillRect/>
          </a:stretch>
        </p:blipFill>
        <p:spPr>
          <a:xfrm>
            <a:off x="54810" y="4117340"/>
            <a:ext cx="4087912" cy="2437546"/>
          </a:xfrm>
          <a:prstGeom prst="rect">
            <a:avLst/>
          </a:prstGeom>
        </p:spPr>
      </p:pic>
      <p:sp>
        <p:nvSpPr>
          <p:cNvPr id="11" name="Retângulo: Cantos Arredondados 10">
            <a:extLst>
              <a:ext uri="{FF2B5EF4-FFF2-40B4-BE49-F238E27FC236}">
                <a16:creationId xmlns:a16="http://schemas.microsoft.com/office/drawing/2014/main" id="{7C0BC563-9E37-449F-B04F-9D69468E3A20}"/>
              </a:ext>
            </a:extLst>
          </p:cNvPr>
          <p:cNvSpPr/>
          <p:nvPr/>
        </p:nvSpPr>
        <p:spPr>
          <a:xfrm>
            <a:off x="4206849" y="4260537"/>
            <a:ext cx="1519485" cy="1380951"/>
          </a:xfrm>
          <a:prstGeom prst="roundRect">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pt-BR" sz="1323" dirty="0"/>
              <a:t>Dividir a demanda real pelo índice de Sazonalidade (IS)</a:t>
            </a:r>
          </a:p>
        </p:txBody>
      </p:sp>
      <p:sp>
        <p:nvSpPr>
          <p:cNvPr id="14" name="Retângulo: Cantos Arredondados 13">
            <a:extLst>
              <a:ext uri="{FF2B5EF4-FFF2-40B4-BE49-F238E27FC236}">
                <a16:creationId xmlns:a16="http://schemas.microsoft.com/office/drawing/2014/main" id="{337C838A-78AB-46A1-A61E-295ACD08E100}"/>
              </a:ext>
            </a:extLst>
          </p:cNvPr>
          <p:cNvSpPr/>
          <p:nvPr/>
        </p:nvSpPr>
        <p:spPr>
          <a:xfrm>
            <a:off x="6583908" y="2643042"/>
            <a:ext cx="693043" cy="181136"/>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5" name="Retângulo: Cantos Arredondados 14">
            <a:extLst>
              <a:ext uri="{FF2B5EF4-FFF2-40B4-BE49-F238E27FC236}">
                <a16:creationId xmlns:a16="http://schemas.microsoft.com/office/drawing/2014/main" id="{6C51452E-04EB-4D1E-8ABF-BAD147420465}"/>
              </a:ext>
            </a:extLst>
          </p:cNvPr>
          <p:cNvSpPr/>
          <p:nvPr/>
        </p:nvSpPr>
        <p:spPr>
          <a:xfrm>
            <a:off x="7286411" y="2643042"/>
            <a:ext cx="407420" cy="181136"/>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362869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 com Tendência</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mc:AlternateContent xmlns:mc="http://schemas.openxmlformats.org/markup-compatibility/2006" xmlns:a14="http://schemas.microsoft.com/office/drawing/2010/main">
        <mc:Choice Requires="a14">
          <p:graphicFrame>
            <p:nvGraphicFramePr>
              <p:cNvPr id="8" name="Tabela 7">
                <a:extLst>
                  <a:ext uri="{FF2B5EF4-FFF2-40B4-BE49-F238E27FC236}">
                    <a16:creationId xmlns:a16="http://schemas.microsoft.com/office/drawing/2014/main" id="{6B4D6246-5221-4B5A-908C-833742842D51}"/>
                  </a:ext>
                </a:extLst>
              </p:cNvPr>
              <p:cNvGraphicFramePr>
                <a:graphicFrameLocks noGrp="1"/>
              </p:cNvGraphicFramePr>
              <p:nvPr/>
            </p:nvGraphicFramePr>
            <p:xfrm>
              <a:off x="4703462" y="2385892"/>
              <a:ext cx="5142087" cy="4198756"/>
            </p:xfrm>
            <a:graphic>
              <a:graphicData uri="http://schemas.openxmlformats.org/drawingml/2006/table">
                <a:tbl>
                  <a:tblPr>
                    <a:tableStyleId>{5940675A-B579-460E-94D1-54222C63F5DA}</a:tableStyleId>
                  </a:tblPr>
                  <a:tblGrid>
                    <a:gridCol w="792729">
                      <a:extLst>
                        <a:ext uri="{9D8B030D-6E8A-4147-A177-3AD203B41FA5}">
                          <a16:colId xmlns:a16="http://schemas.microsoft.com/office/drawing/2014/main" val="1922937149"/>
                        </a:ext>
                      </a:extLst>
                    </a:gridCol>
                    <a:gridCol w="716013">
                      <a:extLst>
                        <a:ext uri="{9D8B030D-6E8A-4147-A177-3AD203B41FA5}">
                          <a16:colId xmlns:a16="http://schemas.microsoft.com/office/drawing/2014/main" val="4099393321"/>
                        </a:ext>
                      </a:extLst>
                    </a:gridCol>
                    <a:gridCol w="409151">
                      <a:extLst>
                        <a:ext uri="{9D8B030D-6E8A-4147-A177-3AD203B41FA5}">
                          <a16:colId xmlns:a16="http://schemas.microsoft.com/office/drawing/2014/main" val="1765065862"/>
                        </a:ext>
                      </a:extLst>
                    </a:gridCol>
                    <a:gridCol w="809778">
                      <a:extLst>
                        <a:ext uri="{9D8B030D-6E8A-4147-A177-3AD203B41FA5}">
                          <a16:colId xmlns:a16="http://schemas.microsoft.com/office/drawing/2014/main" val="3421574930"/>
                        </a:ext>
                      </a:extLst>
                    </a:gridCol>
                    <a:gridCol w="443247">
                      <a:extLst>
                        <a:ext uri="{9D8B030D-6E8A-4147-A177-3AD203B41FA5}">
                          <a16:colId xmlns:a16="http://schemas.microsoft.com/office/drawing/2014/main" val="676734888"/>
                        </a:ext>
                      </a:extLst>
                    </a:gridCol>
                    <a:gridCol w="511439">
                      <a:extLst>
                        <a:ext uri="{9D8B030D-6E8A-4147-A177-3AD203B41FA5}">
                          <a16:colId xmlns:a16="http://schemas.microsoft.com/office/drawing/2014/main" val="785561945"/>
                        </a:ext>
                      </a:extLst>
                    </a:gridCol>
                    <a:gridCol w="581761">
                      <a:extLst>
                        <a:ext uri="{9D8B030D-6E8A-4147-A177-3AD203B41FA5}">
                          <a16:colId xmlns:a16="http://schemas.microsoft.com/office/drawing/2014/main" val="2824232524"/>
                        </a:ext>
                      </a:extLst>
                    </a:gridCol>
                    <a:gridCol w="877969">
                      <a:extLst>
                        <a:ext uri="{9D8B030D-6E8A-4147-A177-3AD203B41FA5}">
                          <a16:colId xmlns:a16="http://schemas.microsoft.com/office/drawing/2014/main" val="3718314780"/>
                        </a:ext>
                      </a:extLst>
                    </a:gridCol>
                  </a:tblGrid>
                  <a:tr h="267506">
                    <a:tc>
                      <a:txBody>
                        <a:bodyPr/>
                        <a:lstStyle/>
                        <a:p>
                          <a:pPr algn="ctr" rtl="0" fontAlgn="b"/>
                          <a:r>
                            <a:rPr lang="pt-BR" sz="1000" u="none" strike="noStrike" dirty="0">
                              <a:effectLst/>
                            </a:rPr>
                            <a:t>Dia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Demanda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IS</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Tendência (Y)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X²</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865016957"/>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631680571"/>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139,24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222380502"/>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179,31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23910359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260,47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442662424"/>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312,50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091393550"/>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81486254"/>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64,39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450,76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021550488"/>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523,81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61900662"/>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831583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00973177"/>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639,53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152322389"/>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807,69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507073416"/>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46798979"/>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60,61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848,48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435775"/>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928,57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65734267"/>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1012,66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508770249"/>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62,07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1055,17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13571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1255,81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58891200"/>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1187,50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583541874"/>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17113417"/>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3311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1431,82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894091323"/>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3795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1309,52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47694669"/>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4324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1543,04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98363316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4900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1517,24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46244517"/>
                      </a:ext>
                    </a:extLst>
                  </a:tr>
                  <a:tr h="156060">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r>
                                <m:rPr>
                                  <m:sty m:val="p"/>
                                </m:rPr>
                                <a:rPr lang="pt-BR" sz="1000" b="0" i="0" smtClean="0">
                                  <a:latin typeface="Cambria Math" panose="02040503050406030204" pitchFamily="18" charset="0"/>
                                </a:rPr>
                                <m:t>Y</m:t>
                              </m:r>
                              <m:r>
                                <a:rPr lang="pt-BR" sz="1000" b="0" i="0" smtClean="0">
                                  <a:latin typeface="Cambria Math" panose="02040503050406030204" pitchFamily="18" charset="0"/>
                                </a:rPr>
                                <m:t>= </m:t>
                              </m:r>
                            </m:oMath>
                          </a14:m>
                          <a:r>
                            <a:rPr lang="pt-BR" sz="1000" u="none" strike="noStrike" dirty="0">
                              <a:effectLst/>
                            </a:rPr>
                            <a:t>1531,96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XY = 19222,94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093454269"/>
                      </a:ext>
                    </a:extLst>
                  </a:tr>
                </a:tbl>
              </a:graphicData>
            </a:graphic>
          </p:graphicFrame>
        </mc:Choice>
        <mc:Fallback xmlns="">
          <p:graphicFrame>
            <p:nvGraphicFramePr>
              <p:cNvPr id="8" name="Tabela 7">
                <a:extLst>
                  <a:ext uri="{FF2B5EF4-FFF2-40B4-BE49-F238E27FC236}">
                    <a16:creationId xmlns:a16="http://schemas.microsoft.com/office/drawing/2014/main" id="{6B4D6246-5221-4B5A-908C-833742842D51}"/>
                  </a:ext>
                </a:extLst>
              </p:cNvPr>
              <p:cNvGraphicFramePr>
                <a:graphicFrameLocks noGrp="1"/>
              </p:cNvGraphicFramePr>
              <p:nvPr/>
            </p:nvGraphicFramePr>
            <p:xfrm>
              <a:off x="4703462" y="2385892"/>
              <a:ext cx="5142087" cy="4198756"/>
            </p:xfrm>
            <a:graphic>
              <a:graphicData uri="http://schemas.openxmlformats.org/drawingml/2006/table">
                <a:tbl>
                  <a:tblPr>
                    <a:tableStyleId>{5940675A-B579-460E-94D1-54222C63F5DA}</a:tableStyleId>
                  </a:tblPr>
                  <a:tblGrid>
                    <a:gridCol w="792729">
                      <a:extLst>
                        <a:ext uri="{9D8B030D-6E8A-4147-A177-3AD203B41FA5}">
                          <a16:colId xmlns:a16="http://schemas.microsoft.com/office/drawing/2014/main" val="1922937149"/>
                        </a:ext>
                      </a:extLst>
                    </a:gridCol>
                    <a:gridCol w="716013">
                      <a:extLst>
                        <a:ext uri="{9D8B030D-6E8A-4147-A177-3AD203B41FA5}">
                          <a16:colId xmlns:a16="http://schemas.microsoft.com/office/drawing/2014/main" val="4099393321"/>
                        </a:ext>
                      </a:extLst>
                    </a:gridCol>
                    <a:gridCol w="409151">
                      <a:extLst>
                        <a:ext uri="{9D8B030D-6E8A-4147-A177-3AD203B41FA5}">
                          <a16:colId xmlns:a16="http://schemas.microsoft.com/office/drawing/2014/main" val="1765065862"/>
                        </a:ext>
                      </a:extLst>
                    </a:gridCol>
                    <a:gridCol w="809778">
                      <a:extLst>
                        <a:ext uri="{9D8B030D-6E8A-4147-A177-3AD203B41FA5}">
                          <a16:colId xmlns:a16="http://schemas.microsoft.com/office/drawing/2014/main" val="3421574930"/>
                        </a:ext>
                      </a:extLst>
                    </a:gridCol>
                    <a:gridCol w="443247">
                      <a:extLst>
                        <a:ext uri="{9D8B030D-6E8A-4147-A177-3AD203B41FA5}">
                          <a16:colId xmlns:a16="http://schemas.microsoft.com/office/drawing/2014/main" val="676734888"/>
                        </a:ext>
                      </a:extLst>
                    </a:gridCol>
                    <a:gridCol w="511439">
                      <a:extLst>
                        <a:ext uri="{9D8B030D-6E8A-4147-A177-3AD203B41FA5}">
                          <a16:colId xmlns:a16="http://schemas.microsoft.com/office/drawing/2014/main" val="785561945"/>
                        </a:ext>
                      </a:extLst>
                    </a:gridCol>
                    <a:gridCol w="581761">
                      <a:extLst>
                        <a:ext uri="{9D8B030D-6E8A-4147-A177-3AD203B41FA5}">
                          <a16:colId xmlns:a16="http://schemas.microsoft.com/office/drawing/2014/main" val="2824232524"/>
                        </a:ext>
                      </a:extLst>
                    </a:gridCol>
                    <a:gridCol w="877969">
                      <a:extLst>
                        <a:ext uri="{9D8B030D-6E8A-4147-A177-3AD203B41FA5}">
                          <a16:colId xmlns:a16="http://schemas.microsoft.com/office/drawing/2014/main" val="3718314780"/>
                        </a:ext>
                      </a:extLst>
                    </a:gridCol>
                  </a:tblGrid>
                  <a:tr h="267506">
                    <a:tc>
                      <a:txBody>
                        <a:bodyPr/>
                        <a:lstStyle/>
                        <a:p>
                          <a:pPr algn="ctr" rtl="0" fontAlgn="b"/>
                          <a:r>
                            <a:rPr lang="pt-BR" sz="1000" u="none" strike="noStrike" dirty="0">
                              <a:effectLst/>
                            </a:rPr>
                            <a:t>Dia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Demanda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IS</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Tendência (Y)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621429" t="-2273" r="-288095" b="-1495455"/>
                          </a:stretch>
                        </a:blipFill>
                      </a:tcPr>
                    </a:tc>
                    <a:tc>
                      <a:txBody>
                        <a:bodyPr/>
                        <a:lstStyle/>
                        <a:p>
                          <a:endParaRPr lang="pt-BR"/>
                        </a:p>
                      </a:txBody>
                      <a:tcPr marL="4850" marR="4850" marT="4850" marB="0" anchor="b">
                        <a:blipFill>
                          <a:blip r:embed="rId3"/>
                          <a:stretch>
                            <a:fillRect l="-631250" t="-2273" r="-152083" b="-1495455"/>
                          </a:stretch>
                        </a:blipFill>
                      </a:tcPr>
                    </a:tc>
                    <a:tc>
                      <a:txBody>
                        <a:bodyPr/>
                        <a:lstStyle/>
                        <a:p>
                          <a:pPr algn="ctr" rtl="0" fontAlgn="b"/>
                          <a:r>
                            <a:rPr lang="pt-BR" sz="1000" u="none" strike="noStrike" dirty="0">
                              <a:effectLst/>
                            </a:rPr>
                            <a:t>XY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865016957"/>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631680571"/>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139,24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222380502"/>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179,31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239103590"/>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260,47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442662424"/>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312,50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091393550"/>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81486254"/>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64,39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450,76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021550488"/>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523,81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61900662"/>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8315835"/>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00973177"/>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639,53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152322389"/>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807,69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507073416"/>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46798979"/>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60,61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848,48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435775"/>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928,57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65734267"/>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1012,66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508770249"/>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62,07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1055,17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135710"/>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1255,81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58891200"/>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1187,50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583541874"/>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17113417"/>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3311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1431,82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894091323"/>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3795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1309,52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47694669"/>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4324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1543,04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983633165"/>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4900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1517,24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46244517"/>
                      </a:ext>
                    </a:extLst>
                  </a:tr>
                  <a:tr h="157250">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237594" t="-2557692" r="-300000" b="-46154"/>
                          </a:stretch>
                        </a:blip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487500" t="-2557692" r="-1389" b="-46154"/>
                          </a:stretch>
                        </a:blipFill>
                      </a:tcPr>
                    </a:tc>
                    <a:extLst>
                      <a:ext uri="{0D108BD9-81ED-4DB2-BD59-A6C34878D82A}">
                        <a16:rowId xmlns:a16="http://schemas.microsoft.com/office/drawing/2014/main" val="2093454269"/>
                      </a:ext>
                    </a:extLst>
                  </a:tr>
                </a:tbl>
              </a:graphicData>
            </a:graphic>
          </p:graphicFrame>
        </mc:Fallback>
      </mc:AlternateContent>
      <p:pic>
        <p:nvPicPr>
          <p:cNvPr id="9" name="Imagem 8">
            <a:extLst>
              <a:ext uri="{FF2B5EF4-FFF2-40B4-BE49-F238E27FC236}">
                <a16:creationId xmlns:a16="http://schemas.microsoft.com/office/drawing/2014/main" id="{47EBD263-C44A-44FA-BB80-5BC0D1DAA79F}"/>
              </a:ext>
            </a:extLst>
          </p:cNvPr>
          <p:cNvPicPr>
            <a:picLocks noChangeAspect="1"/>
          </p:cNvPicPr>
          <p:nvPr/>
        </p:nvPicPr>
        <p:blipFill rotWithShape="1">
          <a:blip r:embed="rId4"/>
          <a:srcRect l="5183" t="11837" b="4666"/>
          <a:stretch/>
        </p:blipFill>
        <p:spPr>
          <a:xfrm>
            <a:off x="2102319" y="4265781"/>
            <a:ext cx="2313312" cy="756326"/>
          </a:xfrm>
          <a:prstGeom prst="rect">
            <a:avLst/>
          </a:prstGeom>
        </p:spPr>
      </p:pic>
      <p:pic>
        <p:nvPicPr>
          <p:cNvPr id="11" name="Imagem 10">
            <a:extLst>
              <a:ext uri="{FF2B5EF4-FFF2-40B4-BE49-F238E27FC236}">
                <a16:creationId xmlns:a16="http://schemas.microsoft.com/office/drawing/2014/main" id="{5B60D2B3-F03D-48B0-9100-BE47D2D18296}"/>
              </a:ext>
            </a:extLst>
          </p:cNvPr>
          <p:cNvPicPr>
            <a:picLocks noChangeAspect="1"/>
          </p:cNvPicPr>
          <p:nvPr/>
        </p:nvPicPr>
        <p:blipFill rotWithShape="1">
          <a:blip r:embed="rId5"/>
          <a:srcRect l="3754" t="10346"/>
          <a:stretch/>
        </p:blipFill>
        <p:spPr>
          <a:xfrm>
            <a:off x="90453" y="4265781"/>
            <a:ext cx="1877339" cy="756327"/>
          </a:xfrm>
          <a:prstGeom prst="rect">
            <a:avLst/>
          </a:prstGeom>
        </p:spPr>
      </p:pic>
    </p:spTree>
    <p:extLst>
      <p:ext uri="{BB962C8B-B14F-4D97-AF65-F5344CB8AC3E}">
        <p14:creationId xmlns:p14="http://schemas.microsoft.com/office/powerpoint/2010/main" val="355431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 com Tendência</a:t>
            </a:r>
          </a:p>
          <a:p>
            <a:pPr algn="just"/>
            <a:endParaRPr lang="pt-BR" sz="1654" b="1" dirty="0"/>
          </a:p>
          <a:p>
            <a:pPr algn="just"/>
            <a:endParaRPr lang="pt-BR" sz="1654" b="1" dirty="0"/>
          </a:p>
          <a:p>
            <a:pPr algn="just"/>
            <a:endParaRPr lang="pt-BR" sz="1654" b="1" dirty="0"/>
          </a:p>
          <a:p>
            <a:pPr algn="just">
              <a:spcAft>
                <a:spcPts val="0"/>
              </a:spcAft>
            </a:pPr>
            <a:r>
              <a:rPr lang="pt-BR" sz="1654" i="1" dirty="0"/>
              <a:t>b</a:t>
            </a:r>
            <a:r>
              <a:rPr lang="pt-BR" sz="1654" dirty="0"/>
              <a:t> = 24*(19222,94)- 300*1531,96</a:t>
            </a:r>
          </a:p>
          <a:p>
            <a:pPr algn="just">
              <a:spcAft>
                <a:spcPts val="0"/>
              </a:spcAft>
            </a:pPr>
            <a:r>
              <a:rPr lang="pt-BR" sz="1654" dirty="0"/>
              <a:t>	24*(4900) – 300^2</a:t>
            </a:r>
          </a:p>
          <a:p>
            <a:pPr algn="just">
              <a:spcAft>
                <a:spcPts val="0"/>
              </a:spcAft>
            </a:pPr>
            <a:endParaRPr lang="pt-BR" sz="1654" dirty="0"/>
          </a:p>
          <a:p>
            <a:pPr algn="just">
              <a:spcAft>
                <a:spcPts val="0"/>
              </a:spcAft>
            </a:pPr>
            <a:r>
              <a:rPr lang="pt-BR" sz="1654" i="1" dirty="0"/>
              <a:t>b </a:t>
            </a:r>
            <a:r>
              <a:rPr lang="pt-BR" sz="1654" dirty="0"/>
              <a:t>= 0,06386 </a:t>
            </a:r>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mc:AlternateContent xmlns:mc="http://schemas.openxmlformats.org/markup-compatibility/2006" xmlns:a14="http://schemas.microsoft.com/office/drawing/2010/main">
        <mc:Choice Requires="a14">
          <p:graphicFrame>
            <p:nvGraphicFramePr>
              <p:cNvPr id="8" name="Tabela 7">
                <a:extLst>
                  <a:ext uri="{FF2B5EF4-FFF2-40B4-BE49-F238E27FC236}">
                    <a16:creationId xmlns:a16="http://schemas.microsoft.com/office/drawing/2014/main" id="{6B4D6246-5221-4B5A-908C-833742842D51}"/>
                  </a:ext>
                </a:extLst>
              </p:cNvPr>
              <p:cNvGraphicFramePr>
                <a:graphicFrameLocks noGrp="1"/>
              </p:cNvGraphicFramePr>
              <p:nvPr/>
            </p:nvGraphicFramePr>
            <p:xfrm>
              <a:off x="4703462" y="2385892"/>
              <a:ext cx="5142087" cy="4198756"/>
            </p:xfrm>
            <a:graphic>
              <a:graphicData uri="http://schemas.openxmlformats.org/drawingml/2006/table">
                <a:tbl>
                  <a:tblPr>
                    <a:tableStyleId>{5940675A-B579-460E-94D1-54222C63F5DA}</a:tableStyleId>
                  </a:tblPr>
                  <a:tblGrid>
                    <a:gridCol w="792729">
                      <a:extLst>
                        <a:ext uri="{9D8B030D-6E8A-4147-A177-3AD203B41FA5}">
                          <a16:colId xmlns:a16="http://schemas.microsoft.com/office/drawing/2014/main" val="1922937149"/>
                        </a:ext>
                      </a:extLst>
                    </a:gridCol>
                    <a:gridCol w="716013">
                      <a:extLst>
                        <a:ext uri="{9D8B030D-6E8A-4147-A177-3AD203B41FA5}">
                          <a16:colId xmlns:a16="http://schemas.microsoft.com/office/drawing/2014/main" val="4099393321"/>
                        </a:ext>
                      </a:extLst>
                    </a:gridCol>
                    <a:gridCol w="409151">
                      <a:extLst>
                        <a:ext uri="{9D8B030D-6E8A-4147-A177-3AD203B41FA5}">
                          <a16:colId xmlns:a16="http://schemas.microsoft.com/office/drawing/2014/main" val="1765065862"/>
                        </a:ext>
                      </a:extLst>
                    </a:gridCol>
                    <a:gridCol w="809778">
                      <a:extLst>
                        <a:ext uri="{9D8B030D-6E8A-4147-A177-3AD203B41FA5}">
                          <a16:colId xmlns:a16="http://schemas.microsoft.com/office/drawing/2014/main" val="3421574930"/>
                        </a:ext>
                      </a:extLst>
                    </a:gridCol>
                    <a:gridCol w="443247">
                      <a:extLst>
                        <a:ext uri="{9D8B030D-6E8A-4147-A177-3AD203B41FA5}">
                          <a16:colId xmlns:a16="http://schemas.microsoft.com/office/drawing/2014/main" val="676734888"/>
                        </a:ext>
                      </a:extLst>
                    </a:gridCol>
                    <a:gridCol w="511439">
                      <a:extLst>
                        <a:ext uri="{9D8B030D-6E8A-4147-A177-3AD203B41FA5}">
                          <a16:colId xmlns:a16="http://schemas.microsoft.com/office/drawing/2014/main" val="785561945"/>
                        </a:ext>
                      </a:extLst>
                    </a:gridCol>
                    <a:gridCol w="581761">
                      <a:extLst>
                        <a:ext uri="{9D8B030D-6E8A-4147-A177-3AD203B41FA5}">
                          <a16:colId xmlns:a16="http://schemas.microsoft.com/office/drawing/2014/main" val="2824232524"/>
                        </a:ext>
                      </a:extLst>
                    </a:gridCol>
                    <a:gridCol w="877969">
                      <a:extLst>
                        <a:ext uri="{9D8B030D-6E8A-4147-A177-3AD203B41FA5}">
                          <a16:colId xmlns:a16="http://schemas.microsoft.com/office/drawing/2014/main" val="3718314780"/>
                        </a:ext>
                      </a:extLst>
                    </a:gridCol>
                  </a:tblGrid>
                  <a:tr h="267506">
                    <a:tc>
                      <a:txBody>
                        <a:bodyPr/>
                        <a:lstStyle/>
                        <a:p>
                          <a:pPr algn="ctr" rtl="0" fontAlgn="b"/>
                          <a:r>
                            <a:rPr lang="pt-BR" sz="1000" u="none" strike="noStrike" dirty="0">
                              <a:effectLst/>
                            </a:rPr>
                            <a:t>Dia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Demanda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IS</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Tendência (Y)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X²</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865016957"/>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631680571"/>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139,24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222380502"/>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179,31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23910359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260,47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442662424"/>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312,50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091393550"/>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81486254"/>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64,39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450,76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021550488"/>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523,81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61900662"/>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831583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00973177"/>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639,53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152322389"/>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807,69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507073416"/>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46798979"/>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60,61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848,48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435775"/>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928,57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65734267"/>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1012,66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508770249"/>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62,07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1055,17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13571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1255,81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58891200"/>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1187,50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583541874"/>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17113417"/>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3311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1431,82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894091323"/>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3795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1309,52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47694669"/>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4324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1543,04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98363316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4900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1517,24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46244517"/>
                      </a:ext>
                    </a:extLst>
                  </a:tr>
                  <a:tr h="156060">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r>
                                <m:rPr>
                                  <m:sty m:val="p"/>
                                </m:rPr>
                                <a:rPr lang="pt-BR" sz="1000" b="0" i="0" smtClean="0">
                                  <a:latin typeface="Cambria Math" panose="02040503050406030204" pitchFamily="18" charset="0"/>
                                </a:rPr>
                                <m:t>Y</m:t>
                              </m:r>
                              <m:r>
                                <a:rPr lang="pt-BR" sz="1000" b="0" i="0" smtClean="0">
                                  <a:latin typeface="Cambria Math" panose="02040503050406030204" pitchFamily="18" charset="0"/>
                                </a:rPr>
                                <m:t>= </m:t>
                              </m:r>
                            </m:oMath>
                          </a14:m>
                          <a:r>
                            <a:rPr lang="pt-BR" sz="1000" u="none" strike="noStrike" dirty="0">
                              <a:effectLst/>
                            </a:rPr>
                            <a:t>1531,96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XY = 19222,94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093454269"/>
                      </a:ext>
                    </a:extLst>
                  </a:tr>
                </a:tbl>
              </a:graphicData>
            </a:graphic>
          </p:graphicFrame>
        </mc:Choice>
        <mc:Fallback xmlns="">
          <p:graphicFrame>
            <p:nvGraphicFramePr>
              <p:cNvPr id="8" name="Tabela 7">
                <a:extLst>
                  <a:ext uri="{FF2B5EF4-FFF2-40B4-BE49-F238E27FC236}">
                    <a16:creationId xmlns:a16="http://schemas.microsoft.com/office/drawing/2014/main" id="{6B4D6246-5221-4B5A-908C-833742842D51}"/>
                  </a:ext>
                </a:extLst>
              </p:cNvPr>
              <p:cNvGraphicFramePr>
                <a:graphicFrameLocks noGrp="1"/>
              </p:cNvGraphicFramePr>
              <p:nvPr/>
            </p:nvGraphicFramePr>
            <p:xfrm>
              <a:off x="4703462" y="2385892"/>
              <a:ext cx="5142087" cy="4198756"/>
            </p:xfrm>
            <a:graphic>
              <a:graphicData uri="http://schemas.openxmlformats.org/drawingml/2006/table">
                <a:tbl>
                  <a:tblPr>
                    <a:tableStyleId>{5940675A-B579-460E-94D1-54222C63F5DA}</a:tableStyleId>
                  </a:tblPr>
                  <a:tblGrid>
                    <a:gridCol w="792729">
                      <a:extLst>
                        <a:ext uri="{9D8B030D-6E8A-4147-A177-3AD203B41FA5}">
                          <a16:colId xmlns:a16="http://schemas.microsoft.com/office/drawing/2014/main" val="1922937149"/>
                        </a:ext>
                      </a:extLst>
                    </a:gridCol>
                    <a:gridCol w="716013">
                      <a:extLst>
                        <a:ext uri="{9D8B030D-6E8A-4147-A177-3AD203B41FA5}">
                          <a16:colId xmlns:a16="http://schemas.microsoft.com/office/drawing/2014/main" val="4099393321"/>
                        </a:ext>
                      </a:extLst>
                    </a:gridCol>
                    <a:gridCol w="409151">
                      <a:extLst>
                        <a:ext uri="{9D8B030D-6E8A-4147-A177-3AD203B41FA5}">
                          <a16:colId xmlns:a16="http://schemas.microsoft.com/office/drawing/2014/main" val="1765065862"/>
                        </a:ext>
                      </a:extLst>
                    </a:gridCol>
                    <a:gridCol w="809778">
                      <a:extLst>
                        <a:ext uri="{9D8B030D-6E8A-4147-A177-3AD203B41FA5}">
                          <a16:colId xmlns:a16="http://schemas.microsoft.com/office/drawing/2014/main" val="3421574930"/>
                        </a:ext>
                      </a:extLst>
                    </a:gridCol>
                    <a:gridCol w="443247">
                      <a:extLst>
                        <a:ext uri="{9D8B030D-6E8A-4147-A177-3AD203B41FA5}">
                          <a16:colId xmlns:a16="http://schemas.microsoft.com/office/drawing/2014/main" val="676734888"/>
                        </a:ext>
                      </a:extLst>
                    </a:gridCol>
                    <a:gridCol w="511439">
                      <a:extLst>
                        <a:ext uri="{9D8B030D-6E8A-4147-A177-3AD203B41FA5}">
                          <a16:colId xmlns:a16="http://schemas.microsoft.com/office/drawing/2014/main" val="785561945"/>
                        </a:ext>
                      </a:extLst>
                    </a:gridCol>
                    <a:gridCol w="581761">
                      <a:extLst>
                        <a:ext uri="{9D8B030D-6E8A-4147-A177-3AD203B41FA5}">
                          <a16:colId xmlns:a16="http://schemas.microsoft.com/office/drawing/2014/main" val="2824232524"/>
                        </a:ext>
                      </a:extLst>
                    </a:gridCol>
                    <a:gridCol w="877969">
                      <a:extLst>
                        <a:ext uri="{9D8B030D-6E8A-4147-A177-3AD203B41FA5}">
                          <a16:colId xmlns:a16="http://schemas.microsoft.com/office/drawing/2014/main" val="3718314780"/>
                        </a:ext>
                      </a:extLst>
                    </a:gridCol>
                  </a:tblGrid>
                  <a:tr h="267506">
                    <a:tc>
                      <a:txBody>
                        <a:bodyPr/>
                        <a:lstStyle/>
                        <a:p>
                          <a:pPr algn="ctr" rtl="0" fontAlgn="b"/>
                          <a:r>
                            <a:rPr lang="pt-BR" sz="1000" u="none" strike="noStrike" dirty="0">
                              <a:effectLst/>
                            </a:rPr>
                            <a:t>Dia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Demanda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IS</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Tendência (Y)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621429" t="-2273" r="-288095" b="-1495455"/>
                          </a:stretch>
                        </a:blipFill>
                      </a:tcPr>
                    </a:tc>
                    <a:tc>
                      <a:txBody>
                        <a:bodyPr/>
                        <a:lstStyle/>
                        <a:p>
                          <a:endParaRPr lang="pt-BR"/>
                        </a:p>
                      </a:txBody>
                      <a:tcPr marL="4850" marR="4850" marT="4850" marB="0" anchor="b">
                        <a:blipFill>
                          <a:blip r:embed="rId3"/>
                          <a:stretch>
                            <a:fillRect l="-631250" t="-2273" r="-152083" b="-1495455"/>
                          </a:stretch>
                        </a:blipFill>
                      </a:tcPr>
                    </a:tc>
                    <a:tc>
                      <a:txBody>
                        <a:bodyPr/>
                        <a:lstStyle/>
                        <a:p>
                          <a:pPr algn="ctr" rtl="0" fontAlgn="b"/>
                          <a:r>
                            <a:rPr lang="pt-BR" sz="1000" u="none" strike="noStrike" dirty="0">
                              <a:effectLst/>
                            </a:rPr>
                            <a:t>XY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865016957"/>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631680571"/>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139,24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222380502"/>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179,31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239103590"/>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260,47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442662424"/>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312,50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091393550"/>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81486254"/>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64,39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450,76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021550488"/>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523,81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61900662"/>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8315835"/>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00973177"/>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639,53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152322389"/>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807,69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507073416"/>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46798979"/>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60,61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848,48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435775"/>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928,57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65734267"/>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1012,66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508770249"/>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62,07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1055,17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135710"/>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1255,81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58891200"/>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1187,50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583541874"/>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17113417"/>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3311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1431,82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894091323"/>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3795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1309,52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47694669"/>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4324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1543,04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983633165"/>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4900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1517,24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46244517"/>
                      </a:ext>
                    </a:extLst>
                  </a:tr>
                  <a:tr h="157250">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237594" t="-2557692" r="-300000" b="-46154"/>
                          </a:stretch>
                        </a:blip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487500" t="-2557692" r="-1389" b="-46154"/>
                          </a:stretch>
                        </a:blipFill>
                      </a:tcPr>
                    </a:tc>
                    <a:extLst>
                      <a:ext uri="{0D108BD9-81ED-4DB2-BD59-A6C34878D82A}">
                        <a16:rowId xmlns:a16="http://schemas.microsoft.com/office/drawing/2014/main" val="2093454269"/>
                      </a:ext>
                    </a:extLst>
                  </a:tr>
                </a:tbl>
              </a:graphicData>
            </a:graphic>
          </p:graphicFrame>
        </mc:Fallback>
      </mc:AlternateContent>
      <p:pic>
        <p:nvPicPr>
          <p:cNvPr id="9" name="Imagem 8">
            <a:extLst>
              <a:ext uri="{FF2B5EF4-FFF2-40B4-BE49-F238E27FC236}">
                <a16:creationId xmlns:a16="http://schemas.microsoft.com/office/drawing/2014/main" id="{47EBD263-C44A-44FA-BB80-5BC0D1DAA79F}"/>
              </a:ext>
            </a:extLst>
          </p:cNvPr>
          <p:cNvPicPr>
            <a:picLocks noChangeAspect="1"/>
          </p:cNvPicPr>
          <p:nvPr/>
        </p:nvPicPr>
        <p:blipFill rotWithShape="1">
          <a:blip r:embed="rId4"/>
          <a:srcRect l="5183" t="11837" b="4666"/>
          <a:stretch/>
        </p:blipFill>
        <p:spPr>
          <a:xfrm>
            <a:off x="312134" y="3659463"/>
            <a:ext cx="2291612" cy="749231"/>
          </a:xfrm>
          <a:prstGeom prst="rect">
            <a:avLst/>
          </a:prstGeom>
        </p:spPr>
      </p:pic>
      <p:cxnSp>
        <p:nvCxnSpPr>
          <p:cNvPr id="10" name="Conector reto 9">
            <a:extLst>
              <a:ext uri="{FF2B5EF4-FFF2-40B4-BE49-F238E27FC236}">
                <a16:creationId xmlns:a16="http://schemas.microsoft.com/office/drawing/2014/main" id="{C7AD1844-3BA0-43AF-BC9D-267FFE1975CB}"/>
              </a:ext>
            </a:extLst>
          </p:cNvPr>
          <p:cNvCxnSpPr>
            <a:cxnSpLocks/>
          </p:cNvCxnSpPr>
          <p:nvPr/>
        </p:nvCxnSpPr>
        <p:spPr>
          <a:xfrm>
            <a:off x="941391" y="4799600"/>
            <a:ext cx="273001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9347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964DF-0C3A-43CE-90BC-B3F79A2199BC}"/>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02857AC4-236C-4BBD-8F62-E478205E3FB1}"/>
              </a:ext>
            </a:extLst>
          </p:cNvPr>
          <p:cNvSpPr>
            <a:spLocks noGrp="1"/>
          </p:cNvSpPr>
          <p:nvPr>
            <p:ph idx="1"/>
          </p:nvPr>
        </p:nvSpPr>
        <p:spPr/>
        <p:txBody>
          <a:bodyPr/>
          <a:lstStyle/>
          <a:p>
            <a:pPr algn="just"/>
            <a:r>
              <a:rPr lang="pt-BR" sz="1984" dirty="0"/>
              <a:t>Horizonte de Planejamento</a:t>
            </a:r>
          </a:p>
          <a:p>
            <a:pPr algn="just">
              <a:spcAft>
                <a:spcPts val="0"/>
              </a:spcAft>
            </a:pPr>
            <a:r>
              <a:rPr lang="pt-BR" sz="1654" b="1" dirty="0"/>
              <a:t>Previsão de curto prazo:</a:t>
            </a:r>
            <a:r>
              <a:rPr lang="pt-BR" sz="1654" dirty="0"/>
              <a:t> geralmente é menor que três meses.</a:t>
            </a:r>
          </a:p>
          <a:p>
            <a:pPr algn="just">
              <a:spcAft>
                <a:spcPts val="0"/>
              </a:spcAft>
            </a:pPr>
            <a:r>
              <a:rPr lang="pt-BR" sz="1488" dirty="0"/>
              <a:t>Empregada para o planejamento de compras, a alocação de tarefas, nivelamento de força de trabalho e de produção.</a:t>
            </a:r>
          </a:p>
          <a:p>
            <a:pPr algn="just">
              <a:spcAft>
                <a:spcPts val="0"/>
              </a:spcAft>
            </a:pPr>
            <a:endParaRPr lang="pt-BR" sz="1654" dirty="0"/>
          </a:p>
          <a:p>
            <a:pPr algn="just">
              <a:spcAft>
                <a:spcPts val="0"/>
              </a:spcAft>
            </a:pPr>
            <a:r>
              <a:rPr lang="pt-BR" sz="1654" b="1" dirty="0"/>
              <a:t>Previsão de médio prazo:</a:t>
            </a:r>
            <a:r>
              <a:rPr lang="pt-BR" sz="1654" dirty="0"/>
              <a:t> pode se estender de três meses até três anos.</a:t>
            </a:r>
          </a:p>
          <a:p>
            <a:pPr algn="just">
              <a:spcAft>
                <a:spcPts val="0"/>
              </a:spcAft>
            </a:pPr>
            <a:r>
              <a:rPr lang="pt-BR" sz="1488" dirty="0"/>
              <a:t>Empregada para o planejamento de vendas, planejamento e orçamento de produção e financeiro.</a:t>
            </a:r>
          </a:p>
          <a:p>
            <a:pPr algn="just">
              <a:spcAft>
                <a:spcPts val="0"/>
              </a:spcAft>
            </a:pPr>
            <a:endParaRPr lang="pt-BR" sz="1654" dirty="0"/>
          </a:p>
          <a:p>
            <a:pPr algn="just">
              <a:spcAft>
                <a:spcPts val="0"/>
              </a:spcAft>
            </a:pPr>
            <a:r>
              <a:rPr lang="pt-BR" sz="1654" b="1" dirty="0"/>
              <a:t>Previsão de longo prazo: </a:t>
            </a:r>
            <a:r>
              <a:rPr lang="pt-BR" sz="1654" dirty="0"/>
              <a:t>períodos acima de três anos.</a:t>
            </a:r>
          </a:p>
          <a:p>
            <a:pPr algn="just">
              <a:spcAft>
                <a:spcPts val="0"/>
              </a:spcAft>
            </a:pPr>
            <a:r>
              <a:rPr lang="pt-BR" sz="1488" dirty="0"/>
              <a:t>Empregada para planejamento de novos produtos, investimentos em capital, localização ou expansão de instalações, pesquisa e desenvolvimento.</a:t>
            </a:r>
          </a:p>
        </p:txBody>
      </p:sp>
      <p:pic>
        <p:nvPicPr>
          <p:cNvPr id="5" name="Imagem 4">
            <a:extLst>
              <a:ext uri="{FF2B5EF4-FFF2-40B4-BE49-F238E27FC236}">
                <a16:creationId xmlns:a16="http://schemas.microsoft.com/office/drawing/2014/main" id="{BC730BB3-DD4A-47DB-A4CD-E7D752B0F4A4}"/>
              </a:ext>
            </a:extLst>
          </p:cNvPr>
          <p:cNvPicPr>
            <a:picLocks noChangeAspect="1"/>
          </p:cNvPicPr>
          <p:nvPr/>
        </p:nvPicPr>
        <p:blipFill>
          <a:blip r:embed="rId2"/>
          <a:stretch>
            <a:fillRect/>
          </a:stretch>
        </p:blipFill>
        <p:spPr>
          <a:xfrm>
            <a:off x="5089262" y="5218018"/>
            <a:ext cx="4659296" cy="1396995"/>
          </a:xfrm>
          <a:prstGeom prst="rect">
            <a:avLst/>
          </a:prstGeom>
        </p:spPr>
      </p:pic>
    </p:spTree>
    <p:extLst>
      <p:ext uri="{BB962C8B-B14F-4D97-AF65-F5344CB8AC3E}">
        <p14:creationId xmlns:p14="http://schemas.microsoft.com/office/powerpoint/2010/main" val="31239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 com Tendência</a:t>
            </a:r>
          </a:p>
          <a:p>
            <a:pPr algn="just"/>
            <a:endParaRPr lang="pt-BR" sz="1654" b="1" dirty="0"/>
          </a:p>
          <a:p>
            <a:pPr algn="just"/>
            <a:endParaRPr lang="pt-BR" sz="1654" b="1" dirty="0"/>
          </a:p>
          <a:p>
            <a:pPr algn="just"/>
            <a:endParaRPr lang="pt-BR" sz="1654" b="1" dirty="0"/>
          </a:p>
          <a:p>
            <a:pPr algn="just">
              <a:spcAft>
                <a:spcPts val="0"/>
              </a:spcAft>
            </a:pPr>
            <a:r>
              <a:rPr lang="pt-BR" sz="1654" dirty="0"/>
              <a:t>a= 1531,96 – 0,06386(300)</a:t>
            </a:r>
          </a:p>
          <a:p>
            <a:pPr algn="just">
              <a:spcAft>
                <a:spcPts val="0"/>
              </a:spcAft>
            </a:pPr>
            <a:r>
              <a:rPr lang="pt-BR" sz="1654" dirty="0"/>
              <a:t>		24</a:t>
            </a:r>
          </a:p>
          <a:p>
            <a:pPr algn="just">
              <a:spcAft>
                <a:spcPts val="0"/>
              </a:spcAft>
            </a:pPr>
            <a:r>
              <a:rPr lang="pt-BR" sz="1654" dirty="0"/>
              <a:t>a = 63,033</a:t>
            </a:r>
          </a:p>
          <a:p>
            <a:pPr algn="just">
              <a:spcAft>
                <a:spcPts val="0"/>
              </a:spcAft>
            </a:pPr>
            <a:endParaRPr lang="pt-BR" sz="1654" dirty="0"/>
          </a:p>
          <a:p>
            <a:pPr algn="just">
              <a:spcAft>
                <a:spcPts val="0"/>
              </a:spcAft>
            </a:pP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mc:AlternateContent xmlns:mc="http://schemas.openxmlformats.org/markup-compatibility/2006" xmlns:a14="http://schemas.microsoft.com/office/drawing/2010/main">
        <mc:Choice Requires="a14">
          <p:graphicFrame>
            <p:nvGraphicFramePr>
              <p:cNvPr id="8" name="Tabela 7">
                <a:extLst>
                  <a:ext uri="{FF2B5EF4-FFF2-40B4-BE49-F238E27FC236}">
                    <a16:creationId xmlns:a16="http://schemas.microsoft.com/office/drawing/2014/main" id="{6B4D6246-5221-4B5A-908C-833742842D51}"/>
                  </a:ext>
                </a:extLst>
              </p:cNvPr>
              <p:cNvGraphicFramePr>
                <a:graphicFrameLocks noGrp="1"/>
              </p:cNvGraphicFramePr>
              <p:nvPr/>
            </p:nvGraphicFramePr>
            <p:xfrm>
              <a:off x="4703462" y="2385892"/>
              <a:ext cx="5142087" cy="4198756"/>
            </p:xfrm>
            <a:graphic>
              <a:graphicData uri="http://schemas.openxmlformats.org/drawingml/2006/table">
                <a:tbl>
                  <a:tblPr>
                    <a:tableStyleId>{5940675A-B579-460E-94D1-54222C63F5DA}</a:tableStyleId>
                  </a:tblPr>
                  <a:tblGrid>
                    <a:gridCol w="792729">
                      <a:extLst>
                        <a:ext uri="{9D8B030D-6E8A-4147-A177-3AD203B41FA5}">
                          <a16:colId xmlns:a16="http://schemas.microsoft.com/office/drawing/2014/main" val="1922937149"/>
                        </a:ext>
                      </a:extLst>
                    </a:gridCol>
                    <a:gridCol w="716013">
                      <a:extLst>
                        <a:ext uri="{9D8B030D-6E8A-4147-A177-3AD203B41FA5}">
                          <a16:colId xmlns:a16="http://schemas.microsoft.com/office/drawing/2014/main" val="4099393321"/>
                        </a:ext>
                      </a:extLst>
                    </a:gridCol>
                    <a:gridCol w="409151">
                      <a:extLst>
                        <a:ext uri="{9D8B030D-6E8A-4147-A177-3AD203B41FA5}">
                          <a16:colId xmlns:a16="http://schemas.microsoft.com/office/drawing/2014/main" val="1765065862"/>
                        </a:ext>
                      </a:extLst>
                    </a:gridCol>
                    <a:gridCol w="809778">
                      <a:extLst>
                        <a:ext uri="{9D8B030D-6E8A-4147-A177-3AD203B41FA5}">
                          <a16:colId xmlns:a16="http://schemas.microsoft.com/office/drawing/2014/main" val="3421574930"/>
                        </a:ext>
                      </a:extLst>
                    </a:gridCol>
                    <a:gridCol w="443247">
                      <a:extLst>
                        <a:ext uri="{9D8B030D-6E8A-4147-A177-3AD203B41FA5}">
                          <a16:colId xmlns:a16="http://schemas.microsoft.com/office/drawing/2014/main" val="676734888"/>
                        </a:ext>
                      </a:extLst>
                    </a:gridCol>
                    <a:gridCol w="511439">
                      <a:extLst>
                        <a:ext uri="{9D8B030D-6E8A-4147-A177-3AD203B41FA5}">
                          <a16:colId xmlns:a16="http://schemas.microsoft.com/office/drawing/2014/main" val="785561945"/>
                        </a:ext>
                      </a:extLst>
                    </a:gridCol>
                    <a:gridCol w="581761">
                      <a:extLst>
                        <a:ext uri="{9D8B030D-6E8A-4147-A177-3AD203B41FA5}">
                          <a16:colId xmlns:a16="http://schemas.microsoft.com/office/drawing/2014/main" val="2824232524"/>
                        </a:ext>
                      </a:extLst>
                    </a:gridCol>
                    <a:gridCol w="877969">
                      <a:extLst>
                        <a:ext uri="{9D8B030D-6E8A-4147-A177-3AD203B41FA5}">
                          <a16:colId xmlns:a16="http://schemas.microsoft.com/office/drawing/2014/main" val="3718314780"/>
                        </a:ext>
                      </a:extLst>
                    </a:gridCol>
                  </a:tblGrid>
                  <a:tr h="267506">
                    <a:tc>
                      <a:txBody>
                        <a:bodyPr/>
                        <a:lstStyle/>
                        <a:p>
                          <a:pPr algn="ctr" rtl="0" fontAlgn="b"/>
                          <a:r>
                            <a:rPr lang="pt-BR" sz="1000" u="none" strike="noStrike" dirty="0">
                              <a:effectLst/>
                            </a:rPr>
                            <a:t>Dia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Demanda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IS</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Tendência (Y)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X²</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865016957"/>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631680571"/>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139,24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222380502"/>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179,31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23910359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260,47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442662424"/>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312,50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091393550"/>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81486254"/>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64,39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450,76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021550488"/>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523,81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61900662"/>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831583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00973177"/>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639,53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152322389"/>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807,69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507073416"/>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46798979"/>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60,61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848,48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435775"/>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928,57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65734267"/>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1012,66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508770249"/>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62,07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1055,17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135710"/>
                      </a:ext>
                    </a:extLst>
                  </a:tr>
                  <a:tr h="15606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1255,81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58891200"/>
                      </a:ext>
                    </a:extLst>
                  </a:tr>
                  <a:tr h="15606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1187,50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583541874"/>
                      </a:ext>
                    </a:extLst>
                  </a:tr>
                  <a:tr h="15606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17113417"/>
                      </a:ext>
                    </a:extLst>
                  </a:tr>
                  <a:tr h="15606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3311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1431,82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894091323"/>
                      </a:ext>
                    </a:extLst>
                  </a:tr>
                  <a:tr h="15606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3795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1309,52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47694669"/>
                      </a:ext>
                    </a:extLst>
                  </a:tr>
                  <a:tr h="15606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4324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1543,04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983633165"/>
                      </a:ext>
                    </a:extLst>
                  </a:tr>
                  <a:tr h="15606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4900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1517,24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46244517"/>
                      </a:ext>
                    </a:extLst>
                  </a:tr>
                  <a:tr h="156060">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r>
                                <m:rPr>
                                  <m:sty m:val="p"/>
                                </m:rPr>
                                <a:rPr lang="pt-BR" sz="1000" b="0" i="0" smtClean="0">
                                  <a:latin typeface="Cambria Math" panose="02040503050406030204" pitchFamily="18" charset="0"/>
                                </a:rPr>
                                <m:t>Y</m:t>
                              </m:r>
                              <m:r>
                                <a:rPr lang="pt-BR" sz="1000" b="0" i="0" smtClean="0">
                                  <a:latin typeface="Cambria Math" panose="02040503050406030204" pitchFamily="18" charset="0"/>
                                </a:rPr>
                                <m:t>= </m:t>
                              </m:r>
                            </m:oMath>
                          </a14:m>
                          <a:r>
                            <a:rPr lang="pt-BR" sz="1000" u="none" strike="noStrike" dirty="0">
                              <a:effectLst/>
                            </a:rPr>
                            <a:t>1531,96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14:m>
                            <m:oMath xmlns:m="http://schemas.openxmlformats.org/officeDocument/2006/math">
                              <m:r>
                                <a:rPr lang="pt-BR" sz="1000" i="1" smtClean="0">
                                  <a:latin typeface="Cambria Math" panose="02040503050406030204" pitchFamily="18" charset="0"/>
                                </a:rPr>
                                <m:t>𝛴</m:t>
                              </m:r>
                            </m:oMath>
                          </a14:m>
                          <a:r>
                            <a:rPr lang="pt-BR" sz="1000" u="none" strike="noStrike" dirty="0">
                              <a:effectLst/>
                            </a:rPr>
                            <a:t>XY = 19222,94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093454269"/>
                      </a:ext>
                    </a:extLst>
                  </a:tr>
                </a:tbl>
              </a:graphicData>
            </a:graphic>
          </p:graphicFrame>
        </mc:Choice>
        <mc:Fallback xmlns="">
          <p:graphicFrame>
            <p:nvGraphicFramePr>
              <p:cNvPr id="8" name="Tabela 7">
                <a:extLst>
                  <a:ext uri="{FF2B5EF4-FFF2-40B4-BE49-F238E27FC236}">
                    <a16:creationId xmlns:a16="http://schemas.microsoft.com/office/drawing/2014/main" id="{6B4D6246-5221-4B5A-908C-833742842D51}"/>
                  </a:ext>
                </a:extLst>
              </p:cNvPr>
              <p:cNvGraphicFramePr>
                <a:graphicFrameLocks noGrp="1"/>
              </p:cNvGraphicFramePr>
              <p:nvPr/>
            </p:nvGraphicFramePr>
            <p:xfrm>
              <a:off x="4703462" y="2385892"/>
              <a:ext cx="5142087" cy="4198756"/>
            </p:xfrm>
            <a:graphic>
              <a:graphicData uri="http://schemas.openxmlformats.org/drawingml/2006/table">
                <a:tbl>
                  <a:tblPr>
                    <a:tableStyleId>{5940675A-B579-460E-94D1-54222C63F5DA}</a:tableStyleId>
                  </a:tblPr>
                  <a:tblGrid>
                    <a:gridCol w="792729">
                      <a:extLst>
                        <a:ext uri="{9D8B030D-6E8A-4147-A177-3AD203B41FA5}">
                          <a16:colId xmlns:a16="http://schemas.microsoft.com/office/drawing/2014/main" val="1922937149"/>
                        </a:ext>
                      </a:extLst>
                    </a:gridCol>
                    <a:gridCol w="716013">
                      <a:extLst>
                        <a:ext uri="{9D8B030D-6E8A-4147-A177-3AD203B41FA5}">
                          <a16:colId xmlns:a16="http://schemas.microsoft.com/office/drawing/2014/main" val="4099393321"/>
                        </a:ext>
                      </a:extLst>
                    </a:gridCol>
                    <a:gridCol w="409151">
                      <a:extLst>
                        <a:ext uri="{9D8B030D-6E8A-4147-A177-3AD203B41FA5}">
                          <a16:colId xmlns:a16="http://schemas.microsoft.com/office/drawing/2014/main" val="1765065862"/>
                        </a:ext>
                      </a:extLst>
                    </a:gridCol>
                    <a:gridCol w="809778">
                      <a:extLst>
                        <a:ext uri="{9D8B030D-6E8A-4147-A177-3AD203B41FA5}">
                          <a16:colId xmlns:a16="http://schemas.microsoft.com/office/drawing/2014/main" val="3421574930"/>
                        </a:ext>
                      </a:extLst>
                    </a:gridCol>
                    <a:gridCol w="443247">
                      <a:extLst>
                        <a:ext uri="{9D8B030D-6E8A-4147-A177-3AD203B41FA5}">
                          <a16:colId xmlns:a16="http://schemas.microsoft.com/office/drawing/2014/main" val="676734888"/>
                        </a:ext>
                      </a:extLst>
                    </a:gridCol>
                    <a:gridCol w="511439">
                      <a:extLst>
                        <a:ext uri="{9D8B030D-6E8A-4147-A177-3AD203B41FA5}">
                          <a16:colId xmlns:a16="http://schemas.microsoft.com/office/drawing/2014/main" val="785561945"/>
                        </a:ext>
                      </a:extLst>
                    </a:gridCol>
                    <a:gridCol w="581761">
                      <a:extLst>
                        <a:ext uri="{9D8B030D-6E8A-4147-A177-3AD203B41FA5}">
                          <a16:colId xmlns:a16="http://schemas.microsoft.com/office/drawing/2014/main" val="2824232524"/>
                        </a:ext>
                      </a:extLst>
                    </a:gridCol>
                    <a:gridCol w="877969">
                      <a:extLst>
                        <a:ext uri="{9D8B030D-6E8A-4147-A177-3AD203B41FA5}">
                          <a16:colId xmlns:a16="http://schemas.microsoft.com/office/drawing/2014/main" val="3718314780"/>
                        </a:ext>
                      </a:extLst>
                    </a:gridCol>
                  </a:tblGrid>
                  <a:tr h="267506">
                    <a:tc>
                      <a:txBody>
                        <a:bodyPr/>
                        <a:lstStyle/>
                        <a:p>
                          <a:pPr algn="ctr" rtl="0" fontAlgn="b"/>
                          <a:r>
                            <a:rPr lang="pt-BR" sz="1000" u="none" strike="noStrike" dirty="0">
                              <a:effectLst/>
                            </a:rPr>
                            <a:t>Dia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Demanda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IS</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Tendência (Y)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X</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621429" t="-2273" r="-288095" b="-1495455"/>
                          </a:stretch>
                        </a:blipFill>
                      </a:tcPr>
                    </a:tc>
                    <a:tc>
                      <a:txBody>
                        <a:bodyPr/>
                        <a:lstStyle/>
                        <a:p>
                          <a:endParaRPr lang="pt-BR"/>
                        </a:p>
                      </a:txBody>
                      <a:tcPr marL="4850" marR="4850" marT="4850" marB="0" anchor="b">
                        <a:blipFill>
                          <a:blip r:embed="rId3"/>
                          <a:stretch>
                            <a:fillRect l="-631250" t="-2273" r="-152083" b="-1495455"/>
                          </a:stretch>
                        </a:blipFill>
                      </a:tcPr>
                    </a:tc>
                    <a:tc>
                      <a:txBody>
                        <a:bodyPr/>
                        <a:lstStyle/>
                        <a:p>
                          <a:pPr algn="ctr" rtl="0" fontAlgn="b"/>
                          <a:r>
                            <a:rPr lang="pt-BR" sz="1000" u="none" strike="noStrike" dirty="0">
                              <a:effectLst/>
                            </a:rPr>
                            <a:t>XY</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865016957"/>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631680571"/>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139,24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222380502"/>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179,31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239103590"/>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260,47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442662424"/>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312,50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091393550"/>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384,00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81486254"/>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64,39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450,76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021550488"/>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523,81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61900662"/>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569,62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8315835"/>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666,67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700973177"/>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58,14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639,53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152322389"/>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807,69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507073416"/>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780,00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4146798979"/>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60,61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848,48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435775"/>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1240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928,57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65734267"/>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1496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1012,66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508770249"/>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62,07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1055,17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433135710"/>
                      </a:ext>
                    </a:extLst>
                  </a:tr>
                  <a:tr h="157250">
                    <a:tc>
                      <a:txBody>
                        <a:bodyPr/>
                        <a:lstStyle/>
                        <a:p>
                          <a:pPr algn="ctr" rtl="0" fontAlgn="b"/>
                          <a:r>
                            <a:rPr lang="pt-BR" sz="1000" u="none" strike="noStrike" dirty="0">
                              <a:effectLst/>
                            </a:rPr>
                            <a:t>Quinta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69,77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171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1255,81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58891200"/>
                      </a:ext>
                    </a:extLst>
                  </a:tr>
                  <a:tr h="157250">
                    <a:tc>
                      <a:txBody>
                        <a:bodyPr/>
                        <a:lstStyle/>
                        <a:p>
                          <a:pPr algn="ctr" rtl="0" fontAlgn="b"/>
                          <a:r>
                            <a:rPr lang="pt-BR" sz="1000" u="none" strike="noStrike" dirty="0">
                              <a:effectLst/>
                            </a:rPr>
                            <a:t>Sexta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62,50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1187,50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3583541874"/>
                      </a:ext>
                    </a:extLst>
                  </a:tr>
                  <a:tr h="157250">
                    <a:tc>
                      <a:txBody>
                        <a:bodyPr/>
                        <a:lstStyle/>
                        <a:p>
                          <a:pPr algn="ctr" rtl="0" fontAlgn="b"/>
                          <a:r>
                            <a:rPr lang="pt-BR" sz="1000" u="none" strike="noStrike" dirty="0">
                              <a:effectLst/>
                            </a:rPr>
                            <a:t>Sábado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85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1,25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2870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1360,00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717113417"/>
                      </a:ext>
                    </a:extLst>
                  </a:tr>
                  <a:tr h="157250">
                    <a:tc>
                      <a:txBody>
                        <a:bodyPr/>
                        <a:lstStyle/>
                        <a:p>
                          <a:pPr algn="ctr" rtl="0" fontAlgn="b"/>
                          <a:r>
                            <a:rPr lang="pt-BR" sz="1000" u="none" strike="noStrike" dirty="0">
                              <a:effectLst/>
                            </a:rPr>
                            <a:t>Domingo</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90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68,18</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3311</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1431,82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2894091323"/>
                      </a:ext>
                    </a:extLst>
                  </a:tr>
                  <a:tr h="157250">
                    <a:tc>
                      <a:txBody>
                        <a:bodyPr/>
                        <a:lstStyle/>
                        <a:p>
                          <a:pPr algn="ctr" rtl="0" fontAlgn="b"/>
                          <a:r>
                            <a:rPr lang="pt-BR" sz="1000" u="none" strike="noStrike" dirty="0">
                              <a:effectLst/>
                            </a:rPr>
                            <a:t>Segunda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3795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1309,52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647694669"/>
                      </a:ext>
                    </a:extLst>
                  </a:tr>
                  <a:tr h="157250">
                    <a:tc>
                      <a:txBody>
                        <a:bodyPr/>
                        <a:lstStyle/>
                        <a:p>
                          <a:pPr algn="ctr" rtl="0" fontAlgn="b"/>
                          <a:r>
                            <a:rPr lang="pt-BR" sz="1000" u="none" strike="noStrike" dirty="0">
                              <a:effectLst/>
                            </a:rPr>
                            <a:t>Terça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0,79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67,09</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23</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276</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4324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1543,04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983633165"/>
                      </a:ext>
                    </a:extLst>
                  </a:tr>
                  <a:tr h="157250">
                    <a:tc>
                      <a:txBody>
                        <a:bodyPr/>
                        <a:lstStyle/>
                        <a:p>
                          <a:pPr algn="ctr" rtl="0" fontAlgn="b"/>
                          <a:r>
                            <a:rPr lang="pt-BR" sz="1000" u="none" strike="noStrike" dirty="0">
                              <a:effectLst/>
                            </a:rPr>
                            <a:t>Quarta</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55</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0,87</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63,22</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300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4900</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1517,24</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extLst>
                      <a:ext uri="{0D108BD9-81ED-4DB2-BD59-A6C34878D82A}">
                        <a16:rowId xmlns:a16="http://schemas.microsoft.com/office/drawing/2014/main" val="1046244517"/>
                      </a:ext>
                    </a:extLst>
                  </a:tr>
                  <a:tr h="157250">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237594" t="-2557692" r="-300000" b="-46154"/>
                          </a:stretch>
                        </a:blip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pPr algn="ctr" rtl="0" fontAlgn="b"/>
                          <a:r>
                            <a:rPr lang="pt-BR" sz="1000" u="none" strike="noStrike" dirty="0">
                              <a:effectLst/>
                            </a:rPr>
                            <a:t> </a:t>
                          </a:r>
                          <a:endParaRPr lang="pt-BR" sz="1000" b="0" i="0" u="none" strike="noStrike" dirty="0">
                            <a:solidFill>
                              <a:srgbClr val="000000"/>
                            </a:solidFill>
                            <a:effectLst/>
                            <a:latin typeface="Arial" panose="020B0604020202020204" pitchFamily="34" charset="0"/>
                          </a:endParaRPr>
                        </a:p>
                      </a:txBody>
                      <a:tcPr marL="4850" marR="4850" marT="4850" marB="0" anchor="b">
                        <a:solidFill>
                          <a:schemeClr val="bg1"/>
                        </a:solidFill>
                      </a:tcPr>
                    </a:tc>
                    <a:tc>
                      <a:txBody>
                        <a:bodyPr/>
                        <a:lstStyle/>
                        <a:p>
                          <a:endParaRPr lang="pt-BR"/>
                        </a:p>
                      </a:txBody>
                      <a:tcPr marL="4850" marR="4850" marT="4850" marB="0" anchor="b">
                        <a:blipFill>
                          <a:blip r:embed="rId3"/>
                          <a:stretch>
                            <a:fillRect l="-487500" t="-2557692" r="-1389" b="-46154"/>
                          </a:stretch>
                        </a:blipFill>
                      </a:tcPr>
                    </a:tc>
                    <a:extLst>
                      <a:ext uri="{0D108BD9-81ED-4DB2-BD59-A6C34878D82A}">
                        <a16:rowId xmlns:a16="http://schemas.microsoft.com/office/drawing/2014/main" val="2093454269"/>
                      </a:ext>
                    </a:extLst>
                  </a:tr>
                </a:tbl>
              </a:graphicData>
            </a:graphic>
          </p:graphicFrame>
        </mc:Fallback>
      </mc:AlternateContent>
      <p:pic>
        <p:nvPicPr>
          <p:cNvPr id="11" name="Imagem 10">
            <a:extLst>
              <a:ext uri="{FF2B5EF4-FFF2-40B4-BE49-F238E27FC236}">
                <a16:creationId xmlns:a16="http://schemas.microsoft.com/office/drawing/2014/main" id="{5B60D2B3-F03D-48B0-9100-BE47D2D18296}"/>
              </a:ext>
            </a:extLst>
          </p:cNvPr>
          <p:cNvPicPr>
            <a:picLocks noChangeAspect="1"/>
          </p:cNvPicPr>
          <p:nvPr/>
        </p:nvPicPr>
        <p:blipFill rotWithShape="1">
          <a:blip r:embed="rId4"/>
          <a:srcRect l="3754" t="10346"/>
          <a:stretch/>
        </p:blipFill>
        <p:spPr>
          <a:xfrm>
            <a:off x="441432" y="3637903"/>
            <a:ext cx="1877339" cy="756327"/>
          </a:xfrm>
          <a:prstGeom prst="rect">
            <a:avLst/>
          </a:prstGeom>
        </p:spPr>
      </p:pic>
      <p:sp>
        <p:nvSpPr>
          <p:cNvPr id="10" name="CaixaDeTexto 9">
            <a:extLst>
              <a:ext uri="{FF2B5EF4-FFF2-40B4-BE49-F238E27FC236}">
                <a16:creationId xmlns:a16="http://schemas.microsoft.com/office/drawing/2014/main" id="{1CF24100-383B-4C3D-8C80-3CBF2A597312}"/>
              </a:ext>
            </a:extLst>
          </p:cNvPr>
          <p:cNvSpPr txBox="1"/>
          <p:nvPr/>
        </p:nvSpPr>
        <p:spPr>
          <a:xfrm>
            <a:off x="2918148" y="3925589"/>
            <a:ext cx="1516360" cy="321306"/>
          </a:xfrm>
          <a:prstGeom prst="rect">
            <a:avLst/>
          </a:prstGeom>
          <a:noFill/>
        </p:spPr>
        <p:txBody>
          <a:bodyPr wrap="square">
            <a:spAutoFit/>
          </a:bodyPr>
          <a:lstStyle/>
          <a:p>
            <a:pPr algn="just"/>
            <a:r>
              <a:rPr lang="pt-BR" sz="1488" i="1" dirty="0"/>
              <a:t>b </a:t>
            </a:r>
            <a:r>
              <a:rPr lang="pt-BR" sz="1488" dirty="0"/>
              <a:t>= 0,06386 </a:t>
            </a:r>
          </a:p>
        </p:txBody>
      </p:sp>
      <p:cxnSp>
        <p:nvCxnSpPr>
          <p:cNvPr id="12" name="Conector reto 11">
            <a:extLst>
              <a:ext uri="{FF2B5EF4-FFF2-40B4-BE49-F238E27FC236}">
                <a16:creationId xmlns:a16="http://schemas.microsoft.com/office/drawing/2014/main" id="{62630983-4E77-4276-A082-E5E2F0A9098A}"/>
              </a:ext>
            </a:extLst>
          </p:cNvPr>
          <p:cNvCxnSpPr>
            <a:cxnSpLocks/>
          </p:cNvCxnSpPr>
          <p:nvPr/>
        </p:nvCxnSpPr>
        <p:spPr>
          <a:xfrm>
            <a:off x="893388" y="4836424"/>
            <a:ext cx="2129320" cy="0"/>
          </a:xfrm>
          <a:prstGeom prst="line">
            <a:avLst/>
          </a:prstGeom>
        </p:spPr>
        <p:style>
          <a:lnRef idx="3">
            <a:schemeClr val="dk1"/>
          </a:lnRef>
          <a:fillRef idx="0">
            <a:schemeClr val="dk1"/>
          </a:fillRef>
          <a:effectRef idx="2">
            <a:schemeClr val="dk1"/>
          </a:effectRef>
          <a:fontRef idx="minor">
            <a:schemeClr val="tx1"/>
          </a:fontRef>
        </p:style>
      </p:cxnSp>
      <p:sp>
        <p:nvSpPr>
          <p:cNvPr id="14" name="CaixaDeTexto 13">
            <a:extLst>
              <a:ext uri="{FF2B5EF4-FFF2-40B4-BE49-F238E27FC236}">
                <a16:creationId xmlns:a16="http://schemas.microsoft.com/office/drawing/2014/main" id="{4A33F3AC-9CDA-448C-9527-E6CCC9740B04}"/>
              </a:ext>
            </a:extLst>
          </p:cNvPr>
          <p:cNvSpPr txBox="1"/>
          <p:nvPr/>
        </p:nvSpPr>
        <p:spPr>
          <a:xfrm>
            <a:off x="1065083" y="5594575"/>
            <a:ext cx="2129320" cy="779252"/>
          </a:xfrm>
          <a:prstGeom prst="rect">
            <a:avLst/>
          </a:prstGeom>
          <a:noFill/>
        </p:spPr>
        <p:txBody>
          <a:bodyPr wrap="square">
            <a:spAutoFit/>
          </a:bodyPr>
          <a:lstStyle/>
          <a:p>
            <a:r>
              <a:rPr lang="pt-BR" sz="1488" dirty="0"/>
              <a:t>Equação da Reta:</a:t>
            </a:r>
          </a:p>
          <a:p>
            <a:r>
              <a:rPr lang="pt-BR" sz="1488" dirty="0"/>
              <a:t>Y = a +bX</a:t>
            </a:r>
          </a:p>
          <a:p>
            <a:r>
              <a:rPr lang="pt-BR" sz="1488" dirty="0"/>
              <a:t>Y = 63,033 +0,06386X</a:t>
            </a:r>
          </a:p>
        </p:txBody>
      </p:sp>
    </p:spTree>
    <p:extLst>
      <p:ext uri="{BB962C8B-B14F-4D97-AF65-F5344CB8AC3E}">
        <p14:creationId xmlns:p14="http://schemas.microsoft.com/office/powerpoint/2010/main" val="20720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500"/>
                                        <p:tgtEl>
                                          <p:spTgt spid="1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13341-9D71-4F50-B939-28A43B096DED}"/>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C8621CF-6D84-40ED-8681-2D777EEECC95}"/>
              </a:ext>
            </a:extLst>
          </p:cNvPr>
          <p:cNvSpPr>
            <a:spLocks noGrp="1"/>
          </p:cNvSpPr>
          <p:nvPr>
            <p:ph idx="1"/>
          </p:nvPr>
        </p:nvSpPr>
        <p:spPr>
          <a:xfrm>
            <a:off x="359640" y="2510759"/>
            <a:ext cx="9216000" cy="3598282"/>
          </a:xfrm>
        </p:spPr>
        <p:txBody>
          <a:bodyPr/>
          <a:lstStyle/>
          <a:p>
            <a:pPr algn="just"/>
            <a:r>
              <a:rPr lang="pt-BR" sz="1984" dirty="0"/>
              <a:t>Etapas de um Modelo de Previsão</a:t>
            </a:r>
          </a:p>
          <a:p>
            <a:pPr algn="just"/>
            <a:r>
              <a:rPr lang="pt-BR" sz="1984" b="1" dirty="0"/>
              <a:t>Seleção da Técnica de Previsão</a:t>
            </a:r>
          </a:p>
          <a:p>
            <a:pPr algn="just"/>
            <a:r>
              <a:rPr lang="pt-BR" sz="1654" u="sng" dirty="0"/>
              <a:t>Métodos de previsão Quantitativos</a:t>
            </a:r>
          </a:p>
          <a:p>
            <a:pPr algn="just"/>
            <a:r>
              <a:rPr lang="pt-BR" sz="1654" b="1" dirty="0"/>
              <a:t>Previsão de Sazonalidade com Tendência</a:t>
            </a:r>
          </a:p>
          <a:p>
            <a:pPr>
              <a:spcAft>
                <a:spcPts val="0"/>
              </a:spcAft>
            </a:pPr>
            <a:r>
              <a:rPr lang="pt-BR" sz="1323" dirty="0"/>
              <a:t>Equação da Reta:</a:t>
            </a:r>
          </a:p>
          <a:p>
            <a:pPr>
              <a:spcAft>
                <a:spcPts val="0"/>
              </a:spcAft>
            </a:pPr>
            <a:r>
              <a:rPr lang="pt-BR" sz="1323" dirty="0"/>
              <a:t>Y = a +bX</a:t>
            </a:r>
          </a:p>
          <a:p>
            <a:pPr>
              <a:spcAft>
                <a:spcPts val="0"/>
              </a:spcAft>
            </a:pPr>
            <a:r>
              <a:rPr lang="pt-BR" sz="1323" dirty="0"/>
              <a:t>Y = 63,033 +0,06386X</a:t>
            </a:r>
          </a:p>
          <a:p>
            <a:pPr>
              <a:spcAft>
                <a:spcPts val="0"/>
              </a:spcAft>
            </a:pPr>
            <a:endParaRPr lang="pt-BR" sz="1323" dirty="0"/>
          </a:p>
          <a:p>
            <a:pPr algn="just"/>
            <a:r>
              <a:rPr lang="pt-BR" sz="1323" dirty="0"/>
              <a:t>Y</a:t>
            </a:r>
            <a:r>
              <a:rPr lang="pt-BR" sz="1323" baseline="-25000" dirty="0"/>
              <a:t>25</a:t>
            </a:r>
            <a:r>
              <a:rPr lang="pt-BR" sz="1323" dirty="0"/>
              <a:t> = 63,033 +0,06386*25</a:t>
            </a:r>
          </a:p>
          <a:p>
            <a:pPr algn="just"/>
            <a:r>
              <a:rPr lang="pt-BR" sz="1323" dirty="0"/>
              <a:t>Y</a:t>
            </a:r>
            <a:r>
              <a:rPr lang="pt-BR" sz="1323" baseline="-25000" dirty="0"/>
              <a:t>25</a:t>
            </a:r>
            <a:r>
              <a:rPr lang="pt-BR" sz="1323" dirty="0"/>
              <a:t> = 64,63</a:t>
            </a:r>
            <a:endParaRPr lang="pt-BR" sz="1323" b="1" dirty="0"/>
          </a:p>
          <a:p>
            <a:pPr algn="just"/>
            <a:r>
              <a:rPr lang="pt-BR" sz="1323" dirty="0"/>
              <a:t>Y</a:t>
            </a:r>
            <a:r>
              <a:rPr lang="pt-BR" sz="1323" baseline="-25000" dirty="0"/>
              <a:t>26</a:t>
            </a:r>
            <a:r>
              <a:rPr lang="pt-BR" sz="1323" dirty="0"/>
              <a:t> = 63,033 +0,06386*26</a:t>
            </a:r>
          </a:p>
          <a:p>
            <a:pPr algn="just"/>
            <a:r>
              <a:rPr lang="pt-BR" sz="1323" dirty="0"/>
              <a:t>Y</a:t>
            </a:r>
            <a:r>
              <a:rPr lang="pt-BR" sz="1323" baseline="-25000" dirty="0"/>
              <a:t>26</a:t>
            </a:r>
            <a:r>
              <a:rPr lang="pt-BR" sz="1323" dirty="0"/>
              <a:t> = 64,694</a:t>
            </a:r>
            <a:endParaRPr lang="pt-BR" sz="1654" dirty="0"/>
          </a:p>
        </p:txBody>
      </p:sp>
      <p:pic>
        <p:nvPicPr>
          <p:cNvPr id="6" name="Imagem 5">
            <a:extLst>
              <a:ext uri="{FF2B5EF4-FFF2-40B4-BE49-F238E27FC236}">
                <a16:creationId xmlns:a16="http://schemas.microsoft.com/office/drawing/2014/main" id="{358D10F3-8763-407D-A059-67ECE7653621}"/>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7" name="Retângulo: Cantos Arredondados 6">
            <a:extLst>
              <a:ext uri="{FF2B5EF4-FFF2-40B4-BE49-F238E27FC236}">
                <a16:creationId xmlns:a16="http://schemas.microsoft.com/office/drawing/2014/main" id="{D4A6FF51-072E-4D82-81B2-D1208D434707}"/>
              </a:ext>
            </a:extLst>
          </p:cNvPr>
          <p:cNvSpPr/>
          <p:nvPr/>
        </p:nvSpPr>
        <p:spPr>
          <a:xfrm>
            <a:off x="8925553" y="1838705"/>
            <a:ext cx="1057867"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3" name="Tabela 12">
            <a:extLst>
              <a:ext uri="{FF2B5EF4-FFF2-40B4-BE49-F238E27FC236}">
                <a16:creationId xmlns:a16="http://schemas.microsoft.com/office/drawing/2014/main" id="{8A9FB7B6-E2FA-496B-BA56-B8FA4539A1DB}"/>
              </a:ext>
            </a:extLst>
          </p:cNvPr>
          <p:cNvGraphicFramePr>
            <a:graphicFrameLocks noGrp="1"/>
          </p:cNvGraphicFramePr>
          <p:nvPr/>
        </p:nvGraphicFramePr>
        <p:xfrm>
          <a:off x="7057293" y="2011266"/>
          <a:ext cx="2397194" cy="4279352"/>
        </p:xfrm>
        <a:graphic>
          <a:graphicData uri="http://schemas.openxmlformats.org/drawingml/2006/table">
            <a:tbl>
              <a:tblPr>
                <a:tableStyleId>{5940675A-B579-460E-94D1-54222C63F5DA}</a:tableStyleId>
              </a:tblPr>
              <a:tblGrid>
                <a:gridCol w="404816">
                  <a:extLst>
                    <a:ext uri="{9D8B030D-6E8A-4147-A177-3AD203B41FA5}">
                      <a16:colId xmlns:a16="http://schemas.microsoft.com/office/drawing/2014/main" val="3823374009"/>
                    </a:ext>
                  </a:extLst>
                </a:gridCol>
                <a:gridCol w="793782">
                  <a:extLst>
                    <a:ext uri="{9D8B030D-6E8A-4147-A177-3AD203B41FA5}">
                      <a16:colId xmlns:a16="http://schemas.microsoft.com/office/drawing/2014/main" val="2012890545"/>
                    </a:ext>
                  </a:extLst>
                </a:gridCol>
                <a:gridCol w="599298">
                  <a:extLst>
                    <a:ext uri="{9D8B030D-6E8A-4147-A177-3AD203B41FA5}">
                      <a16:colId xmlns:a16="http://schemas.microsoft.com/office/drawing/2014/main" val="3855069684"/>
                    </a:ext>
                  </a:extLst>
                </a:gridCol>
                <a:gridCol w="599298">
                  <a:extLst>
                    <a:ext uri="{9D8B030D-6E8A-4147-A177-3AD203B41FA5}">
                      <a16:colId xmlns:a16="http://schemas.microsoft.com/office/drawing/2014/main" val="4195903093"/>
                    </a:ext>
                  </a:extLst>
                </a:gridCol>
              </a:tblGrid>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X</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Dia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Demanda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Previsão</a:t>
                      </a:r>
                    </a:p>
                  </a:txBody>
                  <a:tcPr marL="7285" marR="7285" marT="7285" marB="0" anchor="ctr">
                    <a:solidFill>
                      <a:schemeClr val="bg1"/>
                    </a:solidFill>
                  </a:tcPr>
                </a:tc>
                <a:extLst>
                  <a:ext uri="{0D108BD9-81ED-4DB2-BD59-A6C34878D82A}">
                    <a16:rowId xmlns:a16="http://schemas.microsoft.com/office/drawing/2014/main" val="2772670493"/>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Segunda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41570664"/>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Terça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14316403"/>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3</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Quarta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52</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208066601"/>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4</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Quinta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56</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574714121"/>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5</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Sexta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65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7281900"/>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6</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Sábado</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80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073408199"/>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7</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Domingo</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85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789917140"/>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8</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Segunda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36552230"/>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9</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Terça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684694523"/>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10</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Quarta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58</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137284298"/>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11</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Quinta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096511827"/>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12</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Sexta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70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947556364"/>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13</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Sábado</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75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3415712761"/>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14</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Domingo</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80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886310954"/>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15</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Segunda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52</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65952477"/>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16</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Terça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609333923"/>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17</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Quarta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54</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251574033"/>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18</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Quinta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60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159710986"/>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19</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Sexta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65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421384359"/>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20</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Sábado</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85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207480019"/>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21</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Domingo</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90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1834769126"/>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22</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Segunda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50</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551743596"/>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23</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Terça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53</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2464027774"/>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24</a:t>
                      </a: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Quarta</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r>
                        <a:rPr lang="pt-BR" sz="1000" u="none" strike="noStrike" dirty="0">
                          <a:effectLst/>
                          <a:latin typeface="Arial" panose="020B0604020202020204" pitchFamily="34" charset="0"/>
                          <a:cs typeface="Arial" panose="020B0604020202020204" pitchFamily="34" charset="0"/>
                        </a:rPr>
                        <a:t>55</a:t>
                      </a:r>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920411807"/>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25</a:t>
                      </a:r>
                    </a:p>
                  </a:txBody>
                  <a:tcPr marL="7285" marR="7285" marT="7285" marB="0" anchor="ctr">
                    <a:solidFill>
                      <a:schemeClr val="bg1"/>
                    </a:solidFill>
                  </a:tcPr>
                </a:tc>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Quinta</a:t>
                      </a: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654429871"/>
                  </a:ext>
                </a:extLst>
              </a:tr>
              <a:tr h="158495">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26</a:t>
                      </a:r>
                    </a:p>
                  </a:txBody>
                  <a:tcPr marL="7285" marR="7285" marT="7285" marB="0" anchor="ctr">
                    <a:solidFill>
                      <a:schemeClr val="bg1"/>
                    </a:solidFill>
                  </a:tcPr>
                </a:tc>
                <a:tc>
                  <a:txBody>
                    <a:bodyPr/>
                    <a:lstStyle/>
                    <a:p>
                      <a:pPr algn="ctr" fontAlgn="b"/>
                      <a:r>
                        <a:rPr lang="pt-BR" sz="1000" b="0" i="0" u="none" strike="noStrike" dirty="0">
                          <a:solidFill>
                            <a:srgbClr val="000000"/>
                          </a:solidFill>
                          <a:effectLst/>
                          <a:latin typeface="Arial" panose="020B0604020202020204" pitchFamily="34" charset="0"/>
                          <a:cs typeface="Arial" panose="020B0604020202020204" pitchFamily="34" charset="0"/>
                        </a:rPr>
                        <a:t>Sexta</a:t>
                      </a: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tc>
                  <a:txBody>
                    <a:bodyPr/>
                    <a:lstStyle/>
                    <a:p>
                      <a:pPr algn="ctr" fontAlgn="b"/>
                      <a:endParaRPr lang="pt-BR" sz="1000" b="0" i="0" u="none" strike="noStrike" dirty="0">
                        <a:solidFill>
                          <a:srgbClr val="000000"/>
                        </a:solidFill>
                        <a:effectLst/>
                        <a:latin typeface="Arial" panose="020B0604020202020204" pitchFamily="34" charset="0"/>
                        <a:cs typeface="Arial" panose="020B0604020202020204" pitchFamily="34" charset="0"/>
                      </a:endParaRPr>
                    </a:p>
                  </a:txBody>
                  <a:tcPr marL="7285" marR="7285" marT="7285" marB="0" anchor="ctr">
                    <a:solidFill>
                      <a:schemeClr val="bg1"/>
                    </a:solidFill>
                  </a:tcPr>
                </a:tc>
                <a:extLst>
                  <a:ext uri="{0D108BD9-81ED-4DB2-BD59-A6C34878D82A}">
                    <a16:rowId xmlns:a16="http://schemas.microsoft.com/office/drawing/2014/main" val="435490825"/>
                  </a:ext>
                </a:extLst>
              </a:tr>
            </a:tbl>
          </a:graphicData>
        </a:graphic>
      </p:graphicFrame>
      <p:sp>
        <p:nvSpPr>
          <p:cNvPr id="15" name="CaixaDeTexto 14">
            <a:extLst>
              <a:ext uri="{FF2B5EF4-FFF2-40B4-BE49-F238E27FC236}">
                <a16:creationId xmlns:a16="http://schemas.microsoft.com/office/drawing/2014/main" id="{D596263D-A274-4E56-8F15-80CBC7CD0FBF}"/>
              </a:ext>
            </a:extLst>
          </p:cNvPr>
          <p:cNvSpPr txBox="1"/>
          <p:nvPr/>
        </p:nvSpPr>
        <p:spPr>
          <a:xfrm>
            <a:off x="5480003" y="4770848"/>
            <a:ext cx="1577290" cy="1695144"/>
          </a:xfrm>
          <a:prstGeom prst="rect">
            <a:avLst/>
          </a:prstGeom>
          <a:noFill/>
        </p:spPr>
        <p:txBody>
          <a:bodyPr wrap="square">
            <a:spAutoFit/>
          </a:bodyPr>
          <a:lstStyle/>
          <a:p>
            <a:r>
              <a:rPr lang="pt-BR" sz="1488" dirty="0"/>
              <a:t>IS</a:t>
            </a:r>
            <a:r>
              <a:rPr lang="pt-BR" sz="1488" baseline="-25000" dirty="0"/>
              <a:t>segunda</a:t>
            </a:r>
            <a:r>
              <a:rPr lang="pt-BR" sz="1488" dirty="0"/>
              <a:t> =0,84</a:t>
            </a:r>
          </a:p>
          <a:p>
            <a:r>
              <a:rPr lang="pt-BR" sz="1488" dirty="0"/>
              <a:t>IS</a:t>
            </a:r>
            <a:r>
              <a:rPr lang="pt-BR" sz="1488" baseline="-25000" dirty="0"/>
              <a:t>terça </a:t>
            </a:r>
            <a:r>
              <a:rPr lang="pt-BR" sz="1488" dirty="0"/>
              <a:t>= 0,79</a:t>
            </a:r>
          </a:p>
          <a:p>
            <a:r>
              <a:rPr lang="pt-BR" sz="1488" dirty="0"/>
              <a:t>IS</a:t>
            </a:r>
            <a:r>
              <a:rPr lang="pt-BR" sz="1488" baseline="-25000" dirty="0"/>
              <a:t>quarta</a:t>
            </a:r>
            <a:r>
              <a:rPr lang="pt-BR" sz="1488" dirty="0"/>
              <a:t> = 0,87</a:t>
            </a:r>
          </a:p>
          <a:p>
            <a:r>
              <a:rPr lang="pt-BR" sz="1488" dirty="0"/>
              <a:t>IS</a:t>
            </a:r>
            <a:r>
              <a:rPr lang="pt-BR" sz="1488" baseline="-25000" dirty="0"/>
              <a:t>quinta</a:t>
            </a:r>
            <a:r>
              <a:rPr lang="pt-BR" sz="1488" dirty="0"/>
              <a:t> = 0,86</a:t>
            </a:r>
          </a:p>
          <a:p>
            <a:r>
              <a:rPr lang="pt-BR" sz="1488" dirty="0"/>
              <a:t>IS</a:t>
            </a:r>
            <a:r>
              <a:rPr lang="pt-BR" sz="1488" baseline="-25000" dirty="0"/>
              <a:t>sexta</a:t>
            </a:r>
            <a:r>
              <a:rPr lang="pt-BR" sz="1488" dirty="0"/>
              <a:t> = 1,04</a:t>
            </a:r>
          </a:p>
          <a:p>
            <a:r>
              <a:rPr lang="pt-BR" sz="1488" dirty="0"/>
              <a:t>IS</a:t>
            </a:r>
            <a:r>
              <a:rPr lang="pt-BR" sz="1488" baseline="-25000" dirty="0"/>
              <a:t>sábado</a:t>
            </a:r>
            <a:r>
              <a:rPr lang="pt-BR" sz="1488" dirty="0"/>
              <a:t> =1,25</a:t>
            </a:r>
          </a:p>
          <a:p>
            <a:r>
              <a:rPr lang="pt-BR" sz="1488" dirty="0"/>
              <a:t>IS</a:t>
            </a:r>
            <a:r>
              <a:rPr lang="pt-BR" sz="1488" baseline="-25000" dirty="0"/>
              <a:t>domingo</a:t>
            </a:r>
            <a:r>
              <a:rPr lang="pt-BR" sz="1488" dirty="0"/>
              <a:t> = 1,32</a:t>
            </a:r>
          </a:p>
        </p:txBody>
      </p:sp>
      <p:sp>
        <p:nvSpPr>
          <p:cNvPr id="16" name="CaixaDeTexto 15">
            <a:extLst>
              <a:ext uri="{FF2B5EF4-FFF2-40B4-BE49-F238E27FC236}">
                <a16:creationId xmlns:a16="http://schemas.microsoft.com/office/drawing/2014/main" id="{A3359102-FE20-45D5-B035-DFDA08DB7FE8}"/>
              </a:ext>
            </a:extLst>
          </p:cNvPr>
          <p:cNvSpPr txBox="1"/>
          <p:nvPr/>
        </p:nvSpPr>
        <p:spPr>
          <a:xfrm>
            <a:off x="3463022" y="4714166"/>
            <a:ext cx="1577290" cy="779252"/>
          </a:xfrm>
          <a:prstGeom prst="rect">
            <a:avLst/>
          </a:prstGeom>
          <a:noFill/>
        </p:spPr>
        <p:txBody>
          <a:bodyPr wrap="square">
            <a:spAutoFit/>
          </a:bodyPr>
          <a:lstStyle/>
          <a:p>
            <a:pPr algn="just"/>
            <a:r>
              <a:rPr lang="pt-BR" sz="1488" dirty="0"/>
              <a:t>P</a:t>
            </a:r>
            <a:r>
              <a:rPr lang="pt-BR" sz="1488" baseline="-25000" dirty="0"/>
              <a:t>25</a:t>
            </a:r>
            <a:r>
              <a:rPr lang="pt-BR" sz="1488" dirty="0"/>
              <a:t> = 64,63</a:t>
            </a:r>
          </a:p>
          <a:p>
            <a:pPr algn="just"/>
            <a:r>
              <a:rPr lang="pt-BR" sz="1488" dirty="0"/>
              <a:t>P</a:t>
            </a:r>
            <a:r>
              <a:rPr lang="pt-BR" sz="1488" baseline="-25000" dirty="0"/>
              <a:t>25 </a:t>
            </a:r>
            <a:r>
              <a:rPr lang="pt-BR" sz="1488" dirty="0"/>
              <a:t>= 64,63*0,86</a:t>
            </a:r>
          </a:p>
          <a:p>
            <a:pPr algn="just"/>
            <a:r>
              <a:rPr lang="pt-BR" sz="1488" dirty="0"/>
              <a:t>P</a:t>
            </a:r>
            <a:r>
              <a:rPr lang="pt-BR" sz="1488" baseline="-25000" dirty="0"/>
              <a:t>25 </a:t>
            </a:r>
            <a:r>
              <a:rPr lang="pt-BR" sz="1488" dirty="0"/>
              <a:t>= 55,582</a:t>
            </a:r>
          </a:p>
        </p:txBody>
      </p:sp>
      <p:sp>
        <p:nvSpPr>
          <p:cNvPr id="17" name="CaixaDeTexto 16">
            <a:extLst>
              <a:ext uri="{FF2B5EF4-FFF2-40B4-BE49-F238E27FC236}">
                <a16:creationId xmlns:a16="http://schemas.microsoft.com/office/drawing/2014/main" id="{A15657BF-763F-435A-9AD9-F21774440DBB}"/>
              </a:ext>
            </a:extLst>
          </p:cNvPr>
          <p:cNvSpPr txBox="1"/>
          <p:nvPr/>
        </p:nvSpPr>
        <p:spPr>
          <a:xfrm>
            <a:off x="3284773" y="5686964"/>
            <a:ext cx="1755539" cy="779252"/>
          </a:xfrm>
          <a:prstGeom prst="rect">
            <a:avLst/>
          </a:prstGeom>
          <a:noFill/>
        </p:spPr>
        <p:txBody>
          <a:bodyPr wrap="square">
            <a:spAutoFit/>
          </a:bodyPr>
          <a:lstStyle/>
          <a:p>
            <a:pPr algn="just"/>
            <a:r>
              <a:rPr lang="pt-BR" sz="1488" dirty="0"/>
              <a:t>P</a:t>
            </a:r>
            <a:r>
              <a:rPr lang="pt-BR" sz="1488" baseline="-25000" dirty="0"/>
              <a:t>26</a:t>
            </a:r>
            <a:r>
              <a:rPr lang="pt-BR" sz="1488" dirty="0"/>
              <a:t> = 64,694</a:t>
            </a:r>
          </a:p>
          <a:p>
            <a:pPr algn="just"/>
            <a:r>
              <a:rPr lang="pt-BR" sz="1488" dirty="0"/>
              <a:t>P</a:t>
            </a:r>
            <a:r>
              <a:rPr lang="pt-BR" sz="1488" baseline="-25000" dirty="0"/>
              <a:t>26 </a:t>
            </a:r>
            <a:r>
              <a:rPr lang="pt-BR" sz="1488" dirty="0"/>
              <a:t>= 64,694*1,04</a:t>
            </a:r>
          </a:p>
          <a:p>
            <a:pPr algn="just"/>
            <a:r>
              <a:rPr lang="pt-BR" sz="1488" dirty="0"/>
              <a:t>P</a:t>
            </a:r>
            <a:r>
              <a:rPr lang="pt-BR" sz="1488" baseline="-25000" dirty="0"/>
              <a:t>26 </a:t>
            </a:r>
            <a:r>
              <a:rPr lang="pt-BR" sz="1488" dirty="0"/>
              <a:t>= 67,282</a:t>
            </a:r>
          </a:p>
        </p:txBody>
      </p:sp>
    </p:spTree>
    <p:extLst>
      <p:ext uri="{BB962C8B-B14F-4D97-AF65-F5344CB8AC3E}">
        <p14:creationId xmlns:p14="http://schemas.microsoft.com/office/powerpoint/2010/main" val="9896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fade">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fade">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fade">
                                      <p:cBhvr>
                                        <p:cTn id="40" dur="500"/>
                                        <p:tgtEl>
                                          <p:spTgt spid="17">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fade">
                                      <p:cBhvr>
                                        <p:cTn id="43" dur="500"/>
                                        <p:tgtEl>
                                          <p:spTgt spid="1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xEl>
                                              <p:pRg st="2" end="2"/>
                                            </p:txEl>
                                          </p:spTgt>
                                        </p:tgtEl>
                                        <p:attrNameLst>
                                          <p:attrName>style.visibility</p:attrName>
                                        </p:attrNameLst>
                                      </p:cBhvr>
                                      <p:to>
                                        <p:strVal val="visible"/>
                                      </p:to>
                                    </p:set>
                                    <p:animEffect transition="in" filter="fade">
                                      <p:cBhvr>
                                        <p:cTn id="4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Decidida a técnica de previsão e obtendo as previsões, o acompanhamento do desempenho das previsões deve ser realizado</a:t>
            </a:r>
          </a:p>
          <a:p>
            <a:pPr algn="just"/>
            <a:r>
              <a:rPr lang="pt-BR" sz="1654" dirty="0"/>
              <a:t>O </a:t>
            </a:r>
            <a:r>
              <a:rPr lang="pt-BR" sz="1654" b="1" dirty="0"/>
              <a:t>acompanhamento</a:t>
            </a:r>
            <a:r>
              <a:rPr lang="pt-BR" sz="1654" dirty="0"/>
              <a:t> ocorre por meio de cálculos de </a:t>
            </a:r>
            <a:r>
              <a:rPr lang="pt-BR" sz="1654" b="1" dirty="0"/>
              <a:t>erro da previsão </a:t>
            </a:r>
            <a:r>
              <a:rPr lang="pt-BR" sz="1654" dirty="0"/>
              <a:t>(diferença que ocorre entre o valor real da demanda e o valor previsto pelo modelo para um dado período)</a:t>
            </a:r>
          </a:p>
          <a:p>
            <a:pPr algn="just"/>
            <a:r>
              <a:rPr lang="pt-BR" sz="1654" dirty="0"/>
              <a:t>A manutenção e acompanhamento de um modelo visa:</a:t>
            </a:r>
          </a:p>
          <a:p>
            <a:pPr algn="just"/>
            <a:r>
              <a:rPr lang="pt-BR" sz="1654" dirty="0"/>
              <a:t>– Verificar a acuracidade dos valores previstos</a:t>
            </a:r>
          </a:p>
          <a:p>
            <a:pPr algn="just"/>
            <a:r>
              <a:rPr lang="pt-BR" sz="1654" dirty="0"/>
              <a:t>– Identificar, isolar e corrigir variações anormais</a:t>
            </a:r>
          </a:p>
          <a:p>
            <a:pPr algn="just"/>
            <a:r>
              <a:rPr lang="pt-BR" sz="1654" dirty="0"/>
              <a:t>– Permitir a escolha de técnicas, ou parâmetros, mais eficientes</a:t>
            </a:r>
            <a:endParaRPr lang="pt-BR"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413047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Acompanhar o desempenho do modelo conforme o erro acumulado</a:t>
            </a:r>
          </a:p>
          <a:p>
            <a:pPr algn="just"/>
            <a:r>
              <a:rPr lang="pt-BR" sz="1654" dirty="0"/>
              <a:t>Espera-se que o modelo de previsão gere, aleatoriamente, valores acima e abaixo dos reais, devendo assim se anular</a:t>
            </a:r>
          </a:p>
          <a:p>
            <a:pPr algn="just"/>
            <a:r>
              <a:rPr lang="pt-BR" sz="1654" dirty="0"/>
              <a:t>Dentre as técnicas para o monitoramento, apontam-se:</a:t>
            </a:r>
          </a:p>
          <a:p>
            <a:pPr marL="283510" indent="-283510" algn="just">
              <a:buFont typeface="Arial" panose="020B0604020202020204" pitchFamily="34" charset="0"/>
              <a:buChar char="•"/>
            </a:pPr>
            <a:r>
              <a:rPr lang="pt-BR" sz="1654" dirty="0"/>
              <a:t>A soma Acumulada dos Erros de Previsão</a:t>
            </a:r>
          </a:p>
          <a:p>
            <a:pPr marL="283510" indent="-283510" algn="just">
              <a:buFont typeface="Arial" panose="020B0604020202020204" pitchFamily="34" charset="0"/>
              <a:buChar char="•"/>
            </a:pPr>
            <a:r>
              <a:rPr lang="pt-BR" sz="1654" dirty="0"/>
              <a:t>Erro Quadrado Médio (MSE - </a:t>
            </a:r>
            <a:r>
              <a:rPr lang="pt-BR" sz="1654" i="1" dirty="0" err="1"/>
              <a:t>Mean</a:t>
            </a:r>
            <a:r>
              <a:rPr lang="pt-BR" sz="1654" i="1" dirty="0"/>
              <a:t> Square </a:t>
            </a:r>
            <a:r>
              <a:rPr lang="pt-BR" sz="1654" i="1" dirty="0" err="1"/>
              <a:t>Error</a:t>
            </a:r>
            <a:r>
              <a:rPr lang="pt-BR" sz="1654" i="1" dirty="0"/>
              <a:t>)</a:t>
            </a:r>
          </a:p>
          <a:p>
            <a:pPr marL="283510" indent="-283510" algn="just">
              <a:buFont typeface="Arial" panose="020B0604020202020204" pitchFamily="34" charset="0"/>
              <a:buChar char="•"/>
            </a:pPr>
            <a:r>
              <a:rPr lang="pt-BR" sz="1654" dirty="0"/>
              <a:t>Erro Médio Absoluto (MAD - </a:t>
            </a:r>
            <a:r>
              <a:rPr lang="pt-BR" sz="1654" i="1" dirty="0" err="1"/>
              <a:t>Mean</a:t>
            </a:r>
            <a:r>
              <a:rPr lang="pt-BR" sz="1654" i="1" dirty="0"/>
              <a:t> </a:t>
            </a:r>
            <a:r>
              <a:rPr lang="pt-BR" sz="1654" i="1" dirty="0" err="1"/>
              <a:t>Absolute</a:t>
            </a:r>
            <a:r>
              <a:rPr lang="pt-BR" sz="1654" i="1" dirty="0"/>
              <a:t> </a:t>
            </a:r>
            <a:r>
              <a:rPr lang="pt-BR" sz="1654" i="1" dirty="0" err="1"/>
              <a:t>Deviation</a:t>
            </a:r>
            <a:r>
              <a:rPr lang="pt-BR" sz="1654" dirty="0"/>
              <a:t>)</a:t>
            </a:r>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Tree>
    <p:extLst>
      <p:ext uri="{BB962C8B-B14F-4D97-AF65-F5344CB8AC3E}">
        <p14:creationId xmlns:p14="http://schemas.microsoft.com/office/powerpoint/2010/main" val="36909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Soma Acumulada dos Erros de Previsão</a:t>
            </a:r>
          </a:p>
          <a:p>
            <a:pPr algn="just"/>
            <a:endParaRPr lang="pt-BR" sz="1654" dirty="0"/>
          </a:p>
          <a:p>
            <a:pPr algn="just"/>
            <a:endParaRPr lang="pt-BR" sz="1654" dirty="0"/>
          </a:p>
          <a:p>
            <a:pPr algn="just">
              <a:spcAft>
                <a:spcPts val="0"/>
              </a:spcAft>
            </a:pPr>
            <a:r>
              <a:rPr lang="pt-BR" sz="1323" dirty="0" err="1"/>
              <a:t>D</a:t>
            </a:r>
            <a:r>
              <a:rPr lang="pt-BR" sz="1323" baseline="-25000" dirty="0" err="1"/>
              <a:t>t</a:t>
            </a:r>
            <a:r>
              <a:rPr lang="pt-BR" sz="1323" dirty="0"/>
              <a:t> - Demanda do Período</a:t>
            </a:r>
          </a:p>
          <a:p>
            <a:pPr algn="just">
              <a:spcAft>
                <a:spcPts val="0"/>
              </a:spcAft>
            </a:pPr>
            <a:r>
              <a:rPr lang="pt-BR" sz="1323" dirty="0"/>
              <a:t>P</a:t>
            </a:r>
            <a:r>
              <a:rPr lang="pt-BR" sz="1323" baseline="-25000" dirty="0"/>
              <a:t>t</a:t>
            </a:r>
            <a:r>
              <a:rPr lang="pt-BR" sz="1323" dirty="0"/>
              <a:t> - Valores Previstos</a:t>
            </a:r>
          </a:p>
          <a:p>
            <a:pPr algn="just">
              <a:spcAft>
                <a:spcPts val="0"/>
              </a:spcAft>
            </a:pPr>
            <a:r>
              <a:rPr lang="pt-BR" sz="1323" dirty="0"/>
              <a:t>n - Número de períodos de previsão</a:t>
            </a:r>
          </a:p>
          <a:p>
            <a:pPr algn="just"/>
            <a:endParaRPr lang="pt-BR" sz="1654"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0" name="Tabela 9">
            <a:extLst>
              <a:ext uri="{FF2B5EF4-FFF2-40B4-BE49-F238E27FC236}">
                <a16:creationId xmlns:a16="http://schemas.microsoft.com/office/drawing/2014/main" id="{50DF8BCD-54B7-4CB2-B0ED-ED250409DF10}"/>
              </a:ext>
            </a:extLst>
          </p:cNvPr>
          <p:cNvGraphicFramePr>
            <a:graphicFrameLocks noGrp="1"/>
          </p:cNvGraphicFramePr>
          <p:nvPr/>
        </p:nvGraphicFramePr>
        <p:xfrm>
          <a:off x="5283852" y="3144682"/>
          <a:ext cx="4291788" cy="2538227"/>
        </p:xfrm>
        <a:graphic>
          <a:graphicData uri="http://schemas.openxmlformats.org/drawingml/2006/table">
            <a:tbl>
              <a:tblPr>
                <a:tableStyleId>{5940675A-B579-460E-94D1-54222C63F5DA}</a:tableStyleId>
              </a:tblPr>
              <a:tblGrid>
                <a:gridCol w="725373">
                  <a:extLst>
                    <a:ext uri="{9D8B030D-6E8A-4147-A177-3AD203B41FA5}">
                      <a16:colId xmlns:a16="http://schemas.microsoft.com/office/drawing/2014/main" val="603430585"/>
                    </a:ext>
                  </a:extLst>
                </a:gridCol>
                <a:gridCol w="803091">
                  <a:extLst>
                    <a:ext uri="{9D8B030D-6E8A-4147-A177-3AD203B41FA5}">
                      <a16:colId xmlns:a16="http://schemas.microsoft.com/office/drawing/2014/main" val="2900602059"/>
                    </a:ext>
                  </a:extLst>
                </a:gridCol>
                <a:gridCol w="725373">
                  <a:extLst>
                    <a:ext uri="{9D8B030D-6E8A-4147-A177-3AD203B41FA5}">
                      <a16:colId xmlns:a16="http://schemas.microsoft.com/office/drawing/2014/main" val="2020800783"/>
                    </a:ext>
                  </a:extLst>
                </a:gridCol>
                <a:gridCol w="725373">
                  <a:extLst>
                    <a:ext uri="{9D8B030D-6E8A-4147-A177-3AD203B41FA5}">
                      <a16:colId xmlns:a16="http://schemas.microsoft.com/office/drawing/2014/main" val="3863987975"/>
                    </a:ext>
                  </a:extLst>
                </a:gridCol>
                <a:gridCol w="725373">
                  <a:extLst>
                    <a:ext uri="{9D8B030D-6E8A-4147-A177-3AD203B41FA5}">
                      <a16:colId xmlns:a16="http://schemas.microsoft.com/office/drawing/2014/main" val="1434705241"/>
                    </a:ext>
                  </a:extLst>
                </a:gridCol>
                <a:gridCol w="587206">
                  <a:extLst>
                    <a:ext uri="{9D8B030D-6E8A-4147-A177-3AD203B41FA5}">
                      <a16:colId xmlns:a16="http://schemas.microsoft.com/office/drawing/2014/main" val="3501646509"/>
                    </a:ext>
                  </a:extLst>
                </a:gridCol>
              </a:tblGrid>
              <a:tr h="184286">
                <a:tc rowSpan="2">
                  <a:txBody>
                    <a:bodyPr/>
                    <a:lstStyle/>
                    <a:p>
                      <a:pPr algn="ctr" fontAlgn="t"/>
                      <a:r>
                        <a:rPr lang="pt-BR" sz="1200" u="none" strike="noStrike" dirty="0">
                          <a:effectLst/>
                        </a:rPr>
                        <a:t>Período</a:t>
                      </a:r>
                      <a:endParaRPr lang="pt-BR" sz="1200" b="0" i="0" u="none" strike="noStrike" dirty="0">
                        <a:solidFill>
                          <a:srgbClr val="000000"/>
                        </a:solidFill>
                        <a:effectLst/>
                        <a:latin typeface="Arial" panose="020B0604020202020204" pitchFamily="34" charset="0"/>
                      </a:endParaRPr>
                    </a:p>
                  </a:txBody>
                  <a:tcPr marL="7875" marR="7875" marT="7875" marB="0" anchor="ct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278941139"/>
                  </a:ext>
                </a:extLst>
              </a:tr>
              <a:tr h="184286">
                <a:tc>
                  <a:txBody>
                    <a:bodyPr/>
                    <a:lstStyle/>
                    <a:p>
                      <a:pPr algn="ctr" fontAlgn="t"/>
                      <a:r>
                        <a:rPr lang="pt-BR" sz="1200" u="none" strike="noStrike" dirty="0">
                          <a:effectLst/>
                        </a:rPr>
                        <a:t>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709046398"/>
                  </a:ext>
                </a:extLst>
              </a:tr>
              <a:tr h="184286">
                <a:tc>
                  <a:txBody>
                    <a:bodyPr/>
                    <a:lstStyle/>
                    <a:p>
                      <a:pPr algn="ctr" fontAlgn="t"/>
                      <a:r>
                        <a:rPr lang="pt-BR" sz="1200" u="none" strike="noStrike" dirty="0">
                          <a:effectLst/>
                        </a:rPr>
                        <a:t>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959797286"/>
                  </a:ext>
                </a:extLst>
              </a:tr>
              <a:tr h="184286">
                <a:tc>
                  <a:txBody>
                    <a:bodyPr/>
                    <a:lstStyle/>
                    <a:p>
                      <a:pPr algn="ctr" fontAlgn="t"/>
                      <a:r>
                        <a:rPr lang="pt-BR" sz="1200" u="none" strike="noStrike" dirty="0">
                          <a:effectLst/>
                        </a:rPr>
                        <a:t>3</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7,50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5,50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231358755"/>
                  </a:ext>
                </a:extLst>
              </a:tr>
              <a:tr h="184286">
                <a:tc>
                  <a:txBody>
                    <a:bodyPr/>
                    <a:lstStyle/>
                    <a:p>
                      <a:pPr algn="ctr" fontAlgn="t"/>
                      <a:r>
                        <a:rPr lang="pt-BR" sz="1200" u="none" strike="noStrike" dirty="0">
                          <a:effectLst/>
                        </a:rPr>
                        <a:t>4</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-5,25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57823937"/>
                  </a:ext>
                </a:extLst>
              </a:tr>
              <a:tr h="184286">
                <a:tc>
                  <a:txBody>
                    <a:bodyPr/>
                    <a:lstStyle/>
                    <a:p>
                      <a:pPr algn="ctr" fontAlgn="t"/>
                      <a:r>
                        <a:rPr lang="pt-BR" sz="1200" u="none" strike="noStrike" dirty="0">
                          <a:effectLst/>
                        </a:rPr>
                        <a:t>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91,12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0,88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92,62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-0,62</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166061832"/>
                  </a:ext>
                </a:extLst>
              </a:tr>
              <a:tr h="184286">
                <a:tc>
                  <a:txBody>
                    <a:bodyPr/>
                    <a:lstStyle/>
                    <a:p>
                      <a:pPr algn="ctr" fontAlgn="t"/>
                      <a:r>
                        <a:rPr lang="pt-BR" sz="1200" u="none" strike="noStrike" dirty="0">
                          <a:effectLst/>
                        </a:rPr>
                        <a:t>6</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3,80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92,31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2,69</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750415981"/>
                  </a:ext>
                </a:extLst>
              </a:tr>
              <a:tr h="184286">
                <a:tc>
                  <a:txBody>
                    <a:bodyPr/>
                    <a:lstStyle/>
                    <a:p>
                      <a:pPr algn="ctr" fontAlgn="t"/>
                      <a:r>
                        <a:rPr lang="pt-BR" sz="1200" u="none" strike="noStrike" dirty="0">
                          <a:effectLst/>
                        </a:rPr>
                        <a:t>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93,65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-3,65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511077885"/>
                  </a:ext>
                </a:extLst>
              </a:tr>
              <a:tr h="184286">
                <a:tc>
                  <a:txBody>
                    <a:bodyPr/>
                    <a:lstStyle/>
                    <a:p>
                      <a:pPr algn="ctr" fontAlgn="t"/>
                      <a:r>
                        <a:rPr lang="pt-BR" sz="1200" u="none" strike="noStrike" dirty="0">
                          <a:effectLst/>
                        </a:rPr>
                        <a:t>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91,42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91,82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8,18</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987575886"/>
                  </a:ext>
                </a:extLst>
              </a:tr>
              <a:tr h="184286">
                <a:tc>
                  <a:txBody>
                    <a:bodyPr/>
                    <a:lstStyle/>
                    <a:p>
                      <a:pPr algn="ctr" fontAlgn="t"/>
                      <a:r>
                        <a:rPr lang="pt-BR" sz="1200" u="none" strike="noStrike" dirty="0">
                          <a:effectLst/>
                        </a:rPr>
                        <a:t>9</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95,91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-3,91</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399826996"/>
                  </a:ext>
                </a:extLst>
              </a:tr>
              <a:tr h="184286">
                <a:tc>
                  <a:txBody>
                    <a:bodyPr/>
                    <a:lstStyle/>
                    <a:p>
                      <a:pPr algn="ctr" fontAlgn="t"/>
                      <a:r>
                        <a:rPr lang="pt-BR" sz="1200" u="none" strike="noStrike" dirty="0">
                          <a:effectLst/>
                        </a:rPr>
                        <a:t>10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2074432544"/>
                  </a:ext>
                </a:extLst>
              </a:tr>
              <a:tr h="184286">
                <a:tc>
                  <a:txBody>
                    <a:bodyPr/>
                    <a:lstStyle/>
                    <a:p>
                      <a:pPr algn="ctr" fontAlgn="t"/>
                      <a:r>
                        <a:rPr lang="pt-BR" sz="1200" u="none" strike="noStrike" dirty="0">
                          <a:effectLst/>
                        </a:rPr>
                        <a:t>11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152888130"/>
                  </a:ext>
                </a:extLst>
              </a:tr>
            </a:tbl>
          </a:graphicData>
        </a:graphic>
      </p:graphicFrame>
      <p:sp>
        <p:nvSpPr>
          <p:cNvPr id="11" name="Retângulo: Cantos Arredondados 10">
            <a:extLst>
              <a:ext uri="{FF2B5EF4-FFF2-40B4-BE49-F238E27FC236}">
                <a16:creationId xmlns:a16="http://schemas.microsoft.com/office/drawing/2014/main" id="{719706F9-706B-4748-880A-4F8D230AB816}"/>
              </a:ext>
            </a:extLst>
          </p:cNvPr>
          <p:cNvSpPr/>
          <p:nvPr/>
        </p:nvSpPr>
        <p:spPr>
          <a:xfrm>
            <a:off x="6025700" y="3836198"/>
            <a:ext cx="774105"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2" name="Retângulo: Cantos Arredondados 11">
            <a:extLst>
              <a:ext uri="{FF2B5EF4-FFF2-40B4-BE49-F238E27FC236}">
                <a16:creationId xmlns:a16="http://schemas.microsoft.com/office/drawing/2014/main" id="{272CE357-DFCF-4E5C-AD8A-E90DFE0CFCB0}"/>
              </a:ext>
            </a:extLst>
          </p:cNvPr>
          <p:cNvSpPr/>
          <p:nvPr/>
        </p:nvSpPr>
        <p:spPr>
          <a:xfrm>
            <a:off x="6820173" y="3836198"/>
            <a:ext cx="725464"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564ED4AC-24FC-4E0C-A812-72423CD438D6}"/>
              </a:ext>
            </a:extLst>
          </p:cNvPr>
          <p:cNvSpPr/>
          <p:nvPr/>
        </p:nvSpPr>
        <p:spPr>
          <a:xfrm>
            <a:off x="7541652" y="3836197"/>
            <a:ext cx="725464" cy="1651996"/>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mc:AlternateContent xmlns:mc="http://schemas.openxmlformats.org/markup-compatibility/2006" xmlns:a14="http://schemas.microsoft.com/office/drawing/2010/main">
        <mc:Choice Requires="a14">
          <p:sp>
            <p:nvSpPr>
              <p:cNvPr id="24" name="CaixaDeTexto 23">
                <a:extLst>
                  <a:ext uri="{FF2B5EF4-FFF2-40B4-BE49-F238E27FC236}">
                    <a16:creationId xmlns:a16="http://schemas.microsoft.com/office/drawing/2014/main" id="{E20EF380-69CA-4A13-AFFA-02FA1803B133}"/>
                  </a:ext>
                </a:extLst>
              </p:cNvPr>
              <p:cNvSpPr txBox="1"/>
              <p:nvPr/>
            </p:nvSpPr>
            <p:spPr>
              <a:xfrm>
                <a:off x="162676" y="5255577"/>
                <a:ext cx="2842648"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0,10)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5+7,5-1,25+...+2,75</a:t>
                </a:r>
                <a:endParaRPr lang="pt-BR" sz="1488" dirty="0"/>
              </a:p>
            </p:txBody>
          </p:sp>
        </mc:Choice>
        <mc:Fallback xmlns="">
          <p:sp>
            <p:nvSpPr>
              <p:cNvPr id="24" name="CaixaDeTexto 23">
                <a:extLst>
                  <a:ext uri="{FF2B5EF4-FFF2-40B4-BE49-F238E27FC236}">
                    <a16:creationId xmlns:a16="http://schemas.microsoft.com/office/drawing/2014/main" id="{E20EF380-69CA-4A13-AFFA-02FA1803B133}"/>
                  </a:ext>
                </a:extLst>
              </p:cNvPr>
              <p:cNvSpPr txBox="1">
                <a:spLocks noRot="1" noChangeAspect="1" noMove="1" noResize="1" noEditPoints="1" noAdjustHandles="1" noChangeArrowheads="1" noChangeShapeType="1" noTextEdit="1"/>
              </p:cNvSpPr>
              <p:nvPr/>
            </p:nvSpPr>
            <p:spPr>
              <a:xfrm>
                <a:off x="162676" y="5255577"/>
                <a:ext cx="2842648" cy="440377"/>
              </a:xfrm>
              <a:prstGeom prst="rect">
                <a:avLst/>
              </a:prstGeom>
              <a:blipFill>
                <a:blip r:embed="rId3"/>
                <a:stretch>
                  <a:fillRect l="-429" b="-833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4F18DCA4-E271-497F-AA38-388861C4E174}"/>
                  </a:ext>
                </a:extLst>
              </p:cNvPr>
              <p:cNvSpPr txBox="1"/>
              <p:nvPr/>
            </p:nvSpPr>
            <p:spPr>
              <a:xfrm>
                <a:off x="162676" y="5679971"/>
                <a:ext cx="1783859"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0,10)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25,41</a:t>
                </a:r>
                <a:endParaRPr lang="pt-BR" sz="1488" dirty="0"/>
              </a:p>
            </p:txBody>
          </p:sp>
        </mc:Choice>
        <mc:Fallback xmlns="">
          <p:sp>
            <p:nvSpPr>
              <p:cNvPr id="25" name="CaixaDeTexto 24">
                <a:extLst>
                  <a:ext uri="{FF2B5EF4-FFF2-40B4-BE49-F238E27FC236}">
                    <a16:creationId xmlns:a16="http://schemas.microsoft.com/office/drawing/2014/main" id="{4F18DCA4-E271-497F-AA38-388861C4E174}"/>
                  </a:ext>
                </a:extLst>
              </p:cNvPr>
              <p:cNvSpPr txBox="1">
                <a:spLocks noRot="1" noChangeAspect="1" noMove="1" noResize="1" noEditPoints="1" noAdjustHandles="1" noChangeArrowheads="1" noChangeShapeType="1" noTextEdit="1"/>
              </p:cNvSpPr>
              <p:nvPr/>
            </p:nvSpPr>
            <p:spPr>
              <a:xfrm>
                <a:off x="162676" y="5679971"/>
                <a:ext cx="1783859" cy="440377"/>
              </a:xfrm>
              <a:prstGeom prst="rect">
                <a:avLst/>
              </a:prstGeom>
              <a:blipFill>
                <a:blip r:embed="rId4"/>
                <a:stretch>
                  <a:fillRect l="-685" b="-833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7" name="CaixaDeTexto 16">
                <a:extLst>
                  <a:ext uri="{FF2B5EF4-FFF2-40B4-BE49-F238E27FC236}">
                    <a16:creationId xmlns:a16="http://schemas.microsoft.com/office/drawing/2014/main" id="{6EEBD464-3CCD-441B-832B-F9389500D745}"/>
                  </a:ext>
                </a:extLst>
              </p:cNvPr>
              <p:cNvSpPr txBox="1"/>
              <p:nvPr/>
            </p:nvSpPr>
            <p:spPr>
              <a:xfrm>
                <a:off x="620579" y="3337268"/>
                <a:ext cx="1059427"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dirty="0">
                    <a:latin typeface="Arial" panose="020B0604020202020204" pitchFamily="34" charset="0"/>
                    <a:cs typeface="Arial" panose="020B0604020202020204" pitchFamily="34" charset="0"/>
                  </a:rPr>
                  <a:t>(D</a:t>
                </a:r>
                <a:r>
                  <a:rPr lang="pt-BR" sz="1323" baseline="-25000" dirty="0">
                    <a:latin typeface="Arial" panose="020B0604020202020204" pitchFamily="34" charset="0"/>
                    <a:cs typeface="Arial" panose="020B0604020202020204" pitchFamily="34" charset="0"/>
                  </a:rPr>
                  <a:t>t</a:t>
                </a:r>
                <a:r>
                  <a:rPr lang="pt-BR" sz="1323" dirty="0"/>
                  <a:t> – </a:t>
                </a:r>
                <a:r>
                  <a:rPr lang="pt-BR" sz="1323" dirty="0" err="1">
                    <a:latin typeface="Arial" panose="020B0604020202020204" pitchFamily="34" charset="0"/>
                    <a:cs typeface="Arial" panose="020B0604020202020204" pitchFamily="34" charset="0"/>
                  </a:rPr>
                  <a:t>P</a:t>
                </a:r>
                <a:r>
                  <a:rPr lang="pt-BR" sz="1323" baseline="-25000" dirty="0" err="1">
                    <a:latin typeface="Arial" panose="020B0604020202020204" pitchFamily="34" charset="0"/>
                    <a:cs typeface="Arial" panose="020B0604020202020204" pitchFamily="34" charset="0"/>
                  </a:rPr>
                  <a:t>t</a:t>
                </a:r>
                <a:r>
                  <a:rPr lang="pt-BR" sz="1488" dirty="0">
                    <a:latin typeface="Arial" panose="020B0604020202020204" pitchFamily="34" charset="0"/>
                    <a:cs typeface="Arial" panose="020B0604020202020204" pitchFamily="34" charset="0"/>
                  </a:rPr>
                  <a:t>)</a:t>
                </a:r>
                <a:endParaRPr lang="pt-BR" sz="1488" dirty="0"/>
              </a:p>
            </p:txBody>
          </p:sp>
        </mc:Choice>
        <mc:Fallback xmlns="">
          <p:sp>
            <p:nvSpPr>
              <p:cNvPr id="17" name="CaixaDeTexto 16">
                <a:extLst>
                  <a:ext uri="{FF2B5EF4-FFF2-40B4-BE49-F238E27FC236}">
                    <a16:creationId xmlns:a16="http://schemas.microsoft.com/office/drawing/2014/main" id="{6EEBD464-3CCD-441B-832B-F9389500D745}"/>
                  </a:ext>
                </a:extLst>
              </p:cNvPr>
              <p:cNvSpPr txBox="1">
                <a:spLocks noRot="1" noChangeAspect="1" noMove="1" noResize="1" noEditPoints="1" noAdjustHandles="1" noChangeArrowheads="1" noChangeShapeType="1" noTextEdit="1"/>
              </p:cNvSpPr>
              <p:nvPr/>
            </p:nvSpPr>
            <p:spPr>
              <a:xfrm>
                <a:off x="620579" y="3337268"/>
                <a:ext cx="1059427" cy="440377"/>
              </a:xfrm>
              <a:prstGeom prst="rect">
                <a:avLst/>
              </a:prstGeom>
              <a:blipFill>
                <a:blip r:embed="rId5"/>
                <a:stretch>
                  <a:fillRect l="-1149" b="-9589"/>
                </a:stretch>
              </a:blipFill>
            </p:spPr>
            <p:txBody>
              <a:bodyPr/>
              <a:lstStyle/>
              <a:p>
                <a:r>
                  <a:rPr lang="pt-BR">
                    <a:noFill/>
                  </a:rPr>
                  <a:t> </a:t>
                </a:r>
              </a:p>
            </p:txBody>
          </p:sp>
        </mc:Fallback>
      </mc:AlternateContent>
    </p:spTree>
    <p:extLst>
      <p:ext uri="{BB962C8B-B14F-4D97-AF65-F5344CB8AC3E}">
        <p14:creationId xmlns:p14="http://schemas.microsoft.com/office/powerpoint/2010/main" val="181884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500"/>
                                        <p:tgtEl>
                                          <p:spTgt spid="3">
                                            <p:txEl>
                                              <p:pRg st="5" end="5"/>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4" grpId="0"/>
      <p:bldP spid="25" grpId="0"/>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Soma Acumulada dos Erros de Previsão</a:t>
            </a:r>
          </a:p>
          <a:p>
            <a:pPr algn="just"/>
            <a:endParaRPr lang="pt-BR" sz="1654" dirty="0"/>
          </a:p>
          <a:p>
            <a:pPr algn="just"/>
            <a:endParaRPr lang="pt-BR" sz="1654" dirty="0"/>
          </a:p>
          <a:p>
            <a:pPr algn="just">
              <a:spcAft>
                <a:spcPts val="0"/>
              </a:spcAft>
            </a:pPr>
            <a:r>
              <a:rPr lang="pt-BR" sz="1323" dirty="0" err="1"/>
              <a:t>D</a:t>
            </a:r>
            <a:r>
              <a:rPr lang="pt-BR" sz="1323" baseline="-25000" dirty="0" err="1"/>
              <a:t>t</a:t>
            </a:r>
            <a:r>
              <a:rPr lang="pt-BR" sz="1323" dirty="0"/>
              <a:t> - Demanda do Período</a:t>
            </a:r>
          </a:p>
          <a:p>
            <a:pPr algn="just">
              <a:spcAft>
                <a:spcPts val="0"/>
              </a:spcAft>
            </a:pPr>
            <a:r>
              <a:rPr lang="pt-BR" sz="1323" dirty="0"/>
              <a:t>P</a:t>
            </a:r>
            <a:r>
              <a:rPr lang="pt-BR" sz="1323" baseline="-25000" dirty="0"/>
              <a:t>t</a:t>
            </a:r>
            <a:r>
              <a:rPr lang="pt-BR" sz="1323" dirty="0"/>
              <a:t> - Valores Previstos</a:t>
            </a:r>
          </a:p>
          <a:p>
            <a:pPr algn="just">
              <a:spcAft>
                <a:spcPts val="0"/>
              </a:spcAft>
            </a:pPr>
            <a:r>
              <a:rPr lang="pt-BR" sz="1323" dirty="0"/>
              <a:t>n - Número de períodos de previsão</a:t>
            </a:r>
          </a:p>
          <a:p>
            <a:pPr algn="just"/>
            <a:endParaRPr lang="pt-BR" sz="1654"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0" name="Tabela 9">
            <a:extLst>
              <a:ext uri="{FF2B5EF4-FFF2-40B4-BE49-F238E27FC236}">
                <a16:creationId xmlns:a16="http://schemas.microsoft.com/office/drawing/2014/main" id="{50DF8BCD-54B7-4CB2-B0ED-ED250409DF10}"/>
              </a:ext>
            </a:extLst>
          </p:cNvPr>
          <p:cNvGraphicFramePr>
            <a:graphicFrameLocks noGrp="1"/>
          </p:cNvGraphicFramePr>
          <p:nvPr/>
        </p:nvGraphicFramePr>
        <p:xfrm>
          <a:off x="5283852" y="3144682"/>
          <a:ext cx="4291788" cy="2538227"/>
        </p:xfrm>
        <a:graphic>
          <a:graphicData uri="http://schemas.openxmlformats.org/drawingml/2006/table">
            <a:tbl>
              <a:tblPr>
                <a:tableStyleId>{5940675A-B579-460E-94D1-54222C63F5DA}</a:tableStyleId>
              </a:tblPr>
              <a:tblGrid>
                <a:gridCol w="725373">
                  <a:extLst>
                    <a:ext uri="{9D8B030D-6E8A-4147-A177-3AD203B41FA5}">
                      <a16:colId xmlns:a16="http://schemas.microsoft.com/office/drawing/2014/main" val="603430585"/>
                    </a:ext>
                  </a:extLst>
                </a:gridCol>
                <a:gridCol w="803091">
                  <a:extLst>
                    <a:ext uri="{9D8B030D-6E8A-4147-A177-3AD203B41FA5}">
                      <a16:colId xmlns:a16="http://schemas.microsoft.com/office/drawing/2014/main" val="2900602059"/>
                    </a:ext>
                  </a:extLst>
                </a:gridCol>
                <a:gridCol w="725373">
                  <a:extLst>
                    <a:ext uri="{9D8B030D-6E8A-4147-A177-3AD203B41FA5}">
                      <a16:colId xmlns:a16="http://schemas.microsoft.com/office/drawing/2014/main" val="2020800783"/>
                    </a:ext>
                  </a:extLst>
                </a:gridCol>
                <a:gridCol w="725373">
                  <a:extLst>
                    <a:ext uri="{9D8B030D-6E8A-4147-A177-3AD203B41FA5}">
                      <a16:colId xmlns:a16="http://schemas.microsoft.com/office/drawing/2014/main" val="3863987975"/>
                    </a:ext>
                  </a:extLst>
                </a:gridCol>
                <a:gridCol w="725373">
                  <a:extLst>
                    <a:ext uri="{9D8B030D-6E8A-4147-A177-3AD203B41FA5}">
                      <a16:colId xmlns:a16="http://schemas.microsoft.com/office/drawing/2014/main" val="1434705241"/>
                    </a:ext>
                  </a:extLst>
                </a:gridCol>
                <a:gridCol w="587206">
                  <a:extLst>
                    <a:ext uri="{9D8B030D-6E8A-4147-A177-3AD203B41FA5}">
                      <a16:colId xmlns:a16="http://schemas.microsoft.com/office/drawing/2014/main" val="3501646509"/>
                    </a:ext>
                  </a:extLst>
                </a:gridCol>
              </a:tblGrid>
              <a:tr h="184286">
                <a:tc rowSpan="2">
                  <a:txBody>
                    <a:bodyPr/>
                    <a:lstStyle/>
                    <a:p>
                      <a:pPr algn="ctr" fontAlgn="t"/>
                      <a:r>
                        <a:rPr lang="pt-BR" sz="1200" u="none" strike="noStrike" dirty="0">
                          <a:effectLst/>
                        </a:rPr>
                        <a:t>Período</a:t>
                      </a:r>
                      <a:endParaRPr lang="pt-BR" sz="1200" b="0" i="0" u="none" strike="noStrike" dirty="0">
                        <a:solidFill>
                          <a:srgbClr val="000000"/>
                        </a:solidFill>
                        <a:effectLst/>
                        <a:latin typeface="Arial" panose="020B0604020202020204" pitchFamily="34" charset="0"/>
                      </a:endParaRPr>
                    </a:p>
                  </a:txBody>
                  <a:tcPr marL="7875" marR="7875" marT="7875" marB="0" anchor="ct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278941139"/>
                  </a:ext>
                </a:extLst>
              </a:tr>
              <a:tr h="184286">
                <a:tc>
                  <a:txBody>
                    <a:bodyPr/>
                    <a:lstStyle/>
                    <a:p>
                      <a:pPr algn="ctr" fontAlgn="t"/>
                      <a:r>
                        <a:rPr lang="pt-BR" sz="1200" u="none" strike="noStrike" dirty="0">
                          <a:effectLst/>
                        </a:rPr>
                        <a:t>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709046398"/>
                  </a:ext>
                </a:extLst>
              </a:tr>
              <a:tr h="184286">
                <a:tc>
                  <a:txBody>
                    <a:bodyPr/>
                    <a:lstStyle/>
                    <a:p>
                      <a:pPr algn="ctr" fontAlgn="t"/>
                      <a:r>
                        <a:rPr lang="pt-BR" sz="1200" u="none" strike="noStrike" dirty="0">
                          <a:effectLst/>
                        </a:rPr>
                        <a:t>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959797286"/>
                  </a:ext>
                </a:extLst>
              </a:tr>
              <a:tr h="184286">
                <a:tc>
                  <a:txBody>
                    <a:bodyPr/>
                    <a:lstStyle/>
                    <a:p>
                      <a:pPr algn="ctr" fontAlgn="t"/>
                      <a:r>
                        <a:rPr lang="pt-BR" sz="1200" u="none" strike="noStrike" dirty="0">
                          <a:effectLst/>
                        </a:rPr>
                        <a:t>3</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7,50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5,50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231358755"/>
                  </a:ext>
                </a:extLst>
              </a:tr>
              <a:tr h="184286">
                <a:tc>
                  <a:txBody>
                    <a:bodyPr/>
                    <a:lstStyle/>
                    <a:p>
                      <a:pPr algn="ctr" fontAlgn="t"/>
                      <a:r>
                        <a:rPr lang="pt-BR" sz="1200" u="none" strike="noStrike" dirty="0">
                          <a:effectLst/>
                        </a:rPr>
                        <a:t>4</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-5,25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57823937"/>
                  </a:ext>
                </a:extLst>
              </a:tr>
              <a:tr h="184286">
                <a:tc>
                  <a:txBody>
                    <a:bodyPr/>
                    <a:lstStyle/>
                    <a:p>
                      <a:pPr algn="ctr" fontAlgn="t"/>
                      <a:r>
                        <a:rPr lang="pt-BR" sz="1200" u="none" strike="noStrike" dirty="0">
                          <a:effectLst/>
                        </a:rPr>
                        <a:t>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91,12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0,88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92,62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-0,62</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166061832"/>
                  </a:ext>
                </a:extLst>
              </a:tr>
              <a:tr h="184286">
                <a:tc>
                  <a:txBody>
                    <a:bodyPr/>
                    <a:lstStyle/>
                    <a:p>
                      <a:pPr algn="ctr" fontAlgn="t"/>
                      <a:r>
                        <a:rPr lang="pt-BR" sz="1200" u="none" strike="noStrike" dirty="0">
                          <a:effectLst/>
                        </a:rPr>
                        <a:t>6</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3,80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92,31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2,69</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750415981"/>
                  </a:ext>
                </a:extLst>
              </a:tr>
              <a:tr h="184286">
                <a:tc>
                  <a:txBody>
                    <a:bodyPr/>
                    <a:lstStyle/>
                    <a:p>
                      <a:pPr algn="ctr" fontAlgn="t"/>
                      <a:r>
                        <a:rPr lang="pt-BR" sz="1200" u="none" strike="noStrike" dirty="0">
                          <a:effectLst/>
                        </a:rPr>
                        <a:t>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93,65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-3,65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511077885"/>
                  </a:ext>
                </a:extLst>
              </a:tr>
              <a:tr h="184286">
                <a:tc>
                  <a:txBody>
                    <a:bodyPr/>
                    <a:lstStyle/>
                    <a:p>
                      <a:pPr algn="ctr" fontAlgn="t"/>
                      <a:r>
                        <a:rPr lang="pt-BR" sz="1200" u="none" strike="noStrike" dirty="0">
                          <a:effectLst/>
                        </a:rPr>
                        <a:t>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91,42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91,82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8,18</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987575886"/>
                  </a:ext>
                </a:extLst>
              </a:tr>
              <a:tr h="184286">
                <a:tc>
                  <a:txBody>
                    <a:bodyPr/>
                    <a:lstStyle/>
                    <a:p>
                      <a:pPr algn="ctr" fontAlgn="t"/>
                      <a:r>
                        <a:rPr lang="pt-BR" sz="1200" u="none" strike="noStrike" dirty="0">
                          <a:effectLst/>
                        </a:rPr>
                        <a:t>9</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95,91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-3,91</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399826996"/>
                  </a:ext>
                </a:extLst>
              </a:tr>
              <a:tr h="184286">
                <a:tc>
                  <a:txBody>
                    <a:bodyPr/>
                    <a:lstStyle/>
                    <a:p>
                      <a:pPr algn="ctr" fontAlgn="t"/>
                      <a:r>
                        <a:rPr lang="pt-BR" sz="1200" u="none" strike="noStrike" dirty="0">
                          <a:effectLst/>
                        </a:rPr>
                        <a:t>10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2074432544"/>
                  </a:ext>
                </a:extLst>
              </a:tr>
              <a:tr h="184286">
                <a:tc>
                  <a:txBody>
                    <a:bodyPr/>
                    <a:lstStyle/>
                    <a:p>
                      <a:pPr algn="ctr" fontAlgn="t"/>
                      <a:r>
                        <a:rPr lang="pt-BR" sz="1200" u="none" strike="noStrike" dirty="0">
                          <a:effectLst/>
                        </a:rPr>
                        <a:t>11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152888130"/>
                  </a:ext>
                </a:extLst>
              </a:tr>
            </a:tbl>
          </a:graphicData>
        </a:graphic>
      </p:graphicFrame>
      <p:sp>
        <p:nvSpPr>
          <p:cNvPr id="11" name="Retângulo: Cantos Arredondados 10">
            <a:extLst>
              <a:ext uri="{FF2B5EF4-FFF2-40B4-BE49-F238E27FC236}">
                <a16:creationId xmlns:a16="http://schemas.microsoft.com/office/drawing/2014/main" id="{719706F9-706B-4748-880A-4F8D230AB816}"/>
              </a:ext>
            </a:extLst>
          </p:cNvPr>
          <p:cNvSpPr/>
          <p:nvPr/>
        </p:nvSpPr>
        <p:spPr>
          <a:xfrm>
            <a:off x="6025700" y="3836198"/>
            <a:ext cx="774105"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2" name="Retângulo: Cantos Arredondados 11">
            <a:extLst>
              <a:ext uri="{FF2B5EF4-FFF2-40B4-BE49-F238E27FC236}">
                <a16:creationId xmlns:a16="http://schemas.microsoft.com/office/drawing/2014/main" id="{272CE357-DFCF-4E5C-AD8A-E90DFE0CFCB0}"/>
              </a:ext>
            </a:extLst>
          </p:cNvPr>
          <p:cNvSpPr/>
          <p:nvPr/>
        </p:nvSpPr>
        <p:spPr>
          <a:xfrm>
            <a:off x="8293185" y="3836198"/>
            <a:ext cx="657570"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564ED4AC-24FC-4E0C-A812-72423CD438D6}"/>
              </a:ext>
            </a:extLst>
          </p:cNvPr>
          <p:cNvSpPr/>
          <p:nvPr/>
        </p:nvSpPr>
        <p:spPr>
          <a:xfrm>
            <a:off x="8993807" y="3836197"/>
            <a:ext cx="581833" cy="1651996"/>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mc:AlternateContent xmlns:mc="http://schemas.openxmlformats.org/markup-compatibility/2006" xmlns:a14="http://schemas.microsoft.com/office/drawing/2010/main">
        <mc:Choice Requires="a14">
          <p:sp>
            <p:nvSpPr>
              <p:cNvPr id="24" name="CaixaDeTexto 23">
                <a:extLst>
                  <a:ext uri="{FF2B5EF4-FFF2-40B4-BE49-F238E27FC236}">
                    <a16:creationId xmlns:a16="http://schemas.microsoft.com/office/drawing/2014/main" id="{E20EF380-69CA-4A13-AFFA-02FA1803B133}"/>
                  </a:ext>
                </a:extLst>
              </p:cNvPr>
              <p:cNvSpPr txBox="1"/>
              <p:nvPr/>
            </p:nvSpPr>
            <p:spPr>
              <a:xfrm>
                <a:off x="162676" y="5075569"/>
                <a:ext cx="2842648"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0,10)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5+7,5-1,25+...+2,75</a:t>
                </a:r>
                <a:endParaRPr lang="pt-BR" sz="1488" dirty="0"/>
              </a:p>
            </p:txBody>
          </p:sp>
        </mc:Choice>
        <mc:Fallback xmlns="">
          <p:sp>
            <p:nvSpPr>
              <p:cNvPr id="24" name="CaixaDeTexto 23">
                <a:extLst>
                  <a:ext uri="{FF2B5EF4-FFF2-40B4-BE49-F238E27FC236}">
                    <a16:creationId xmlns:a16="http://schemas.microsoft.com/office/drawing/2014/main" id="{E20EF380-69CA-4A13-AFFA-02FA1803B133}"/>
                  </a:ext>
                </a:extLst>
              </p:cNvPr>
              <p:cNvSpPr txBox="1">
                <a:spLocks noRot="1" noChangeAspect="1" noMove="1" noResize="1" noEditPoints="1" noAdjustHandles="1" noChangeArrowheads="1" noChangeShapeType="1" noTextEdit="1"/>
              </p:cNvSpPr>
              <p:nvPr/>
            </p:nvSpPr>
            <p:spPr>
              <a:xfrm>
                <a:off x="162676" y="5075569"/>
                <a:ext cx="2842648" cy="440377"/>
              </a:xfrm>
              <a:prstGeom prst="rect">
                <a:avLst/>
              </a:prstGeom>
              <a:blipFill>
                <a:blip r:embed="rId3"/>
                <a:stretch>
                  <a:fillRect l="-429" b="-833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4F18DCA4-E271-497F-AA38-388861C4E174}"/>
                  </a:ext>
                </a:extLst>
              </p:cNvPr>
              <p:cNvSpPr txBox="1"/>
              <p:nvPr/>
            </p:nvSpPr>
            <p:spPr>
              <a:xfrm>
                <a:off x="162676" y="5386038"/>
                <a:ext cx="1783859"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0,10)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25,41</a:t>
                </a:r>
                <a:endParaRPr lang="pt-BR" sz="1488" dirty="0"/>
              </a:p>
            </p:txBody>
          </p:sp>
        </mc:Choice>
        <mc:Fallback xmlns="">
          <p:sp>
            <p:nvSpPr>
              <p:cNvPr id="25" name="CaixaDeTexto 24">
                <a:extLst>
                  <a:ext uri="{FF2B5EF4-FFF2-40B4-BE49-F238E27FC236}">
                    <a16:creationId xmlns:a16="http://schemas.microsoft.com/office/drawing/2014/main" id="{4F18DCA4-E271-497F-AA38-388861C4E174}"/>
                  </a:ext>
                </a:extLst>
              </p:cNvPr>
              <p:cNvSpPr txBox="1">
                <a:spLocks noRot="1" noChangeAspect="1" noMove="1" noResize="1" noEditPoints="1" noAdjustHandles="1" noChangeArrowheads="1" noChangeShapeType="1" noTextEdit="1"/>
              </p:cNvSpPr>
              <p:nvPr/>
            </p:nvSpPr>
            <p:spPr>
              <a:xfrm>
                <a:off x="162676" y="5386038"/>
                <a:ext cx="1783859" cy="440377"/>
              </a:xfrm>
              <a:prstGeom prst="rect">
                <a:avLst/>
              </a:prstGeom>
              <a:blipFill>
                <a:blip r:embed="rId4"/>
                <a:stretch>
                  <a:fillRect l="-685" b="-833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7" name="CaixaDeTexto 16">
                <a:extLst>
                  <a:ext uri="{FF2B5EF4-FFF2-40B4-BE49-F238E27FC236}">
                    <a16:creationId xmlns:a16="http://schemas.microsoft.com/office/drawing/2014/main" id="{6EEBD464-3CCD-441B-832B-F9389500D745}"/>
                  </a:ext>
                </a:extLst>
              </p:cNvPr>
              <p:cNvSpPr txBox="1"/>
              <p:nvPr/>
            </p:nvSpPr>
            <p:spPr>
              <a:xfrm>
                <a:off x="360000" y="3337268"/>
                <a:ext cx="1059427"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dirty="0">
                    <a:latin typeface="Arial" panose="020B0604020202020204" pitchFamily="34" charset="0"/>
                    <a:cs typeface="Arial" panose="020B0604020202020204" pitchFamily="34" charset="0"/>
                  </a:rPr>
                  <a:t>(D</a:t>
                </a:r>
                <a:r>
                  <a:rPr lang="pt-BR" sz="1323" baseline="-25000" dirty="0">
                    <a:latin typeface="Arial" panose="020B0604020202020204" pitchFamily="34" charset="0"/>
                    <a:cs typeface="Arial" panose="020B0604020202020204" pitchFamily="34" charset="0"/>
                  </a:rPr>
                  <a:t>t</a:t>
                </a:r>
                <a:r>
                  <a:rPr lang="pt-BR" sz="1323" dirty="0"/>
                  <a:t> – </a:t>
                </a:r>
                <a:r>
                  <a:rPr lang="pt-BR" sz="1323" dirty="0" err="1">
                    <a:latin typeface="Arial" panose="020B0604020202020204" pitchFamily="34" charset="0"/>
                    <a:cs typeface="Arial" panose="020B0604020202020204" pitchFamily="34" charset="0"/>
                  </a:rPr>
                  <a:t>P</a:t>
                </a:r>
                <a:r>
                  <a:rPr lang="pt-BR" sz="1323" baseline="-25000" dirty="0" err="1">
                    <a:latin typeface="Arial" panose="020B0604020202020204" pitchFamily="34" charset="0"/>
                    <a:cs typeface="Arial" panose="020B0604020202020204" pitchFamily="34" charset="0"/>
                  </a:rPr>
                  <a:t>t</a:t>
                </a:r>
                <a:r>
                  <a:rPr lang="pt-BR" sz="1488" dirty="0">
                    <a:latin typeface="Arial" panose="020B0604020202020204" pitchFamily="34" charset="0"/>
                    <a:cs typeface="Arial" panose="020B0604020202020204" pitchFamily="34" charset="0"/>
                  </a:rPr>
                  <a:t>)</a:t>
                </a:r>
                <a:endParaRPr lang="pt-BR" sz="1488" dirty="0"/>
              </a:p>
            </p:txBody>
          </p:sp>
        </mc:Choice>
        <mc:Fallback xmlns="">
          <p:sp>
            <p:nvSpPr>
              <p:cNvPr id="17" name="CaixaDeTexto 16">
                <a:extLst>
                  <a:ext uri="{FF2B5EF4-FFF2-40B4-BE49-F238E27FC236}">
                    <a16:creationId xmlns:a16="http://schemas.microsoft.com/office/drawing/2014/main" id="{6EEBD464-3CCD-441B-832B-F9389500D745}"/>
                  </a:ext>
                </a:extLst>
              </p:cNvPr>
              <p:cNvSpPr txBox="1">
                <a:spLocks noRot="1" noChangeAspect="1" noMove="1" noResize="1" noEditPoints="1" noAdjustHandles="1" noChangeArrowheads="1" noChangeShapeType="1" noTextEdit="1"/>
              </p:cNvSpPr>
              <p:nvPr/>
            </p:nvSpPr>
            <p:spPr>
              <a:xfrm>
                <a:off x="360000" y="3337268"/>
                <a:ext cx="1059427" cy="440377"/>
              </a:xfrm>
              <a:prstGeom prst="rect">
                <a:avLst/>
              </a:prstGeom>
              <a:blipFill>
                <a:blip r:embed="rId5"/>
                <a:stretch>
                  <a:fillRect l="-575" b="-9589"/>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CaixaDeTexto 13">
                <a:extLst>
                  <a:ext uri="{FF2B5EF4-FFF2-40B4-BE49-F238E27FC236}">
                    <a16:creationId xmlns:a16="http://schemas.microsoft.com/office/drawing/2014/main" id="{04DA47BF-01E3-4A6C-B553-99FEF4DD5CF0}"/>
                  </a:ext>
                </a:extLst>
              </p:cNvPr>
              <p:cNvSpPr txBox="1"/>
              <p:nvPr/>
            </p:nvSpPr>
            <p:spPr>
              <a:xfrm>
                <a:off x="2139827" y="5647061"/>
                <a:ext cx="2842648"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0,50)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5+5,5-5,25+...+1,05</a:t>
                </a:r>
                <a:endParaRPr lang="pt-BR" sz="1488" dirty="0"/>
              </a:p>
            </p:txBody>
          </p:sp>
        </mc:Choice>
        <mc:Fallback xmlns="">
          <p:sp>
            <p:nvSpPr>
              <p:cNvPr id="14" name="CaixaDeTexto 13">
                <a:extLst>
                  <a:ext uri="{FF2B5EF4-FFF2-40B4-BE49-F238E27FC236}">
                    <a16:creationId xmlns:a16="http://schemas.microsoft.com/office/drawing/2014/main" id="{04DA47BF-01E3-4A6C-B553-99FEF4DD5CF0}"/>
                  </a:ext>
                </a:extLst>
              </p:cNvPr>
              <p:cNvSpPr txBox="1">
                <a:spLocks noRot="1" noChangeAspect="1" noMove="1" noResize="1" noEditPoints="1" noAdjustHandles="1" noChangeArrowheads="1" noChangeShapeType="1" noTextEdit="1"/>
              </p:cNvSpPr>
              <p:nvPr/>
            </p:nvSpPr>
            <p:spPr>
              <a:xfrm>
                <a:off x="2139827" y="5647061"/>
                <a:ext cx="2842648" cy="440377"/>
              </a:xfrm>
              <a:prstGeom prst="rect">
                <a:avLst/>
              </a:prstGeom>
              <a:blipFill>
                <a:blip r:embed="rId6"/>
                <a:stretch>
                  <a:fillRect l="-215" b="-6849"/>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5" name="CaixaDeTexto 14">
                <a:extLst>
                  <a:ext uri="{FF2B5EF4-FFF2-40B4-BE49-F238E27FC236}">
                    <a16:creationId xmlns:a16="http://schemas.microsoft.com/office/drawing/2014/main" id="{2184669D-2878-4C83-B36F-68E16758DD4B}"/>
                  </a:ext>
                </a:extLst>
              </p:cNvPr>
              <p:cNvSpPr txBox="1"/>
              <p:nvPr/>
            </p:nvSpPr>
            <p:spPr>
              <a:xfrm>
                <a:off x="2139827" y="5969184"/>
                <a:ext cx="1783859"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0,50)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8,99</a:t>
                </a:r>
                <a:endParaRPr lang="pt-BR" sz="1488" dirty="0"/>
              </a:p>
            </p:txBody>
          </p:sp>
        </mc:Choice>
        <mc:Fallback xmlns="">
          <p:sp>
            <p:nvSpPr>
              <p:cNvPr id="15" name="CaixaDeTexto 14">
                <a:extLst>
                  <a:ext uri="{FF2B5EF4-FFF2-40B4-BE49-F238E27FC236}">
                    <a16:creationId xmlns:a16="http://schemas.microsoft.com/office/drawing/2014/main" id="{2184669D-2878-4C83-B36F-68E16758DD4B}"/>
                  </a:ext>
                </a:extLst>
              </p:cNvPr>
              <p:cNvSpPr txBox="1">
                <a:spLocks noRot="1" noChangeAspect="1" noMove="1" noResize="1" noEditPoints="1" noAdjustHandles="1" noChangeArrowheads="1" noChangeShapeType="1" noTextEdit="1"/>
              </p:cNvSpPr>
              <p:nvPr/>
            </p:nvSpPr>
            <p:spPr>
              <a:xfrm>
                <a:off x="2139827" y="5969184"/>
                <a:ext cx="1783859" cy="440377"/>
              </a:xfrm>
              <a:prstGeom prst="rect">
                <a:avLst/>
              </a:prstGeom>
              <a:blipFill>
                <a:blip r:embed="rId7"/>
                <a:stretch>
                  <a:fillRect l="-341" b="-8333"/>
                </a:stretch>
              </a:blipFill>
            </p:spPr>
            <p:txBody>
              <a:bodyPr/>
              <a:lstStyle/>
              <a:p>
                <a:r>
                  <a:rPr lang="pt-BR">
                    <a:noFill/>
                  </a:rPr>
                  <a:t> </a:t>
                </a:r>
              </a:p>
            </p:txBody>
          </p:sp>
        </mc:Fallback>
      </mc:AlternateContent>
      <p:sp>
        <p:nvSpPr>
          <p:cNvPr id="16" name="CaixaDeTexto 15">
            <a:extLst>
              <a:ext uri="{FF2B5EF4-FFF2-40B4-BE49-F238E27FC236}">
                <a16:creationId xmlns:a16="http://schemas.microsoft.com/office/drawing/2014/main" id="{F0BC84F3-BBB5-4143-91A8-2B8286DFA254}"/>
              </a:ext>
            </a:extLst>
          </p:cNvPr>
          <p:cNvSpPr txBox="1"/>
          <p:nvPr/>
        </p:nvSpPr>
        <p:spPr>
          <a:xfrm>
            <a:off x="5441561" y="5843821"/>
            <a:ext cx="4279064" cy="693595"/>
          </a:xfrm>
          <a:prstGeom prst="roundRect">
            <a:avLst/>
          </a:prstGeom>
          <a:solidFill>
            <a:schemeClr val="bg2">
              <a:lumMod val="20000"/>
              <a:lumOff val="80000"/>
            </a:schemeClr>
          </a:solidFill>
          <a:ln>
            <a:solidFill>
              <a:schemeClr val="tx1"/>
            </a:solidFill>
          </a:ln>
        </p:spPr>
        <p:txBody>
          <a:bodyPr wrap="square">
            <a:spAutoFit/>
          </a:bodyPr>
          <a:lstStyle/>
          <a:p>
            <a:pPr algn="just"/>
            <a:r>
              <a:rPr lang="pt-BR" sz="1158" dirty="0">
                <a:latin typeface="Arial" panose="020B0604020202020204" pitchFamily="34" charset="0"/>
                <a:cs typeface="Arial" panose="020B0604020202020204" pitchFamily="34" charset="0"/>
              </a:rPr>
              <a:t>Considerando a Soma Acumulada dos Erros de Previsão, podemos considerar a previsão para 𝛼 = 0,5 com erro acumulado ao longo do período.</a:t>
            </a:r>
            <a:endParaRPr lang="pt-BR" sz="1323" dirty="0"/>
          </a:p>
        </p:txBody>
      </p:sp>
      <p:sp>
        <p:nvSpPr>
          <p:cNvPr id="18" name="Retângulo: Cantos Arredondados 17">
            <a:extLst>
              <a:ext uri="{FF2B5EF4-FFF2-40B4-BE49-F238E27FC236}">
                <a16:creationId xmlns:a16="http://schemas.microsoft.com/office/drawing/2014/main" id="{65659D99-8501-4A05-9318-66BDCD9115E5}"/>
              </a:ext>
            </a:extLst>
          </p:cNvPr>
          <p:cNvSpPr/>
          <p:nvPr/>
        </p:nvSpPr>
        <p:spPr>
          <a:xfrm>
            <a:off x="2200073" y="6030028"/>
            <a:ext cx="1568617" cy="339134"/>
          </a:xfrm>
          <a:prstGeom prst="roundRect">
            <a:avLst/>
          </a:prstGeom>
          <a:solidFill>
            <a:srgbClr val="00B050">
              <a:alpha val="3490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Tree>
    <p:extLst>
      <p:ext uri="{BB962C8B-B14F-4D97-AF65-F5344CB8AC3E}">
        <p14:creationId xmlns:p14="http://schemas.microsoft.com/office/powerpoint/2010/main" val="113916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Erro Quadrado Médio (MSE - </a:t>
            </a:r>
            <a:r>
              <a:rPr lang="pt-BR" sz="1654" i="1" dirty="0" err="1"/>
              <a:t>Mean</a:t>
            </a:r>
            <a:r>
              <a:rPr lang="pt-BR" sz="1654" i="1" dirty="0"/>
              <a:t> Square </a:t>
            </a:r>
            <a:r>
              <a:rPr lang="pt-BR" sz="1654" i="1" dirty="0" err="1"/>
              <a:t>Error</a:t>
            </a:r>
            <a:r>
              <a:rPr lang="pt-BR" sz="1654" dirty="0"/>
              <a:t>)</a:t>
            </a:r>
          </a:p>
          <a:p>
            <a:pPr algn="just"/>
            <a:endParaRPr lang="pt-BR" sz="1654" dirty="0"/>
          </a:p>
          <a:p>
            <a:pPr algn="just"/>
            <a:endParaRPr lang="pt-BR" sz="1654" dirty="0"/>
          </a:p>
          <a:p>
            <a:pPr algn="just">
              <a:spcAft>
                <a:spcPts val="0"/>
              </a:spcAft>
            </a:pPr>
            <a:r>
              <a:rPr lang="pt-BR" sz="1323" dirty="0" err="1"/>
              <a:t>D</a:t>
            </a:r>
            <a:r>
              <a:rPr lang="pt-BR" sz="1323" baseline="-25000" dirty="0" err="1"/>
              <a:t>t</a:t>
            </a:r>
            <a:r>
              <a:rPr lang="pt-BR" sz="1323" dirty="0"/>
              <a:t> - Demanda do Período</a:t>
            </a:r>
          </a:p>
          <a:p>
            <a:pPr algn="just">
              <a:spcAft>
                <a:spcPts val="0"/>
              </a:spcAft>
            </a:pPr>
            <a:r>
              <a:rPr lang="pt-BR" sz="1323" dirty="0"/>
              <a:t>P</a:t>
            </a:r>
            <a:r>
              <a:rPr lang="pt-BR" sz="1323" baseline="-25000" dirty="0"/>
              <a:t>t</a:t>
            </a:r>
            <a:r>
              <a:rPr lang="pt-BR" sz="1323" dirty="0"/>
              <a:t> - Valores Previstos</a:t>
            </a:r>
          </a:p>
          <a:p>
            <a:pPr algn="just">
              <a:spcAft>
                <a:spcPts val="0"/>
              </a:spcAft>
            </a:pPr>
            <a:r>
              <a:rPr lang="pt-BR" sz="1323" dirty="0"/>
              <a:t>n - Número de períodos de previsão</a:t>
            </a:r>
          </a:p>
          <a:p>
            <a:pPr algn="just"/>
            <a:endParaRPr lang="pt-BR" sz="1654"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0" name="Tabela 9">
            <a:extLst>
              <a:ext uri="{FF2B5EF4-FFF2-40B4-BE49-F238E27FC236}">
                <a16:creationId xmlns:a16="http://schemas.microsoft.com/office/drawing/2014/main" id="{50DF8BCD-54B7-4CB2-B0ED-ED250409DF10}"/>
              </a:ext>
            </a:extLst>
          </p:cNvPr>
          <p:cNvGraphicFramePr>
            <a:graphicFrameLocks noGrp="1"/>
          </p:cNvGraphicFramePr>
          <p:nvPr/>
        </p:nvGraphicFramePr>
        <p:xfrm>
          <a:off x="5691636" y="2913732"/>
          <a:ext cx="4291785" cy="2572134"/>
        </p:xfrm>
        <a:graphic>
          <a:graphicData uri="http://schemas.openxmlformats.org/drawingml/2006/table">
            <a:tbl>
              <a:tblPr>
                <a:tableStyleId>{5940675A-B579-460E-94D1-54222C63F5DA}</a:tableStyleId>
              </a:tblPr>
              <a:tblGrid>
                <a:gridCol w="555485">
                  <a:extLst>
                    <a:ext uri="{9D8B030D-6E8A-4147-A177-3AD203B41FA5}">
                      <a16:colId xmlns:a16="http://schemas.microsoft.com/office/drawing/2014/main" val="603430585"/>
                    </a:ext>
                  </a:extLst>
                </a:gridCol>
                <a:gridCol w="615002">
                  <a:extLst>
                    <a:ext uri="{9D8B030D-6E8A-4147-A177-3AD203B41FA5}">
                      <a16:colId xmlns:a16="http://schemas.microsoft.com/office/drawing/2014/main" val="2900602059"/>
                    </a:ext>
                  </a:extLst>
                </a:gridCol>
                <a:gridCol w="555485">
                  <a:extLst>
                    <a:ext uri="{9D8B030D-6E8A-4147-A177-3AD203B41FA5}">
                      <a16:colId xmlns:a16="http://schemas.microsoft.com/office/drawing/2014/main" val="2020800783"/>
                    </a:ext>
                  </a:extLst>
                </a:gridCol>
                <a:gridCol w="474278">
                  <a:extLst>
                    <a:ext uri="{9D8B030D-6E8A-4147-A177-3AD203B41FA5}">
                      <a16:colId xmlns:a16="http://schemas.microsoft.com/office/drawing/2014/main" val="3863987975"/>
                    </a:ext>
                  </a:extLst>
                </a:gridCol>
                <a:gridCol w="636693">
                  <a:extLst>
                    <a:ext uri="{9D8B030D-6E8A-4147-A177-3AD203B41FA5}">
                      <a16:colId xmlns:a16="http://schemas.microsoft.com/office/drawing/2014/main" val="1778373187"/>
                    </a:ext>
                  </a:extLst>
                </a:gridCol>
                <a:gridCol w="555485">
                  <a:extLst>
                    <a:ext uri="{9D8B030D-6E8A-4147-A177-3AD203B41FA5}">
                      <a16:colId xmlns:a16="http://schemas.microsoft.com/office/drawing/2014/main" val="1434705241"/>
                    </a:ext>
                  </a:extLst>
                </a:gridCol>
                <a:gridCol w="449678">
                  <a:extLst>
                    <a:ext uri="{9D8B030D-6E8A-4147-A177-3AD203B41FA5}">
                      <a16:colId xmlns:a16="http://schemas.microsoft.com/office/drawing/2014/main" val="3501646509"/>
                    </a:ext>
                  </a:extLst>
                </a:gridCol>
                <a:gridCol w="449678">
                  <a:extLst>
                    <a:ext uri="{9D8B030D-6E8A-4147-A177-3AD203B41FA5}">
                      <a16:colId xmlns:a16="http://schemas.microsoft.com/office/drawing/2014/main" val="4159656323"/>
                    </a:ext>
                  </a:extLst>
                </a:gridCol>
              </a:tblGrid>
              <a:tr h="184286">
                <a:tc rowSpan="2">
                  <a:txBody>
                    <a:bodyPr/>
                    <a:lstStyle/>
                    <a:p>
                      <a:pPr algn="ctr" fontAlgn="t"/>
                      <a:r>
                        <a:rPr lang="pt-BR" sz="1200" u="none" strike="noStrike" dirty="0">
                          <a:effectLst/>
                        </a:rPr>
                        <a:t>Período</a:t>
                      </a:r>
                      <a:endParaRPr lang="pt-BR" sz="1200" b="0" i="0" u="none" strike="noStrike" dirty="0">
                        <a:solidFill>
                          <a:srgbClr val="000000"/>
                        </a:solidFill>
                        <a:effectLst/>
                        <a:latin typeface="Arial" panose="020B0604020202020204" pitchFamily="34" charset="0"/>
                      </a:endParaRPr>
                    </a:p>
                  </a:txBody>
                  <a:tcPr marL="7875" marR="7875" marT="7875" marB="0" anchor="ct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tc>
                <a:tc gridSpan="3">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hMerge="1">
                  <a:txBody>
                    <a:bodyPr/>
                    <a:lstStyle/>
                    <a:p>
                      <a:pPr algn="ctr" fontAlgn="t"/>
                      <a:endParaRPr lang="pt-BR" sz="1400" b="0" i="0" u="none" strike="noStrike" dirty="0">
                        <a:solidFill>
                          <a:srgbClr val="000000"/>
                        </a:solidFill>
                        <a:effectLst/>
                        <a:latin typeface="Arial" panose="020B0604020202020204" pitchFamily="34" charset="0"/>
                      </a:endParaRPr>
                    </a:p>
                  </a:txBody>
                  <a:tcPr marL="9525" marR="9525" marT="9525" marB="0" anchor="ctr"/>
                </a:tc>
                <a:tc gridSpan="3">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hMerge="1">
                  <a:txBody>
                    <a:bodyPr/>
                    <a:lstStyle/>
                    <a:p>
                      <a:pPr algn="ctr" fontAlgn="t"/>
                      <a:endParaRPr lang="pt-BR"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Erro²</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Erro²</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278941139"/>
                  </a:ext>
                </a:extLst>
              </a:tr>
              <a:tr h="184286">
                <a:tc>
                  <a:txBody>
                    <a:bodyPr/>
                    <a:lstStyle/>
                    <a:p>
                      <a:pPr algn="ctr" fontAlgn="t"/>
                      <a:r>
                        <a:rPr lang="pt-BR" sz="1200" u="none" strike="noStrike" dirty="0">
                          <a:effectLst/>
                        </a:rPr>
                        <a:t>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709046398"/>
                  </a:ext>
                </a:extLst>
              </a:tr>
              <a:tr h="184286">
                <a:tc>
                  <a:txBody>
                    <a:bodyPr/>
                    <a:lstStyle/>
                    <a:p>
                      <a:pPr algn="ctr" fontAlgn="t"/>
                      <a:r>
                        <a:rPr lang="pt-BR" sz="1200" u="none" strike="noStrike" dirty="0">
                          <a:effectLst/>
                        </a:rPr>
                        <a:t>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25,00</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90,00</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5,00</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25,00</a:t>
                      </a:r>
                    </a:p>
                  </a:txBody>
                  <a:tcPr marL="7875" marR="7875" marT="7875" marB="0" anchor="b"/>
                </a:tc>
                <a:extLst>
                  <a:ext uri="{0D108BD9-81ED-4DB2-BD59-A6C34878D82A}">
                    <a16:rowId xmlns:a16="http://schemas.microsoft.com/office/drawing/2014/main" val="959797286"/>
                  </a:ext>
                </a:extLst>
              </a:tr>
              <a:tr h="184286">
                <a:tc>
                  <a:txBody>
                    <a:bodyPr/>
                    <a:lstStyle/>
                    <a:p>
                      <a:pPr algn="ctr" fontAlgn="t"/>
                      <a:r>
                        <a:rPr lang="pt-BR" sz="1200" u="none" strike="noStrike" dirty="0">
                          <a:effectLst/>
                        </a:rPr>
                        <a:t>3</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7,50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56,25</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92,50</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5,50</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30,25</a:t>
                      </a:r>
                    </a:p>
                  </a:txBody>
                  <a:tcPr marL="7875" marR="7875" marT="7875" marB="0" anchor="b"/>
                </a:tc>
                <a:extLst>
                  <a:ext uri="{0D108BD9-81ED-4DB2-BD59-A6C34878D82A}">
                    <a16:rowId xmlns:a16="http://schemas.microsoft.com/office/drawing/2014/main" val="4231358755"/>
                  </a:ext>
                </a:extLst>
              </a:tr>
              <a:tr h="184286">
                <a:tc>
                  <a:txBody>
                    <a:bodyPr/>
                    <a:lstStyle/>
                    <a:p>
                      <a:pPr algn="ctr" fontAlgn="t"/>
                      <a:r>
                        <a:rPr lang="pt-BR" sz="1200" u="none" strike="noStrike" dirty="0">
                          <a:effectLst/>
                        </a:rPr>
                        <a:t>4</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1,56</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95,25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-5,25</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27,56</a:t>
                      </a:r>
                    </a:p>
                  </a:txBody>
                  <a:tcPr marL="7875" marR="7875" marT="7875" marB="0" anchor="b"/>
                </a:tc>
                <a:extLst>
                  <a:ext uri="{0D108BD9-81ED-4DB2-BD59-A6C34878D82A}">
                    <a16:rowId xmlns:a16="http://schemas.microsoft.com/office/drawing/2014/main" val="457823937"/>
                  </a:ext>
                </a:extLst>
              </a:tr>
              <a:tr h="184286">
                <a:tc>
                  <a:txBody>
                    <a:bodyPr/>
                    <a:lstStyle/>
                    <a:p>
                      <a:pPr algn="ctr" fontAlgn="t"/>
                      <a:r>
                        <a:rPr lang="pt-BR" sz="1200" u="none" strike="noStrike" dirty="0">
                          <a:effectLst/>
                        </a:rPr>
                        <a:t>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91,12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0,88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0,77</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92,62</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-0,62</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0,38</a:t>
                      </a:r>
                    </a:p>
                  </a:txBody>
                  <a:tcPr marL="7875" marR="7875" marT="7875" marB="0" anchor="b"/>
                </a:tc>
                <a:extLst>
                  <a:ext uri="{0D108BD9-81ED-4DB2-BD59-A6C34878D82A}">
                    <a16:rowId xmlns:a16="http://schemas.microsoft.com/office/drawing/2014/main" val="4166061832"/>
                  </a:ext>
                </a:extLst>
              </a:tr>
              <a:tr h="184286">
                <a:tc>
                  <a:txBody>
                    <a:bodyPr/>
                    <a:lstStyle/>
                    <a:p>
                      <a:pPr algn="ctr" fontAlgn="t"/>
                      <a:r>
                        <a:rPr lang="pt-BR" sz="1200" u="none" strike="noStrike" dirty="0">
                          <a:effectLst/>
                        </a:rPr>
                        <a:t>6</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3,80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14,44</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92,31</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2,69</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7,24</a:t>
                      </a:r>
                    </a:p>
                  </a:txBody>
                  <a:tcPr marL="7875" marR="7875" marT="7875" marB="0" anchor="b"/>
                </a:tc>
                <a:extLst>
                  <a:ext uri="{0D108BD9-81ED-4DB2-BD59-A6C34878D82A}">
                    <a16:rowId xmlns:a16="http://schemas.microsoft.com/office/drawing/2014/main" val="750415981"/>
                  </a:ext>
                </a:extLst>
              </a:tr>
              <a:tr h="184286">
                <a:tc>
                  <a:txBody>
                    <a:bodyPr/>
                    <a:lstStyle/>
                    <a:p>
                      <a:pPr algn="ctr" fontAlgn="t"/>
                      <a:r>
                        <a:rPr lang="pt-BR" sz="1200" u="none" strike="noStrike" dirty="0">
                          <a:effectLst/>
                        </a:rPr>
                        <a:t>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2,50</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93,65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-3,65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13,32</a:t>
                      </a:r>
                    </a:p>
                  </a:txBody>
                  <a:tcPr marL="7875" marR="7875" marT="7875" marB="0" anchor="b"/>
                </a:tc>
                <a:extLst>
                  <a:ext uri="{0D108BD9-81ED-4DB2-BD59-A6C34878D82A}">
                    <a16:rowId xmlns:a16="http://schemas.microsoft.com/office/drawing/2014/main" val="1511077885"/>
                  </a:ext>
                </a:extLst>
              </a:tr>
              <a:tr h="184286">
                <a:tc>
                  <a:txBody>
                    <a:bodyPr/>
                    <a:lstStyle/>
                    <a:p>
                      <a:pPr algn="ctr" fontAlgn="t"/>
                      <a:r>
                        <a:rPr lang="pt-BR" sz="1200" u="none" strike="noStrike" dirty="0">
                          <a:effectLst/>
                        </a:rPr>
                        <a:t>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91,42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73,62</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91,82</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8,18</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66,91</a:t>
                      </a:r>
                    </a:p>
                  </a:txBody>
                  <a:tcPr marL="7875" marR="7875" marT="7875" marB="0" anchor="b"/>
                </a:tc>
                <a:extLst>
                  <a:ext uri="{0D108BD9-81ED-4DB2-BD59-A6C34878D82A}">
                    <a16:rowId xmlns:a16="http://schemas.microsoft.com/office/drawing/2014/main" val="3987575886"/>
                  </a:ext>
                </a:extLst>
              </a:tr>
              <a:tr h="184286">
                <a:tc>
                  <a:txBody>
                    <a:bodyPr/>
                    <a:lstStyle/>
                    <a:p>
                      <a:pPr algn="ctr" fontAlgn="t"/>
                      <a:r>
                        <a:rPr lang="pt-BR" sz="1200" u="none" strike="noStrike" dirty="0">
                          <a:effectLst/>
                        </a:rPr>
                        <a:t>9</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0,07</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95,91</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-3,91</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15,29</a:t>
                      </a:r>
                    </a:p>
                  </a:txBody>
                  <a:tcPr marL="7875" marR="7875" marT="7875" marB="0" anchor="b"/>
                </a:tc>
                <a:extLst>
                  <a:ext uri="{0D108BD9-81ED-4DB2-BD59-A6C34878D82A}">
                    <a16:rowId xmlns:a16="http://schemas.microsoft.com/office/drawing/2014/main" val="1399826996"/>
                  </a:ext>
                </a:extLst>
              </a:tr>
              <a:tr h="184286">
                <a:tc>
                  <a:txBody>
                    <a:bodyPr/>
                    <a:lstStyle/>
                    <a:p>
                      <a:pPr algn="ctr" fontAlgn="t"/>
                      <a:r>
                        <a:rPr lang="pt-BR" sz="1200" u="none" strike="noStrike" dirty="0">
                          <a:effectLst/>
                        </a:rPr>
                        <a:t>10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7,56</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93,95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1,05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1,10</a:t>
                      </a:r>
                    </a:p>
                  </a:txBody>
                  <a:tcPr marL="7875" marR="7875" marT="7875" marB="0" anchor="b"/>
                </a:tc>
                <a:extLst>
                  <a:ext uri="{0D108BD9-81ED-4DB2-BD59-A6C34878D82A}">
                    <a16:rowId xmlns:a16="http://schemas.microsoft.com/office/drawing/2014/main" val="2074432544"/>
                  </a:ext>
                </a:extLst>
              </a:tr>
              <a:tr h="184286">
                <a:tc>
                  <a:txBody>
                    <a:bodyPr/>
                    <a:lstStyle/>
                    <a:p>
                      <a:pPr algn="ctr" fontAlgn="t"/>
                      <a:r>
                        <a:rPr lang="pt-BR" sz="1200" u="none" strike="noStrike" dirty="0">
                          <a:effectLst/>
                        </a:rPr>
                        <a:t>11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6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152888130"/>
                  </a:ext>
                </a:extLst>
              </a:tr>
            </a:tbl>
          </a:graphicData>
        </a:graphic>
      </p:graphicFrame>
      <p:sp>
        <p:nvSpPr>
          <p:cNvPr id="11" name="Retângulo: Cantos Arredondados 10">
            <a:extLst>
              <a:ext uri="{FF2B5EF4-FFF2-40B4-BE49-F238E27FC236}">
                <a16:creationId xmlns:a16="http://schemas.microsoft.com/office/drawing/2014/main" id="{719706F9-706B-4748-880A-4F8D230AB816}"/>
              </a:ext>
            </a:extLst>
          </p:cNvPr>
          <p:cNvSpPr/>
          <p:nvPr/>
        </p:nvSpPr>
        <p:spPr>
          <a:xfrm>
            <a:off x="7450477" y="3624052"/>
            <a:ext cx="389626"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564ED4AC-24FC-4E0C-A812-72423CD438D6}"/>
              </a:ext>
            </a:extLst>
          </p:cNvPr>
          <p:cNvSpPr/>
          <p:nvPr/>
        </p:nvSpPr>
        <p:spPr>
          <a:xfrm>
            <a:off x="7909594" y="3588051"/>
            <a:ext cx="581833" cy="1703879"/>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pic>
        <p:nvPicPr>
          <p:cNvPr id="7" name="Imagem 6">
            <a:extLst>
              <a:ext uri="{FF2B5EF4-FFF2-40B4-BE49-F238E27FC236}">
                <a16:creationId xmlns:a16="http://schemas.microsoft.com/office/drawing/2014/main" id="{735BC420-F89E-49F9-A11F-03CB16FE60EA}"/>
              </a:ext>
            </a:extLst>
          </p:cNvPr>
          <p:cNvPicPr>
            <a:picLocks noChangeAspect="1"/>
          </p:cNvPicPr>
          <p:nvPr/>
        </p:nvPicPr>
        <p:blipFill>
          <a:blip r:embed="rId3"/>
          <a:stretch>
            <a:fillRect/>
          </a:stretch>
        </p:blipFill>
        <p:spPr>
          <a:xfrm>
            <a:off x="470046" y="3292754"/>
            <a:ext cx="1567222" cy="551284"/>
          </a:xfrm>
          <a:prstGeom prst="rect">
            <a:avLst/>
          </a:prstGeom>
        </p:spPr>
      </p:pic>
      <p:grpSp>
        <p:nvGrpSpPr>
          <p:cNvPr id="9" name="Agrupar 8">
            <a:extLst>
              <a:ext uri="{FF2B5EF4-FFF2-40B4-BE49-F238E27FC236}">
                <a16:creationId xmlns:a16="http://schemas.microsoft.com/office/drawing/2014/main" id="{6B53C291-EB9B-4CA6-940E-AFA52828CD84}"/>
              </a:ext>
            </a:extLst>
          </p:cNvPr>
          <p:cNvGrpSpPr/>
          <p:nvPr/>
        </p:nvGrpSpPr>
        <p:grpSpPr>
          <a:xfrm>
            <a:off x="225814" y="5420330"/>
            <a:ext cx="3375333" cy="550279"/>
            <a:chOff x="201610" y="5128180"/>
            <a:chExt cx="4082292" cy="665535"/>
          </a:xfrm>
        </p:grpSpPr>
        <mc:AlternateContent xmlns:mc="http://schemas.openxmlformats.org/markup-compatibility/2006" xmlns:a14="http://schemas.microsoft.com/office/drawing/2010/main">
          <mc:Choice Requires="a14">
            <p:sp>
              <p:nvSpPr>
                <p:cNvPr id="20" name="CaixaDeTexto 19">
                  <a:extLst>
                    <a:ext uri="{FF2B5EF4-FFF2-40B4-BE49-F238E27FC236}">
                      <a16:creationId xmlns:a16="http://schemas.microsoft.com/office/drawing/2014/main" id="{3F3DF894-4742-4766-951D-78046BE90BBA}"/>
                    </a:ext>
                  </a:extLst>
                </p:cNvPr>
                <p:cNvSpPr txBox="1"/>
                <p:nvPr/>
              </p:nvSpPr>
              <p:spPr>
                <a:xfrm>
                  <a:off x="201610" y="5128180"/>
                  <a:ext cx="4082292" cy="665535"/>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MSE</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 </a:t>
                  </a:r>
                  <a:r>
                    <a:rPr lang="pt-BR" sz="1488" dirty="0">
                      <a:latin typeface="Arial" panose="020B0604020202020204" pitchFamily="34" charset="0"/>
                      <a:cs typeface="Arial" panose="020B0604020202020204" pitchFamily="34" charset="0"/>
                    </a:rPr>
                    <a:t>= 25+56,25+1,56+...+7,56</a:t>
                  </a:r>
                </a:p>
                <a:p>
                  <a:r>
                    <a:rPr lang="pt-BR" sz="1488" dirty="0">
                      <a:latin typeface="Arial" panose="020B0604020202020204" pitchFamily="34" charset="0"/>
                      <a:cs typeface="Arial" panose="020B0604020202020204" pitchFamily="34" charset="0"/>
                    </a:rPr>
                    <a:t>		9</a:t>
                  </a:r>
                </a:p>
              </p:txBody>
            </p:sp>
          </mc:Choice>
          <mc:Fallback xmlns="">
            <p:sp>
              <p:nvSpPr>
                <p:cNvPr id="20" name="CaixaDeTexto 19">
                  <a:extLst>
                    <a:ext uri="{FF2B5EF4-FFF2-40B4-BE49-F238E27FC236}">
                      <a16:creationId xmlns:a16="http://schemas.microsoft.com/office/drawing/2014/main" id="{3F3DF894-4742-4766-951D-78046BE90BBA}"/>
                    </a:ext>
                  </a:extLst>
                </p:cNvPr>
                <p:cNvSpPr txBox="1">
                  <a:spLocks noRot="1" noChangeAspect="1" noMove="1" noResize="1" noEditPoints="1" noAdjustHandles="1" noChangeArrowheads="1" noChangeShapeType="1" noTextEdit="1"/>
                </p:cNvSpPr>
                <p:nvPr/>
              </p:nvSpPr>
              <p:spPr>
                <a:xfrm>
                  <a:off x="201610" y="5128180"/>
                  <a:ext cx="4082292" cy="665535"/>
                </a:xfrm>
                <a:prstGeom prst="rect">
                  <a:avLst/>
                </a:prstGeom>
                <a:blipFill>
                  <a:blip r:embed="rId4"/>
                  <a:stretch>
                    <a:fillRect l="-722" t="-2222" b="-12222"/>
                  </a:stretch>
                </a:blipFill>
              </p:spPr>
              <p:txBody>
                <a:bodyPr/>
                <a:lstStyle/>
                <a:p>
                  <a:r>
                    <a:rPr lang="pt-BR">
                      <a:noFill/>
                    </a:rPr>
                    <a:t> </a:t>
                  </a:r>
                </a:p>
              </p:txBody>
            </p:sp>
          </mc:Fallback>
        </mc:AlternateContent>
        <p:cxnSp>
          <p:nvCxnSpPr>
            <p:cNvPr id="28" name="Conector reto 27">
              <a:extLst>
                <a:ext uri="{FF2B5EF4-FFF2-40B4-BE49-F238E27FC236}">
                  <a16:creationId xmlns:a16="http://schemas.microsoft.com/office/drawing/2014/main" id="{33999D60-781E-422C-8F1B-B28A31E193A3}"/>
                </a:ext>
              </a:extLst>
            </p:cNvPr>
            <p:cNvCxnSpPr>
              <a:cxnSpLocks/>
            </p:cNvCxnSpPr>
            <p:nvPr/>
          </p:nvCxnSpPr>
          <p:spPr>
            <a:xfrm>
              <a:off x="1643820" y="5451346"/>
              <a:ext cx="2414612" cy="0"/>
            </a:xfrm>
            <a:prstGeom prst="line">
              <a:avLst/>
            </a:prstGeom>
          </p:spPr>
          <p:style>
            <a:lnRef idx="3">
              <a:schemeClr val="dk1"/>
            </a:lnRef>
            <a:fillRef idx="0">
              <a:schemeClr val="dk1"/>
            </a:fillRef>
            <a:effectRef idx="2">
              <a:schemeClr val="dk1"/>
            </a:effectRef>
            <a:fontRef idx="minor">
              <a:schemeClr val="tx1"/>
            </a:fontRef>
          </p:style>
        </p:cxnSp>
      </p:grpSp>
      <p:grpSp>
        <p:nvGrpSpPr>
          <p:cNvPr id="31" name="Agrupar 30">
            <a:extLst>
              <a:ext uri="{FF2B5EF4-FFF2-40B4-BE49-F238E27FC236}">
                <a16:creationId xmlns:a16="http://schemas.microsoft.com/office/drawing/2014/main" id="{2CEA9D2E-4E3E-4C71-9098-4794FD83C68E}"/>
              </a:ext>
            </a:extLst>
          </p:cNvPr>
          <p:cNvGrpSpPr/>
          <p:nvPr/>
        </p:nvGrpSpPr>
        <p:grpSpPr>
          <a:xfrm>
            <a:off x="225814" y="5923898"/>
            <a:ext cx="3375333" cy="550279"/>
            <a:chOff x="201610" y="5737220"/>
            <a:chExt cx="4082292" cy="665535"/>
          </a:xfrm>
        </p:grpSpPr>
        <mc:AlternateContent xmlns:mc="http://schemas.openxmlformats.org/markup-compatibility/2006" xmlns:a14="http://schemas.microsoft.com/office/drawing/2010/main">
          <mc:Choice Requires="a14">
            <p:sp>
              <p:nvSpPr>
                <p:cNvPr id="22" name="CaixaDeTexto 21">
                  <a:extLst>
                    <a:ext uri="{FF2B5EF4-FFF2-40B4-BE49-F238E27FC236}">
                      <a16:creationId xmlns:a16="http://schemas.microsoft.com/office/drawing/2014/main" id="{921DB8AD-BFEC-4B35-9CB3-CAA199F58BF5}"/>
                    </a:ext>
                  </a:extLst>
                </p:cNvPr>
                <p:cNvSpPr txBox="1"/>
                <p:nvPr/>
              </p:nvSpPr>
              <p:spPr>
                <a:xfrm>
                  <a:off x="201610" y="5737220"/>
                  <a:ext cx="4082292" cy="665535"/>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MSE</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 </a:t>
                  </a:r>
                  <a:r>
                    <a:rPr lang="pt-BR" sz="1488" dirty="0">
                      <a:latin typeface="Arial" panose="020B0604020202020204" pitchFamily="34" charset="0"/>
                      <a:cs typeface="Arial" panose="020B0604020202020204" pitchFamily="34" charset="0"/>
                    </a:rPr>
                    <a:t>= 181,78 = 20,2</a:t>
                  </a:r>
                </a:p>
                <a:p>
                  <a:r>
                    <a:rPr lang="pt-BR" sz="1488" dirty="0">
                      <a:latin typeface="Arial" panose="020B0604020202020204" pitchFamily="34" charset="0"/>
                      <a:cs typeface="Arial" panose="020B0604020202020204" pitchFamily="34" charset="0"/>
                    </a:rPr>
                    <a:t>	            9</a:t>
                  </a:r>
                </a:p>
              </p:txBody>
            </p:sp>
          </mc:Choice>
          <mc:Fallback xmlns="">
            <p:sp>
              <p:nvSpPr>
                <p:cNvPr id="22" name="CaixaDeTexto 21">
                  <a:extLst>
                    <a:ext uri="{FF2B5EF4-FFF2-40B4-BE49-F238E27FC236}">
                      <a16:creationId xmlns:a16="http://schemas.microsoft.com/office/drawing/2014/main" id="{921DB8AD-BFEC-4B35-9CB3-CAA199F58BF5}"/>
                    </a:ext>
                  </a:extLst>
                </p:cNvPr>
                <p:cNvSpPr txBox="1">
                  <a:spLocks noRot="1" noChangeAspect="1" noMove="1" noResize="1" noEditPoints="1" noAdjustHandles="1" noChangeArrowheads="1" noChangeShapeType="1" noTextEdit="1"/>
                </p:cNvSpPr>
                <p:nvPr/>
              </p:nvSpPr>
              <p:spPr>
                <a:xfrm>
                  <a:off x="201610" y="5737220"/>
                  <a:ext cx="4082292" cy="665535"/>
                </a:xfrm>
                <a:prstGeom prst="rect">
                  <a:avLst/>
                </a:prstGeom>
                <a:blipFill>
                  <a:blip r:embed="rId5"/>
                  <a:stretch>
                    <a:fillRect l="-722" t="-2222" b="-11111"/>
                  </a:stretch>
                </a:blipFill>
              </p:spPr>
              <p:txBody>
                <a:bodyPr/>
                <a:lstStyle/>
                <a:p>
                  <a:r>
                    <a:rPr lang="pt-BR">
                      <a:noFill/>
                    </a:rPr>
                    <a:t> </a:t>
                  </a:r>
                </a:p>
              </p:txBody>
            </p:sp>
          </mc:Fallback>
        </mc:AlternateContent>
        <p:cxnSp>
          <p:nvCxnSpPr>
            <p:cNvPr id="29" name="Conector reto 28">
              <a:extLst>
                <a:ext uri="{FF2B5EF4-FFF2-40B4-BE49-F238E27FC236}">
                  <a16:creationId xmlns:a16="http://schemas.microsoft.com/office/drawing/2014/main" id="{91368EF4-B0E3-45B9-BBD1-BDA9DD4A2F8B}"/>
                </a:ext>
              </a:extLst>
            </p:cNvPr>
            <p:cNvCxnSpPr>
              <a:cxnSpLocks/>
            </p:cNvCxnSpPr>
            <p:nvPr/>
          </p:nvCxnSpPr>
          <p:spPr>
            <a:xfrm>
              <a:off x="1631294" y="6040069"/>
              <a:ext cx="761177"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6822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Erro Quadrado Médio (MSE - </a:t>
            </a:r>
            <a:r>
              <a:rPr lang="pt-BR" sz="1654" i="1" dirty="0" err="1"/>
              <a:t>Mean</a:t>
            </a:r>
            <a:r>
              <a:rPr lang="pt-BR" sz="1654" i="1" dirty="0"/>
              <a:t> Square </a:t>
            </a:r>
            <a:r>
              <a:rPr lang="pt-BR" sz="1654" i="1" dirty="0" err="1"/>
              <a:t>Error</a:t>
            </a:r>
            <a:r>
              <a:rPr lang="pt-BR" sz="1654" dirty="0"/>
              <a:t>)</a:t>
            </a:r>
          </a:p>
          <a:p>
            <a:pPr algn="just"/>
            <a:endParaRPr lang="pt-BR" sz="1654" dirty="0"/>
          </a:p>
          <a:p>
            <a:pPr algn="just"/>
            <a:endParaRPr lang="pt-BR" sz="1654" dirty="0"/>
          </a:p>
          <a:p>
            <a:pPr algn="just">
              <a:spcAft>
                <a:spcPts val="0"/>
              </a:spcAft>
            </a:pPr>
            <a:r>
              <a:rPr lang="pt-BR" sz="1323" dirty="0" err="1"/>
              <a:t>D</a:t>
            </a:r>
            <a:r>
              <a:rPr lang="pt-BR" sz="1323" baseline="-25000" dirty="0" err="1"/>
              <a:t>t</a:t>
            </a:r>
            <a:r>
              <a:rPr lang="pt-BR" sz="1323" dirty="0"/>
              <a:t> - Demanda do Período</a:t>
            </a:r>
          </a:p>
          <a:p>
            <a:pPr algn="just">
              <a:spcAft>
                <a:spcPts val="0"/>
              </a:spcAft>
            </a:pPr>
            <a:r>
              <a:rPr lang="pt-BR" sz="1323" dirty="0"/>
              <a:t>P</a:t>
            </a:r>
            <a:r>
              <a:rPr lang="pt-BR" sz="1323" baseline="-25000" dirty="0"/>
              <a:t>t</a:t>
            </a:r>
            <a:r>
              <a:rPr lang="pt-BR" sz="1323" dirty="0"/>
              <a:t> - Valores Previstos</a:t>
            </a:r>
          </a:p>
          <a:p>
            <a:pPr algn="just">
              <a:spcAft>
                <a:spcPts val="0"/>
              </a:spcAft>
            </a:pPr>
            <a:r>
              <a:rPr lang="pt-BR" sz="1323" dirty="0"/>
              <a:t>n - Número de períodos de previsão</a:t>
            </a:r>
          </a:p>
          <a:p>
            <a:pPr algn="just"/>
            <a:endParaRPr lang="pt-BR" sz="1654"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0" name="Tabela 9">
            <a:extLst>
              <a:ext uri="{FF2B5EF4-FFF2-40B4-BE49-F238E27FC236}">
                <a16:creationId xmlns:a16="http://schemas.microsoft.com/office/drawing/2014/main" id="{50DF8BCD-54B7-4CB2-B0ED-ED250409DF10}"/>
              </a:ext>
            </a:extLst>
          </p:cNvPr>
          <p:cNvGraphicFramePr>
            <a:graphicFrameLocks noGrp="1"/>
          </p:cNvGraphicFramePr>
          <p:nvPr/>
        </p:nvGraphicFramePr>
        <p:xfrm>
          <a:off x="5691636" y="2913732"/>
          <a:ext cx="4291785" cy="2572134"/>
        </p:xfrm>
        <a:graphic>
          <a:graphicData uri="http://schemas.openxmlformats.org/drawingml/2006/table">
            <a:tbl>
              <a:tblPr>
                <a:tableStyleId>{5940675A-B579-460E-94D1-54222C63F5DA}</a:tableStyleId>
              </a:tblPr>
              <a:tblGrid>
                <a:gridCol w="555485">
                  <a:extLst>
                    <a:ext uri="{9D8B030D-6E8A-4147-A177-3AD203B41FA5}">
                      <a16:colId xmlns:a16="http://schemas.microsoft.com/office/drawing/2014/main" val="603430585"/>
                    </a:ext>
                  </a:extLst>
                </a:gridCol>
                <a:gridCol w="615002">
                  <a:extLst>
                    <a:ext uri="{9D8B030D-6E8A-4147-A177-3AD203B41FA5}">
                      <a16:colId xmlns:a16="http://schemas.microsoft.com/office/drawing/2014/main" val="2900602059"/>
                    </a:ext>
                  </a:extLst>
                </a:gridCol>
                <a:gridCol w="555485">
                  <a:extLst>
                    <a:ext uri="{9D8B030D-6E8A-4147-A177-3AD203B41FA5}">
                      <a16:colId xmlns:a16="http://schemas.microsoft.com/office/drawing/2014/main" val="2020800783"/>
                    </a:ext>
                  </a:extLst>
                </a:gridCol>
                <a:gridCol w="474278">
                  <a:extLst>
                    <a:ext uri="{9D8B030D-6E8A-4147-A177-3AD203B41FA5}">
                      <a16:colId xmlns:a16="http://schemas.microsoft.com/office/drawing/2014/main" val="3863987975"/>
                    </a:ext>
                  </a:extLst>
                </a:gridCol>
                <a:gridCol w="636693">
                  <a:extLst>
                    <a:ext uri="{9D8B030D-6E8A-4147-A177-3AD203B41FA5}">
                      <a16:colId xmlns:a16="http://schemas.microsoft.com/office/drawing/2014/main" val="1778373187"/>
                    </a:ext>
                  </a:extLst>
                </a:gridCol>
                <a:gridCol w="555485">
                  <a:extLst>
                    <a:ext uri="{9D8B030D-6E8A-4147-A177-3AD203B41FA5}">
                      <a16:colId xmlns:a16="http://schemas.microsoft.com/office/drawing/2014/main" val="1434705241"/>
                    </a:ext>
                  </a:extLst>
                </a:gridCol>
                <a:gridCol w="449678">
                  <a:extLst>
                    <a:ext uri="{9D8B030D-6E8A-4147-A177-3AD203B41FA5}">
                      <a16:colId xmlns:a16="http://schemas.microsoft.com/office/drawing/2014/main" val="3501646509"/>
                    </a:ext>
                  </a:extLst>
                </a:gridCol>
                <a:gridCol w="449678">
                  <a:extLst>
                    <a:ext uri="{9D8B030D-6E8A-4147-A177-3AD203B41FA5}">
                      <a16:colId xmlns:a16="http://schemas.microsoft.com/office/drawing/2014/main" val="4159656323"/>
                    </a:ext>
                  </a:extLst>
                </a:gridCol>
              </a:tblGrid>
              <a:tr h="184286">
                <a:tc rowSpan="2">
                  <a:txBody>
                    <a:bodyPr/>
                    <a:lstStyle/>
                    <a:p>
                      <a:pPr algn="ctr" fontAlgn="t"/>
                      <a:r>
                        <a:rPr lang="pt-BR" sz="1200" u="none" strike="noStrike" dirty="0">
                          <a:effectLst/>
                        </a:rPr>
                        <a:t>Período</a:t>
                      </a:r>
                      <a:endParaRPr lang="pt-BR" sz="1200" b="0" i="0" u="none" strike="noStrike" dirty="0">
                        <a:solidFill>
                          <a:srgbClr val="000000"/>
                        </a:solidFill>
                        <a:effectLst/>
                        <a:latin typeface="Arial" panose="020B0604020202020204" pitchFamily="34" charset="0"/>
                      </a:endParaRPr>
                    </a:p>
                  </a:txBody>
                  <a:tcPr marL="7875" marR="7875" marT="7875" marB="0" anchor="ct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tc>
                <a:tc gridSpan="3">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hMerge="1">
                  <a:txBody>
                    <a:bodyPr/>
                    <a:lstStyle/>
                    <a:p>
                      <a:pPr algn="ctr" fontAlgn="t"/>
                      <a:endParaRPr lang="pt-BR" sz="1400" b="0" i="0" u="none" strike="noStrike" dirty="0">
                        <a:solidFill>
                          <a:srgbClr val="000000"/>
                        </a:solidFill>
                        <a:effectLst/>
                        <a:latin typeface="Arial" panose="020B0604020202020204" pitchFamily="34" charset="0"/>
                      </a:endParaRPr>
                    </a:p>
                  </a:txBody>
                  <a:tcPr marL="9525" marR="9525" marT="9525" marB="0" anchor="ctr"/>
                </a:tc>
                <a:tc gridSpan="3">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hMerge="1">
                  <a:txBody>
                    <a:bodyPr/>
                    <a:lstStyle/>
                    <a:p>
                      <a:pPr algn="ctr" fontAlgn="t"/>
                      <a:endParaRPr lang="pt-BR" sz="1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Erro²</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Erro²</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278941139"/>
                  </a:ext>
                </a:extLst>
              </a:tr>
              <a:tr h="184286">
                <a:tc>
                  <a:txBody>
                    <a:bodyPr/>
                    <a:lstStyle/>
                    <a:p>
                      <a:pPr algn="ctr" fontAlgn="t"/>
                      <a:r>
                        <a:rPr lang="pt-BR" sz="1200" u="none" strike="noStrike" dirty="0">
                          <a:effectLst/>
                        </a:rPr>
                        <a:t>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709046398"/>
                  </a:ext>
                </a:extLst>
              </a:tr>
              <a:tr h="184286">
                <a:tc>
                  <a:txBody>
                    <a:bodyPr/>
                    <a:lstStyle/>
                    <a:p>
                      <a:pPr algn="ctr" fontAlgn="t"/>
                      <a:r>
                        <a:rPr lang="pt-BR" sz="1200" u="none" strike="noStrike" dirty="0">
                          <a:effectLst/>
                        </a:rPr>
                        <a:t>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25,00</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90,00</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5,00</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25,00</a:t>
                      </a:r>
                    </a:p>
                  </a:txBody>
                  <a:tcPr marL="7875" marR="7875" marT="7875" marB="0" anchor="b"/>
                </a:tc>
                <a:extLst>
                  <a:ext uri="{0D108BD9-81ED-4DB2-BD59-A6C34878D82A}">
                    <a16:rowId xmlns:a16="http://schemas.microsoft.com/office/drawing/2014/main" val="959797286"/>
                  </a:ext>
                </a:extLst>
              </a:tr>
              <a:tr h="184286">
                <a:tc>
                  <a:txBody>
                    <a:bodyPr/>
                    <a:lstStyle/>
                    <a:p>
                      <a:pPr algn="ctr" fontAlgn="t"/>
                      <a:r>
                        <a:rPr lang="pt-BR" sz="1200" u="none" strike="noStrike" dirty="0">
                          <a:effectLst/>
                        </a:rPr>
                        <a:t>3</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7,50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56,25</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92,50</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5,50</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30,25</a:t>
                      </a:r>
                    </a:p>
                  </a:txBody>
                  <a:tcPr marL="7875" marR="7875" marT="7875" marB="0" anchor="b"/>
                </a:tc>
                <a:extLst>
                  <a:ext uri="{0D108BD9-81ED-4DB2-BD59-A6C34878D82A}">
                    <a16:rowId xmlns:a16="http://schemas.microsoft.com/office/drawing/2014/main" val="4231358755"/>
                  </a:ext>
                </a:extLst>
              </a:tr>
              <a:tr h="184286">
                <a:tc>
                  <a:txBody>
                    <a:bodyPr/>
                    <a:lstStyle/>
                    <a:p>
                      <a:pPr algn="ctr" fontAlgn="t"/>
                      <a:r>
                        <a:rPr lang="pt-BR" sz="1200" u="none" strike="noStrike" dirty="0">
                          <a:effectLst/>
                        </a:rPr>
                        <a:t>4</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1,56</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95,25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-5,25</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27,56</a:t>
                      </a:r>
                    </a:p>
                  </a:txBody>
                  <a:tcPr marL="7875" marR="7875" marT="7875" marB="0" anchor="b"/>
                </a:tc>
                <a:extLst>
                  <a:ext uri="{0D108BD9-81ED-4DB2-BD59-A6C34878D82A}">
                    <a16:rowId xmlns:a16="http://schemas.microsoft.com/office/drawing/2014/main" val="457823937"/>
                  </a:ext>
                </a:extLst>
              </a:tr>
              <a:tr h="184286">
                <a:tc>
                  <a:txBody>
                    <a:bodyPr/>
                    <a:lstStyle/>
                    <a:p>
                      <a:pPr algn="ctr" fontAlgn="t"/>
                      <a:r>
                        <a:rPr lang="pt-BR" sz="1200" u="none" strike="noStrike" dirty="0">
                          <a:effectLst/>
                        </a:rPr>
                        <a:t>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91,12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0,88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0,77</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92,62</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-0,62</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0,38</a:t>
                      </a:r>
                    </a:p>
                  </a:txBody>
                  <a:tcPr marL="7875" marR="7875" marT="7875" marB="0" anchor="b"/>
                </a:tc>
                <a:extLst>
                  <a:ext uri="{0D108BD9-81ED-4DB2-BD59-A6C34878D82A}">
                    <a16:rowId xmlns:a16="http://schemas.microsoft.com/office/drawing/2014/main" val="4166061832"/>
                  </a:ext>
                </a:extLst>
              </a:tr>
              <a:tr h="184286">
                <a:tc>
                  <a:txBody>
                    <a:bodyPr/>
                    <a:lstStyle/>
                    <a:p>
                      <a:pPr algn="ctr" fontAlgn="t"/>
                      <a:r>
                        <a:rPr lang="pt-BR" sz="1200" u="none" strike="noStrike" dirty="0">
                          <a:effectLst/>
                        </a:rPr>
                        <a:t>6</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3,80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14,44</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92,31</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2,69</a:t>
                      </a: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7,24</a:t>
                      </a:r>
                    </a:p>
                  </a:txBody>
                  <a:tcPr marL="7875" marR="7875" marT="7875" marB="0" anchor="b"/>
                </a:tc>
                <a:extLst>
                  <a:ext uri="{0D108BD9-81ED-4DB2-BD59-A6C34878D82A}">
                    <a16:rowId xmlns:a16="http://schemas.microsoft.com/office/drawing/2014/main" val="750415981"/>
                  </a:ext>
                </a:extLst>
              </a:tr>
              <a:tr h="184286">
                <a:tc>
                  <a:txBody>
                    <a:bodyPr/>
                    <a:lstStyle/>
                    <a:p>
                      <a:pPr algn="ctr" fontAlgn="t"/>
                      <a:r>
                        <a:rPr lang="pt-BR" sz="1200" u="none" strike="noStrike" dirty="0">
                          <a:effectLst/>
                        </a:rPr>
                        <a:t>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2,50</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93,65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-3,65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13,32</a:t>
                      </a:r>
                    </a:p>
                  </a:txBody>
                  <a:tcPr marL="7875" marR="7875" marT="7875" marB="0" anchor="b"/>
                </a:tc>
                <a:extLst>
                  <a:ext uri="{0D108BD9-81ED-4DB2-BD59-A6C34878D82A}">
                    <a16:rowId xmlns:a16="http://schemas.microsoft.com/office/drawing/2014/main" val="1511077885"/>
                  </a:ext>
                </a:extLst>
              </a:tr>
              <a:tr h="184286">
                <a:tc>
                  <a:txBody>
                    <a:bodyPr/>
                    <a:lstStyle/>
                    <a:p>
                      <a:pPr algn="ctr" fontAlgn="t"/>
                      <a:r>
                        <a:rPr lang="pt-BR" sz="1200" u="none" strike="noStrike" dirty="0">
                          <a:effectLst/>
                        </a:rPr>
                        <a:t>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91,42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73,62</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91,82</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8,18</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66,91</a:t>
                      </a:r>
                    </a:p>
                  </a:txBody>
                  <a:tcPr marL="7875" marR="7875" marT="7875" marB="0" anchor="b"/>
                </a:tc>
                <a:extLst>
                  <a:ext uri="{0D108BD9-81ED-4DB2-BD59-A6C34878D82A}">
                    <a16:rowId xmlns:a16="http://schemas.microsoft.com/office/drawing/2014/main" val="3987575886"/>
                  </a:ext>
                </a:extLst>
              </a:tr>
              <a:tr h="184286">
                <a:tc>
                  <a:txBody>
                    <a:bodyPr/>
                    <a:lstStyle/>
                    <a:p>
                      <a:pPr algn="ctr" fontAlgn="t"/>
                      <a:r>
                        <a:rPr lang="pt-BR" sz="1200" u="none" strike="noStrike" dirty="0">
                          <a:effectLst/>
                        </a:rPr>
                        <a:t>9</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a:solidFill>
                            <a:schemeClr val="tx1"/>
                          </a:solidFill>
                          <a:effectLst/>
                          <a:latin typeface="+mn-lt"/>
                          <a:ea typeface="+mn-ea"/>
                          <a:cs typeface="+mn-cs"/>
                        </a:rPr>
                        <a:t>0,07</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95,91</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-3,91</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15,29</a:t>
                      </a:r>
                    </a:p>
                  </a:txBody>
                  <a:tcPr marL="7875" marR="7875" marT="7875" marB="0" anchor="b"/>
                </a:tc>
                <a:extLst>
                  <a:ext uri="{0D108BD9-81ED-4DB2-BD59-A6C34878D82A}">
                    <a16:rowId xmlns:a16="http://schemas.microsoft.com/office/drawing/2014/main" val="1399826996"/>
                  </a:ext>
                </a:extLst>
              </a:tr>
              <a:tr h="184286">
                <a:tc>
                  <a:txBody>
                    <a:bodyPr/>
                    <a:lstStyle/>
                    <a:p>
                      <a:pPr algn="ctr" fontAlgn="t"/>
                      <a:r>
                        <a:rPr lang="pt-BR" sz="1200" u="none" strike="noStrike" dirty="0">
                          <a:effectLst/>
                        </a:rPr>
                        <a:t>10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7,56</a:t>
                      </a:r>
                    </a:p>
                  </a:txBody>
                  <a:tcPr marL="7875" marR="7875" marT="7875" marB="0"/>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93,95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1,05</a:t>
                      </a:r>
                    </a:p>
                  </a:txBody>
                  <a:tcPr marL="7875" marR="7875" marT="7875" marB="0" anchor="ctr"/>
                </a:tc>
                <a:tc>
                  <a:txBody>
                    <a:bodyPr/>
                    <a:lstStyle/>
                    <a:p>
                      <a:pPr marL="0" algn="ctr" defTabSz="1105875" rtl="0" eaLnBrk="1" fontAlgn="t" latinLnBrk="0" hangingPunct="1"/>
                      <a:r>
                        <a:rPr lang="pt-BR" sz="1200" u="none" strike="noStrike" kern="1200" dirty="0">
                          <a:solidFill>
                            <a:schemeClr val="tx1"/>
                          </a:solidFill>
                          <a:effectLst/>
                          <a:latin typeface="+mn-lt"/>
                          <a:ea typeface="+mn-ea"/>
                          <a:cs typeface="+mn-cs"/>
                        </a:rPr>
                        <a:t>1,10</a:t>
                      </a:r>
                    </a:p>
                  </a:txBody>
                  <a:tcPr marL="7875" marR="7875" marT="7875" marB="0" anchor="b"/>
                </a:tc>
                <a:extLst>
                  <a:ext uri="{0D108BD9-81ED-4DB2-BD59-A6C34878D82A}">
                    <a16:rowId xmlns:a16="http://schemas.microsoft.com/office/drawing/2014/main" val="2074432544"/>
                  </a:ext>
                </a:extLst>
              </a:tr>
              <a:tr h="184286">
                <a:tc>
                  <a:txBody>
                    <a:bodyPr/>
                    <a:lstStyle/>
                    <a:p>
                      <a:pPr algn="ctr" fontAlgn="t"/>
                      <a:r>
                        <a:rPr lang="pt-BR" sz="1200" u="none" strike="noStrike" dirty="0">
                          <a:effectLst/>
                        </a:rPr>
                        <a:t>11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6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152888130"/>
                  </a:ext>
                </a:extLst>
              </a:tr>
            </a:tbl>
          </a:graphicData>
        </a:graphic>
      </p:graphicFrame>
      <p:sp>
        <p:nvSpPr>
          <p:cNvPr id="11" name="Retângulo: Cantos Arredondados 10">
            <a:extLst>
              <a:ext uri="{FF2B5EF4-FFF2-40B4-BE49-F238E27FC236}">
                <a16:creationId xmlns:a16="http://schemas.microsoft.com/office/drawing/2014/main" id="{719706F9-706B-4748-880A-4F8D230AB816}"/>
              </a:ext>
            </a:extLst>
          </p:cNvPr>
          <p:cNvSpPr/>
          <p:nvPr/>
        </p:nvSpPr>
        <p:spPr>
          <a:xfrm>
            <a:off x="9122528" y="3621406"/>
            <a:ext cx="389626"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564ED4AC-24FC-4E0C-A812-72423CD438D6}"/>
              </a:ext>
            </a:extLst>
          </p:cNvPr>
          <p:cNvSpPr/>
          <p:nvPr/>
        </p:nvSpPr>
        <p:spPr>
          <a:xfrm>
            <a:off x="9542516" y="3632524"/>
            <a:ext cx="415137" cy="1651996"/>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pic>
        <p:nvPicPr>
          <p:cNvPr id="7" name="Imagem 6">
            <a:extLst>
              <a:ext uri="{FF2B5EF4-FFF2-40B4-BE49-F238E27FC236}">
                <a16:creationId xmlns:a16="http://schemas.microsoft.com/office/drawing/2014/main" id="{735BC420-F89E-49F9-A11F-03CB16FE60EA}"/>
              </a:ext>
            </a:extLst>
          </p:cNvPr>
          <p:cNvPicPr>
            <a:picLocks noChangeAspect="1"/>
          </p:cNvPicPr>
          <p:nvPr/>
        </p:nvPicPr>
        <p:blipFill>
          <a:blip r:embed="rId3"/>
          <a:stretch>
            <a:fillRect/>
          </a:stretch>
        </p:blipFill>
        <p:spPr>
          <a:xfrm>
            <a:off x="565180" y="3312408"/>
            <a:ext cx="1567222" cy="551284"/>
          </a:xfrm>
          <a:prstGeom prst="rect">
            <a:avLst/>
          </a:prstGeom>
        </p:spPr>
      </p:pic>
      <p:sp>
        <p:nvSpPr>
          <p:cNvPr id="26" name="CaixaDeTexto 25">
            <a:extLst>
              <a:ext uri="{FF2B5EF4-FFF2-40B4-BE49-F238E27FC236}">
                <a16:creationId xmlns:a16="http://schemas.microsoft.com/office/drawing/2014/main" id="{14DA1C50-7F49-4829-B01C-61EFBC803A09}"/>
              </a:ext>
            </a:extLst>
          </p:cNvPr>
          <p:cNvSpPr txBox="1"/>
          <p:nvPr/>
        </p:nvSpPr>
        <p:spPr>
          <a:xfrm>
            <a:off x="7001201" y="5534814"/>
            <a:ext cx="3069067" cy="1087887"/>
          </a:xfrm>
          <a:prstGeom prst="roundRect">
            <a:avLst/>
          </a:prstGeom>
          <a:solidFill>
            <a:schemeClr val="bg2">
              <a:lumMod val="20000"/>
              <a:lumOff val="80000"/>
            </a:schemeClr>
          </a:solidFill>
          <a:ln>
            <a:solidFill>
              <a:schemeClr val="tx1"/>
            </a:solidFill>
          </a:ln>
        </p:spPr>
        <p:txBody>
          <a:bodyPr wrap="square">
            <a:spAutoFit/>
          </a:bodyPr>
          <a:lstStyle/>
          <a:p>
            <a:pPr algn="just"/>
            <a:r>
              <a:rPr lang="pt-BR" sz="1158" dirty="0">
                <a:latin typeface="Arial" panose="020B0604020202020204" pitchFamily="34" charset="0"/>
                <a:cs typeface="Arial" panose="020B0604020202020204" pitchFamily="34" charset="0"/>
              </a:rPr>
              <a:t>Considerando o MSE, podemos considerar a previsão para 𝛼 = 0,1 com o menor erro quadrado médio</a:t>
            </a:r>
          </a:p>
          <a:p>
            <a:pPr algn="just"/>
            <a:r>
              <a:rPr lang="pt-BR" sz="1158" dirty="0">
                <a:latin typeface="Arial" panose="020B0604020202020204" pitchFamily="34" charset="0"/>
                <a:cs typeface="Arial" panose="020B0604020202020204" pitchFamily="34" charset="0"/>
              </a:rPr>
              <a:t>Porém, os valores são “similares” a ponto de não conseguirmos apontar o “melhor”</a:t>
            </a:r>
            <a:endParaRPr lang="pt-BR" sz="1323" dirty="0"/>
          </a:p>
        </p:txBody>
      </p:sp>
      <p:grpSp>
        <p:nvGrpSpPr>
          <p:cNvPr id="33" name="Agrupar 32">
            <a:extLst>
              <a:ext uri="{FF2B5EF4-FFF2-40B4-BE49-F238E27FC236}">
                <a16:creationId xmlns:a16="http://schemas.microsoft.com/office/drawing/2014/main" id="{FFA91F99-2B20-4DDC-B381-D46EF209F22F}"/>
              </a:ext>
            </a:extLst>
          </p:cNvPr>
          <p:cNvGrpSpPr/>
          <p:nvPr/>
        </p:nvGrpSpPr>
        <p:grpSpPr>
          <a:xfrm>
            <a:off x="3611024" y="5538392"/>
            <a:ext cx="3403397" cy="550279"/>
            <a:chOff x="4530187" y="5555884"/>
            <a:chExt cx="4116235" cy="665535"/>
          </a:xfrm>
        </p:grpSpPr>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2A42A2C2-C306-4574-BCF7-1D0B75EC8F1D}"/>
                    </a:ext>
                  </a:extLst>
                </p:cNvPr>
                <p:cNvSpPr txBox="1"/>
                <p:nvPr/>
              </p:nvSpPr>
              <p:spPr>
                <a:xfrm>
                  <a:off x="4530187" y="5555884"/>
                  <a:ext cx="4116235" cy="665535"/>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MSE</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0,50) </a:t>
                  </a:r>
                  <a:r>
                    <a:rPr lang="pt-BR" sz="1488" dirty="0">
                      <a:latin typeface="Arial" panose="020B0604020202020204" pitchFamily="34" charset="0"/>
                      <a:cs typeface="Arial" panose="020B0604020202020204" pitchFamily="34" charset="0"/>
                    </a:rPr>
                    <a:t>= 25+30,25+27,56+...+1,1</a:t>
                  </a:r>
                </a:p>
                <a:p>
                  <a:r>
                    <a:rPr lang="pt-BR" sz="1488" dirty="0">
                      <a:latin typeface="Arial" panose="020B0604020202020204" pitchFamily="34" charset="0"/>
                      <a:cs typeface="Arial" panose="020B0604020202020204" pitchFamily="34" charset="0"/>
                    </a:rPr>
                    <a:t>		9</a:t>
                  </a:r>
                </a:p>
              </p:txBody>
            </p:sp>
          </mc:Choice>
          <mc:Fallback xmlns="">
            <p:sp>
              <p:nvSpPr>
                <p:cNvPr id="19" name="CaixaDeTexto 18">
                  <a:extLst>
                    <a:ext uri="{FF2B5EF4-FFF2-40B4-BE49-F238E27FC236}">
                      <a16:creationId xmlns:a16="http://schemas.microsoft.com/office/drawing/2014/main" id="{2A42A2C2-C306-4574-BCF7-1D0B75EC8F1D}"/>
                    </a:ext>
                  </a:extLst>
                </p:cNvPr>
                <p:cNvSpPr txBox="1">
                  <a:spLocks noRot="1" noChangeAspect="1" noMove="1" noResize="1" noEditPoints="1" noAdjustHandles="1" noChangeArrowheads="1" noChangeShapeType="1" noTextEdit="1"/>
                </p:cNvSpPr>
                <p:nvPr/>
              </p:nvSpPr>
              <p:spPr>
                <a:xfrm>
                  <a:off x="4530187" y="5555884"/>
                  <a:ext cx="4116235" cy="665535"/>
                </a:xfrm>
                <a:prstGeom prst="rect">
                  <a:avLst/>
                </a:prstGeom>
                <a:blipFill>
                  <a:blip r:embed="rId4"/>
                  <a:stretch>
                    <a:fillRect l="-716" t="-3333" b="-11111"/>
                  </a:stretch>
                </a:blipFill>
              </p:spPr>
              <p:txBody>
                <a:bodyPr/>
                <a:lstStyle/>
                <a:p>
                  <a:r>
                    <a:rPr lang="pt-BR">
                      <a:noFill/>
                    </a:rPr>
                    <a:t> </a:t>
                  </a:r>
                </a:p>
              </p:txBody>
            </p:sp>
          </mc:Fallback>
        </mc:AlternateContent>
        <p:cxnSp>
          <p:nvCxnSpPr>
            <p:cNvPr id="27" name="Conector reto 26">
              <a:extLst>
                <a:ext uri="{FF2B5EF4-FFF2-40B4-BE49-F238E27FC236}">
                  <a16:creationId xmlns:a16="http://schemas.microsoft.com/office/drawing/2014/main" id="{828058F0-2910-4A49-8DE5-9DD5A54EDAC1}"/>
                </a:ext>
              </a:extLst>
            </p:cNvPr>
            <p:cNvCxnSpPr>
              <a:cxnSpLocks/>
            </p:cNvCxnSpPr>
            <p:nvPr/>
          </p:nvCxnSpPr>
          <p:spPr>
            <a:xfrm>
              <a:off x="5965300" y="5860992"/>
              <a:ext cx="2414612" cy="0"/>
            </a:xfrm>
            <a:prstGeom prst="line">
              <a:avLst/>
            </a:prstGeom>
          </p:spPr>
          <p:style>
            <a:lnRef idx="3">
              <a:schemeClr val="dk1"/>
            </a:lnRef>
            <a:fillRef idx="0">
              <a:schemeClr val="dk1"/>
            </a:fillRef>
            <a:effectRef idx="2">
              <a:schemeClr val="dk1"/>
            </a:effectRef>
            <a:fontRef idx="minor">
              <a:schemeClr val="tx1"/>
            </a:fontRef>
          </p:style>
        </p:cxnSp>
      </p:grpSp>
      <p:grpSp>
        <p:nvGrpSpPr>
          <p:cNvPr id="9" name="Agrupar 8">
            <a:extLst>
              <a:ext uri="{FF2B5EF4-FFF2-40B4-BE49-F238E27FC236}">
                <a16:creationId xmlns:a16="http://schemas.microsoft.com/office/drawing/2014/main" id="{6B53C291-EB9B-4CA6-940E-AFA52828CD84}"/>
              </a:ext>
            </a:extLst>
          </p:cNvPr>
          <p:cNvGrpSpPr/>
          <p:nvPr/>
        </p:nvGrpSpPr>
        <p:grpSpPr>
          <a:xfrm>
            <a:off x="166695" y="5172756"/>
            <a:ext cx="3375333" cy="550279"/>
            <a:chOff x="201610" y="5128180"/>
            <a:chExt cx="4082292" cy="665535"/>
          </a:xfrm>
        </p:grpSpPr>
        <mc:AlternateContent xmlns:mc="http://schemas.openxmlformats.org/markup-compatibility/2006" xmlns:a14="http://schemas.microsoft.com/office/drawing/2010/main">
          <mc:Choice Requires="a14">
            <p:sp>
              <p:nvSpPr>
                <p:cNvPr id="20" name="CaixaDeTexto 19">
                  <a:extLst>
                    <a:ext uri="{FF2B5EF4-FFF2-40B4-BE49-F238E27FC236}">
                      <a16:creationId xmlns:a16="http://schemas.microsoft.com/office/drawing/2014/main" id="{3F3DF894-4742-4766-951D-78046BE90BBA}"/>
                    </a:ext>
                  </a:extLst>
                </p:cNvPr>
                <p:cNvSpPr txBox="1"/>
                <p:nvPr/>
              </p:nvSpPr>
              <p:spPr>
                <a:xfrm>
                  <a:off x="201610" y="5128180"/>
                  <a:ext cx="4082292" cy="665535"/>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MSE</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 </a:t>
                  </a:r>
                  <a:r>
                    <a:rPr lang="pt-BR" sz="1488" dirty="0">
                      <a:latin typeface="Arial" panose="020B0604020202020204" pitchFamily="34" charset="0"/>
                      <a:cs typeface="Arial" panose="020B0604020202020204" pitchFamily="34" charset="0"/>
                    </a:rPr>
                    <a:t>= 25+56,25+1,56+...+7,56</a:t>
                  </a:r>
                </a:p>
                <a:p>
                  <a:r>
                    <a:rPr lang="pt-BR" sz="1488" dirty="0">
                      <a:latin typeface="Arial" panose="020B0604020202020204" pitchFamily="34" charset="0"/>
                      <a:cs typeface="Arial" panose="020B0604020202020204" pitchFamily="34" charset="0"/>
                    </a:rPr>
                    <a:t>		9</a:t>
                  </a:r>
                </a:p>
              </p:txBody>
            </p:sp>
          </mc:Choice>
          <mc:Fallback xmlns="">
            <p:sp>
              <p:nvSpPr>
                <p:cNvPr id="20" name="CaixaDeTexto 19">
                  <a:extLst>
                    <a:ext uri="{FF2B5EF4-FFF2-40B4-BE49-F238E27FC236}">
                      <a16:creationId xmlns:a16="http://schemas.microsoft.com/office/drawing/2014/main" id="{3F3DF894-4742-4766-951D-78046BE90BBA}"/>
                    </a:ext>
                  </a:extLst>
                </p:cNvPr>
                <p:cNvSpPr txBox="1">
                  <a:spLocks noRot="1" noChangeAspect="1" noMove="1" noResize="1" noEditPoints="1" noAdjustHandles="1" noChangeArrowheads="1" noChangeShapeType="1" noTextEdit="1"/>
                </p:cNvSpPr>
                <p:nvPr/>
              </p:nvSpPr>
              <p:spPr>
                <a:xfrm>
                  <a:off x="201610" y="5128180"/>
                  <a:ext cx="4082292" cy="665535"/>
                </a:xfrm>
                <a:prstGeom prst="rect">
                  <a:avLst/>
                </a:prstGeom>
                <a:blipFill>
                  <a:blip r:embed="rId5"/>
                  <a:stretch>
                    <a:fillRect l="-722" t="-3333" b="-11111"/>
                  </a:stretch>
                </a:blipFill>
              </p:spPr>
              <p:txBody>
                <a:bodyPr/>
                <a:lstStyle/>
                <a:p>
                  <a:r>
                    <a:rPr lang="pt-BR">
                      <a:noFill/>
                    </a:rPr>
                    <a:t> </a:t>
                  </a:r>
                </a:p>
              </p:txBody>
            </p:sp>
          </mc:Fallback>
        </mc:AlternateContent>
        <p:cxnSp>
          <p:nvCxnSpPr>
            <p:cNvPr id="28" name="Conector reto 27">
              <a:extLst>
                <a:ext uri="{FF2B5EF4-FFF2-40B4-BE49-F238E27FC236}">
                  <a16:creationId xmlns:a16="http://schemas.microsoft.com/office/drawing/2014/main" id="{33999D60-781E-422C-8F1B-B28A31E193A3}"/>
                </a:ext>
              </a:extLst>
            </p:cNvPr>
            <p:cNvCxnSpPr>
              <a:cxnSpLocks/>
            </p:cNvCxnSpPr>
            <p:nvPr/>
          </p:nvCxnSpPr>
          <p:spPr>
            <a:xfrm>
              <a:off x="1643820" y="5451346"/>
              <a:ext cx="2414612" cy="0"/>
            </a:xfrm>
            <a:prstGeom prst="line">
              <a:avLst/>
            </a:prstGeom>
          </p:spPr>
          <p:style>
            <a:lnRef idx="3">
              <a:schemeClr val="dk1"/>
            </a:lnRef>
            <a:fillRef idx="0">
              <a:schemeClr val="dk1"/>
            </a:fillRef>
            <a:effectRef idx="2">
              <a:schemeClr val="dk1"/>
            </a:effectRef>
            <a:fontRef idx="minor">
              <a:schemeClr val="tx1"/>
            </a:fontRef>
          </p:style>
        </p:cxnSp>
      </p:grpSp>
      <p:grpSp>
        <p:nvGrpSpPr>
          <p:cNvPr id="31" name="Agrupar 30">
            <a:extLst>
              <a:ext uri="{FF2B5EF4-FFF2-40B4-BE49-F238E27FC236}">
                <a16:creationId xmlns:a16="http://schemas.microsoft.com/office/drawing/2014/main" id="{2CEA9D2E-4E3E-4C71-9098-4794FD83C68E}"/>
              </a:ext>
            </a:extLst>
          </p:cNvPr>
          <p:cNvGrpSpPr/>
          <p:nvPr/>
        </p:nvGrpSpPr>
        <p:grpSpPr>
          <a:xfrm>
            <a:off x="166695" y="5688325"/>
            <a:ext cx="3375333" cy="550279"/>
            <a:chOff x="201610" y="5737220"/>
            <a:chExt cx="4082292" cy="665535"/>
          </a:xfrm>
        </p:grpSpPr>
        <mc:AlternateContent xmlns:mc="http://schemas.openxmlformats.org/markup-compatibility/2006" xmlns:a14="http://schemas.microsoft.com/office/drawing/2010/main">
          <mc:Choice Requires="a14">
            <p:sp>
              <p:nvSpPr>
                <p:cNvPr id="22" name="CaixaDeTexto 21">
                  <a:extLst>
                    <a:ext uri="{FF2B5EF4-FFF2-40B4-BE49-F238E27FC236}">
                      <a16:creationId xmlns:a16="http://schemas.microsoft.com/office/drawing/2014/main" id="{921DB8AD-BFEC-4B35-9CB3-CAA199F58BF5}"/>
                    </a:ext>
                  </a:extLst>
                </p:cNvPr>
                <p:cNvSpPr txBox="1"/>
                <p:nvPr/>
              </p:nvSpPr>
              <p:spPr>
                <a:xfrm>
                  <a:off x="201610" y="5737220"/>
                  <a:ext cx="4082292" cy="665535"/>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MSE</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 </a:t>
                  </a:r>
                  <a:r>
                    <a:rPr lang="pt-BR" sz="1488" dirty="0">
                      <a:latin typeface="Arial" panose="020B0604020202020204" pitchFamily="34" charset="0"/>
                      <a:cs typeface="Arial" panose="020B0604020202020204" pitchFamily="34" charset="0"/>
                    </a:rPr>
                    <a:t>= 181,78 = 20,2</a:t>
                  </a:r>
                </a:p>
                <a:p>
                  <a:r>
                    <a:rPr lang="pt-BR" sz="1488" dirty="0">
                      <a:latin typeface="Arial" panose="020B0604020202020204" pitchFamily="34" charset="0"/>
                      <a:cs typeface="Arial" panose="020B0604020202020204" pitchFamily="34" charset="0"/>
                    </a:rPr>
                    <a:t>	            9</a:t>
                  </a:r>
                </a:p>
              </p:txBody>
            </p:sp>
          </mc:Choice>
          <mc:Fallback xmlns="">
            <p:sp>
              <p:nvSpPr>
                <p:cNvPr id="22" name="CaixaDeTexto 21">
                  <a:extLst>
                    <a:ext uri="{FF2B5EF4-FFF2-40B4-BE49-F238E27FC236}">
                      <a16:creationId xmlns:a16="http://schemas.microsoft.com/office/drawing/2014/main" id="{921DB8AD-BFEC-4B35-9CB3-CAA199F58BF5}"/>
                    </a:ext>
                  </a:extLst>
                </p:cNvPr>
                <p:cNvSpPr txBox="1">
                  <a:spLocks noRot="1" noChangeAspect="1" noMove="1" noResize="1" noEditPoints="1" noAdjustHandles="1" noChangeArrowheads="1" noChangeShapeType="1" noTextEdit="1"/>
                </p:cNvSpPr>
                <p:nvPr/>
              </p:nvSpPr>
              <p:spPr>
                <a:xfrm>
                  <a:off x="201610" y="5737220"/>
                  <a:ext cx="4082292" cy="665535"/>
                </a:xfrm>
                <a:prstGeom prst="rect">
                  <a:avLst/>
                </a:prstGeom>
                <a:blipFill>
                  <a:blip r:embed="rId6"/>
                  <a:stretch>
                    <a:fillRect l="-722" t="-2222" b="-12222"/>
                  </a:stretch>
                </a:blipFill>
              </p:spPr>
              <p:txBody>
                <a:bodyPr/>
                <a:lstStyle/>
                <a:p>
                  <a:r>
                    <a:rPr lang="pt-BR">
                      <a:noFill/>
                    </a:rPr>
                    <a:t> </a:t>
                  </a:r>
                </a:p>
              </p:txBody>
            </p:sp>
          </mc:Fallback>
        </mc:AlternateContent>
        <p:cxnSp>
          <p:nvCxnSpPr>
            <p:cNvPr id="29" name="Conector reto 28">
              <a:extLst>
                <a:ext uri="{FF2B5EF4-FFF2-40B4-BE49-F238E27FC236}">
                  <a16:creationId xmlns:a16="http://schemas.microsoft.com/office/drawing/2014/main" id="{91368EF4-B0E3-45B9-BBD1-BDA9DD4A2F8B}"/>
                </a:ext>
              </a:extLst>
            </p:cNvPr>
            <p:cNvCxnSpPr>
              <a:cxnSpLocks/>
            </p:cNvCxnSpPr>
            <p:nvPr/>
          </p:nvCxnSpPr>
          <p:spPr>
            <a:xfrm>
              <a:off x="1631294" y="6040069"/>
              <a:ext cx="761177" cy="0"/>
            </a:xfrm>
            <a:prstGeom prst="line">
              <a:avLst/>
            </a:prstGeom>
          </p:spPr>
          <p:style>
            <a:lnRef idx="3">
              <a:schemeClr val="dk1"/>
            </a:lnRef>
            <a:fillRef idx="0">
              <a:schemeClr val="dk1"/>
            </a:fillRef>
            <a:effectRef idx="2">
              <a:schemeClr val="dk1"/>
            </a:effectRef>
            <a:fontRef idx="minor">
              <a:schemeClr val="tx1"/>
            </a:fontRef>
          </p:style>
        </p:cxnSp>
      </p:grpSp>
      <p:grpSp>
        <p:nvGrpSpPr>
          <p:cNvPr id="32" name="Agrupar 31">
            <a:extLst>
              <a:ext uri="{FF2B5EF4-FFF2-40B4-BE49-F238E27FC236}">
                <a16:creationId xmlns:a16="http://schemas.microsoft.com/office/drawing/2014/main" id="{ED1CD60F-2DBD-4627-9114-F625E8D25D7B}"/>
              </a:ext>
            </a:extLst>
          </p:cNvPr>
          <p:cNvGrpSpPr/>
          <p:nvPr/>
        </p:nvGrpSpPr>
        <p:grpSpPr>
          <a:xfrm>
            <a:off x="3611024" y="6010806"/>
            <a:ext cx="3403397" cy="550279"/>
            <a:chOff x="4530187" y="6127244"/>
            <a:chExt cx="4116235" cy="665535"/>
          </a:xfrm>
        </p:grpSpPr>
        <mc:AlternateContent xmlns:mc="http://schemas.openxmlformats.org/markup-compatibility/2006" xmlns:a14="http://schemas.microsoft.com/office/drawing/2010/main">
          <mc:Choice Requires="a14">
            <p:sp>
              <p:nvSpPr>
                <p:cNvPr id="23" name="CaixaDeTexto 22">
                  <a:extLst>
                    <a:ext uri="{FF2B5EF4-FFF2-40B4-BE49-F238E27FC236}">
                      <a16:creationId xmlns:a16="http://schemas.microsoft.com/office/drawing/2014/main" id="{E9F742D1-6E62-404B-A963-D7DEDA8D66F7}"/>
                    </a:ext>
                  </a:extLst>
                </p:cNvPr>
                <p:cNvSpPr txBox="1"/>
                <p:nvPr/>
              </p:nvSpPr>
              <p:spPr>
                <a:xfrm>
                  <a:off x="4530187" y="6127244"/>
                  <a:ext cx="4116235" cy="665535"/>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MSE</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0,50) </a:t>
                  </a:r>
                  <a:r>
                    <a:rPr lang="pt-BR" sz="1488" dirty="0">
                      <a:latin typeface="Arial" panose="020B0604020202020204" pitchFamily="34" charset="0"/>
                      <a:cs typeface="Arial" panose="020B0604020202020204" pitchFamily="34" charset="0"/>
                    </a:rPr>
                    <a:t>=  187,06 = 20,78</a:t>
                  </a:r>
                </a:p>
                <a:p>
                  <a:r>
                    <a:rPr lang="pt-BR" sz="1488" dirty="0">
                      <a:latin typeface="Arial" panose="020B0604020202020204" pitchFamily="34" charset="0"/>
                      <a:cs typeface="Arial" panose="020B0604020202020204" pitchFamily="34" charset="0"/>
                    </a:rPr>
                    <a:t>	          9</a:t>
                  </a:r>
                </a:p>
              </p:txBody>
            </p:sp>
          </mc:Choice>
          <mc:Fallback xmlns="">
            <p:sp>
              <p:nvSpPr>
                <p:cNvPr id="23" name="CaixaDeTexto 22">
                  <a:extLst>
                    <a:ext uri="{FF2B5EF4-FFF2-40B4-BE49-F238E27FC236}">
                      <a16:creationId xmlns:a16="http://schemas.microsoft.com/office/drawing/2014/main" id="{E9F742D1-6E62-404B-A963-D7DEDA8D66F7}"/>
                    </a:ext>
                  </a:extLst>
                </p:cNvPr>
                <p:cNvSpPr txBox="1">
                  <a:spLocks noRot="1" noChangeAspect="1" noMove="1" noResize="1" noEditPoints="1" noAdjustHandles="1" noChangeArrowheads="1" noChangeShapeType="1" noTextEdit="1"/>
                </p:cNvSpPr>
                <p:nvPr/>
              </p:nvSpPr>
              <p:spPr>
                <a:xfrm>
                  <a:off x="4530187" y="6127244"/>
                  <a:ext cx="4116235" cy="665535"/>
                </a:xfrm>
                <a:prstGeom prst="rect">
                  <a:avLst/>
                </a:prstGeom>
                <a:blipFill>
                  <a:blip r:embed="rId7"/>
                  <a:stretch>
                    <a:fillRect l="-716" t="-2222" b="-12222"/>
                  </a:stretch>
                </a:blipFill>
              </p:spPr>
              <p:txBody>
                <a:bodyPr/>
                <a:lstStyle/>
                <a:p>
                  <a:r>
                    <a:rPr lang="pt-BR">
                      <a:noFill/>
                    </a:rPr>
                    <a:t> </a:t>
                  </a:r>
                </a:p>
              </p:txBody>
            </p:sp>
          </mc:Fallback>
        </mc:AlternateContent>
        <p:cxnSp>
          <p:nvCxnSpPr>
            <p:cNvPr id="30" name="Conector reto 29">
              <a:extLst>
                <a:ext uri="{FF2B5EF4-FFF2-40B4-BE49-F238E27FC236}">
                  <a16:creationId xmlns:a16="http://schemas.microsoft.com/office/drawing/2014/main" id="{692FE426-C02D-448D-AB29-0CB9A5D2DF17}"/>
                </a:ext>
              </a:extLst>
            </p:cNvPr>
            <p:cNvCxnSpPr>
              <a:cxnSpLocks/>
            </p:cNvCxnSpPr>
            <p:nvPr/>
          </p:nvCxnSpPr>
          <p:spPr>
            <a:xfrm>
              <a:off x="5977826" y="6443955"/>
              <a:ext cx="761177"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36105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defTabSz="756026" hangingPunct="1">
              <a:spcAft>
                <a:spcPts val="1054"/>
              </a:spcAft>
              <a:defRPr/>
            </a:pPr>
            <a:r>
              <a:rPr lang="pt-BR" sz="1654" dirty="0">
                <a:solidFill>
                  <a:sysClr val="windowText" lastClr="000000"/>
                </a:solidFill>
              </a:rPr>
              <a:t>MAD (</a:t>
            </a:r>
            <a:r>
              <a:rPr lang="pt-BR" sz="1654" i="1" dirty="0" err="1">
                <a:solidFill>
                  <a:sysClr val="windowText" lastClr="000000"/>
                </a:solidFill>
              </a:rPr>
              <a:t>Mean</a:t>
            </a:r>
            <a:r>
              <a:rPr lang="pt-BR" sz="1654" i="1" dirty="0">
                <a:solidFill>
                  <a:sysClr val="windowText" lastClr="000000"/>
                </a:solidFill>
              </a:rPr>
              <a:t> </a:t>
            </a:r>
            <a:r>
              <a:rPr lang="pt-BR" sz="1654" i="1" dirty="0" err="1">
                <a:solidFill>
                  <a:sysClr val="windowText" lastClr="000000"/>
                </a:solidFill>
              </a:rPr>
              <a:t>Absolute</a:t>
            </a:r>
            <a:r>
              <a:rPr lang="pt-BR" sz="1654" i="1" dirty="0">
                <a:solidFill>
                  <a:sysClr val="windowText" lastClr="000000"/>
                </a:solidFill>
              </a:rPr>
              <a:t> </a:t>
            </a:r>
            <a:r>
              <a:rPr lang="pt-BR" sz="1654" i="1" dirty="0" err="1">
                <a:solidFill>
                  <a:sysClr val="windowText" lastClr="000000"/>
                </a:solidFill>
              </a:rPr>
              <a:t>Deviation</a:t>
            </a:r>
            <a:r>
              <a:rPr lang="pt-BR" sz="1654" dirty="0">
                <a:solidFill>
                  <a:sysClr val="windowText" lastClr="000000"/>
                </a:solidFill>
              </a:rPr>
              <a:t>)</a:t>
            </a:r>
          </a:p>
          <a:p>
            <a:pPr algn="just" defTabSz="756026" hangingPunct="1">
              <a:spcAft>
                <a:spcPts val="1054"/>
              </a:spcAft>
              <a:defRPr/>
            </a:pPr>
            <a:endParaRPr lang="pt-BR" sz="1654" dirty="0">
              <a:solidFill>
                <a:sysClr val="windowText" lastClr="000000"/>
              </a:solidFill>
            </a:endParaRPr>
          </a:p>
          <a:p>
            <a:pPr algn="just" defTabSz="756026" hangingPunct="1">
              <a:spcAft>
                <a:spcPts val="1054"/>
              </a:spcAft>
              <a:defRPr/>
            </a:pPr>
            <a:endParaRPr lang="pt-BR" sz="1654" dirty="0">
              <a:solidFill>
                <a:sysClr val="windowText" lastClr="000000"/>
              </a:solidFill>
            </a:endParaRPr>
          </a:p>
          <a:p>
            <a:pPr algn="just" defTabSz="756026" hangingPunct="1">
              <a:spcAft>
                <a:spcPts val="0"/>
              </a:spcAft>
              <a:defRPr/>
            </a:pPr>
            <a:r>
              <a:rPr lang="pt-BR" sz="1323" dirty="0" err="1">
                <a:solidFill>
                  <a:sysClr val="windowText" lastClr="000000"/>
                </a:solidFill>
              </a:rPr>
              <a:t>R</a:t>
            </a:r>
            <a:r>
              <a:rPr lang="pt-BR" sz="1323" baseline="-25000" dirty="0" err="1">
                <a:solidFill>
                  <a:sysClr val="windowText" lastClr="000000"/>
                </a:solidFill>
              </a:rPr>
              <a:t>t</a:t>
            </a:r>
            <a:r>
              <a:rPr lang="pt-BR" sz="1323" dirty="0">
                <a:solidFill>
                  <a:sysClr val="windowText" lastClr="000000"/>
                </a:solidFill>
              </a:rPr>
              <a:t> - Valores reais de venda</a:t>
            </a:r>
          </a:p>
          <a:p>
            <a:pPr algn="just" defTabSz="756026" hangingPunct="1">
              <a:spcAft>
                <a:spcPts val="0"/>
              </a:spcAft>
              <a:defRPr/>
            </a:pPr>
            <a:r>
              <a:rPr lang="pt-BR" sz="1323" dirty="0" err="1">
                <a:solidFill>
                  <a:sysClr val="windowText" lastClr="000000"/>
                </a:solidFill>
              </a:rPr>
              <a:t>P</a:t>
            </a:r>
            <a:r>
              <a:rPr lang="pt-BR" sz="1323" baseline="-25000" dirty="0" err="1">
                <a:solidFill>
                  <a:sysClr val="windowText" lastClr="000000"/>
                </a:solidFill>
              </a:rPr>
              <a:t>t</a:t>
            </a:r>
            <a:r>
              <a:rPr lang="pt-BR" sz="1323" dirty="0">
                <a:solidFill>
                  <a:sysClr val="windowText" lastClr="000000"/>
                </a:solidFill>
              </a:rPr>
              <a:t> - Valores Previstos</a:t>
            </a:r>
          </a:p>
          <a:p>
            <a:pPr algn="just" defTabSz="756026" hangingPunct="1">
              <a:spcAft>
                <a:spcPts val="0"/>
              </a:spcAft>
              <a:defRPr/>
            </a:pPr>
            <a:r>
              <a:rPr lang="pt-BR" sz="1323" dirty="0">
                <a:solidFill>
                  <a:sysClr val="windowText" lastClr="000000"/>
                </a:solidFill>
              </a:rPr>
              <a:t>n - Número de períodos de previsão</a:t>
            </a:r>
          </a:p>
          <a:p>
            <a:pPr algn="just"/>
            <a:endParaRPr lang="pt-BR" sz="1654" b="1" dirty="0"/>
          </a:p>
          <a:p>
            <a:pPr algn="just"/>
            <a:endParaRPr lang="pt-BR" sz="1654"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0" name="Tabela 9">
            <a:extLst>
              <a:ext uri="{FF2B5EF4-FFF2-40B4-BE49-F238E27FC236}">
                <a16:creationId xmlns:a16="http://schemas.microsoft.com/office/drawing/2014/main" id="{50DF8BCD-54B7-4CB2-B0ED-ED250409DF10}"/>
              </a:ext>
            </a:extLst>
          </p:cNvPr>
          <p:cNvGraphicFramePr>
            <a:graphicFrameLocks noGrp="1"/>
          </p:cNvGraphicFramePr>
          <p:nvPr/>
        </p:nvGraphicFramePr>
        <p:xfrm>
          <a:off x="5283852" y="3144682"/>
          <a:ext cx="4291788" cy="2538227"/>
        </p:xfrm>
        <a:graphic>
          <a:graphicData uri="http://schemas.openxmlformats.org/drawingml/2006/table">
            <a:tbl>
              <a:tblPr>
                <a:tableStyleId>{5940675A-B579-460E-94D1-54222C63F5DA}</a:tableStyleId>
              </a:tblPr>
              <a:tblGrid>
                <a:gridCol w="725373">
                  <a:extLst>
                    <a:ext uri="{9D8B030D-6E8A-4147-A177-3AD203B41FA5}">
                      <a16:colId xmlns:a16="http://schemas.microsoft.com/office/drawing/2014/main" val="603430585"/>
                    </a:ext>
                  </a:extLst>
                </a:gridCol>
                <a:gridCol w="803091">
                  <a:extLst>
                    <a:ext uri="{9D8B030D-6E8A-4147-A177-3AD203B41FA5}">
                      <a16:colId xmlns:a16="http://schemas.microsoft.com/office/drawing/2014/main" val="2900602059"/>
                    </a:ext>
                  </a:extLst>
                </a:gridCol>
                <a:gridCol w="725373">
                  <a:extLst>
                    <a:ext uri="{9D8B030D-6E8A-4147-A177-3AD203B41FA5}">
                      <a16:colId xmlns:a16="http://schemas.microsoft.com/office/drawing/2014/main" val="2020800783"/>
                    </a:ext>
                  </a:extLst>
                </a:gridCol>
                <a:gridCol w="725373">
                  <a:extLst>
                    <a:ext uri="{9D8B030D-6E8A-4147-A177-3AD203B41FA5}">
                      <a16:colId xmlns:a16="http://schemas.microsoft.com/office/drawing/2014/main" val="3863987975"/>
                    </a:ext>
                  </a:extLst>
                </a:gridCol>
                <a:gridCol w="725373">
                  <a:extLst>
                    <a:ext uri="{9D8B030D-6E8A-4147-A177-3AD203B41FA5}">
                      <a16:colId xmlns:a16="http://schemas.microsoft.com/office/drawing/2014/main" val="1434705241"/>
                    </a:ext>
                  </a:extLst>
                </a:gridCol>
                <a:gridCol w="587206">
                  <a:extLst>
                    <a:ext uri="{9D8B030D-6E8A-4147-A177-3AD203B41FA5}">
                      <a16:colId xmlns:a16="http://schemas.microsoft.com/office/drawing/2014/main" val="3501646509"/>
                    </a:ext>
                  </a:extLst>
                </a:gridCol>
              </a:tblGrid>
              <a:tr h="184286">
                <a:tc rowSpan="2">
                  <a:txBody>
                    <a:bodyPr/>
                    <a:lstStyle/>
                    <a:p>
                      <a:pPr algn="ctr" fontAlgn="t"/>
                      <a:r>
                        <a:rPr lang="pt-BR" sz="1200" u="none" strike="noStrike" dirty="0">
                          <a:effectLst/>
                        </a:rPr>
                        <a:t>Período</a:t>
                      </a:r>
                      <a:endParaRPr lang="pt-BR" sz="1200" b="0" i="0" u="none" strike="noStrike" dirty="0">
                        <a:solidFill>
                          <a:srgbClr val="000000"/>
                        </a:solidFill>
                        <a:effectLst/>
                        <a:latin typeface="Arial" panose="020B0604020202020204" pitchFamily="34" charset="0"/>
                      </a:endParaRPr>
                    </a:p>
                  </a:txBody>
                  <a:tcPr marL="7875" marR="7875" marT="7875" marB="0" anchor="ct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278941139"/>
                  </a:ext>
                </a:extLst>
              </a:tr>
              <a:tr h="184286">
                <a:tc>
                  <a:txBody>
                    <a:bodyPr/>
                    <a:lstStyle/>
                    <a:p>
                      <a:pPr algn="ctr" fontAlgn="t"/>
                      <a:r>
                        <a:rPr lang="pt-BR" sz="1200" u="none" strike="noStrike" dirty="0">
                          <a:effectLst/>
                        </a:rPr>
                        <a:t>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709046398"/>
                  </a:ext>
                </a:extLst>
              </a:tr>
              <a:tr h="184286">
                <a:tc>
                  <a:txBody>
                    <a:bodyPr/>
                    <a:lstStyle/>
                    <a:p>
                      <a:pPr algn="ctr" fontAlgn="t"/>
                      <a:r>
                        <a:rPr lang="pt-BR" sz="1200" u="none" strike="noStrike" dirty="0">
                          <a:effectLst/>
                        </a:rPr>
                        <a:t>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959797286"/>
                  </a:ext>
                </a:extLst>
              </a:tr>
              <a:tr h="184286">
                <a:tc>
                  <a:txBody>
                    <a:bodyPr/>
                    <a:lstStyle/>
                    <a:p>
                      <a:pPr algn="ctr" fontAlgn="t"/>
                      <a:r>
                        <a:rPr lang="pt-BR" sz="1200" u="none" strike="noStrike" dirty="0">
                          <a:effectLst/>
                        </a:rPr>
                        <a:t>3</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7,50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5,50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231358755"/>
                  </a:ext>
                </a:extLst>
              </a:tr>
              <a:tr h="184286">
                <a:tc>
                  <a:txBody>
                    <a:bodyPr/>
                    <a:lstStyle/>
                    <a:p>
                      <a:pPr algn="ctr" fontAlgn="t"/>
                      <a:r>
                        <a:rPr lang="pt-BR" sz="1200" u="none" strike="noStrike" dirty="0">
                          <a:effectLst/>
                        </a:rPr>
                        <a:t>4</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-5,25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57823937"/>
                  </a:ext>
                </a:extLst>
              </a:tr>
              <a:tr h="184286">
                <a:tc>
                  <a:txBody>
                    <a:bodyPr/>
                    <a:lstStyle/>
                    <a:p>
                      <a:pPr algn="ctr" fontAlgn="t"/>
                      <a:r>
                        <a:rPr lang="pt-BR" sz="1200" u="none" strike="noStrike" dirty="0">
                          <a:effectLst/>
                        </a:rPr>
                        <a:t>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91,12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0,88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92,62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-0,62</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166061832"/>
                  </a:ext>
                </a:extLst>
              </a:tr>
              <a:tr h="184286">
                <a:tc>
                  <a:txBody>
                    <a:bodyPr/>
                    <a:lstStyle/>
                    <a:p>
                      <a:pPr algn="ctr" fontAlgn="t"/>
                      <a:r>
                        <a:rPr lang="pt-BR" sz="1200" u="none" strike="noStrike" dirty="0">
                          <a:effectLst/>
                        </a:rPr>
                        <a:t>6</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3,80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92,31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2,69</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750415981"/>
                  </a:ext>
                </a:extLst>
              </a:tr>
              <a:tr h="184286">
                <a:tc>
                  <a:txBody>
                    <a:bodyPr/>
                    <a:lstStyle/>
                    <a:p>
                      <a:pPr algn="ctr" fontAlgn="t"/>
                      <a:r>
                        <a:rPr lang="pt-BR" sz="1200" u="none" strike="noStrike" dirty="0">
                          <a:effectLst/>
                        </a:rPr>
                        <a:t>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93,65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-3,65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511077885"/>
                  </a:ext>
                </a:extLst>
              </a:tr>
              <a:tr h="184286">
                <a:tc>
                  <a:txBody>
                    <a:bodyPr/>
                    <a:lstStyle/>
                    <a:p>
                      <a:pPr algn="ctr" fontAlgn="t"/>
                      <a:r>
                        <a:rPr lang="pt-BR" sz="1200" u="none" strike="noStrike" dirty="0">
                          <a:effectLst/>
                        </a:rPr>
                        <a:t>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91,42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91,82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8,18</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987575886"/>
                  </a:ext>
                </a:extLst>
              </a:tr>
              <a:tr h="184286">
                <a:tc>
                  <a:txBody>
                    <a:bodyPr/>
                    <a:lstStyle/>
                    <a:p>
                      <a:pPr algn="ctr" fontAlgn="t"/>
                      <a:r>
                        <a:rPr lang="pt-BR" sz="1200" u="none" strike="noStrike" dirty="0">
                          <a:effectLst/>
                        </a:rPr>
                        <a:t>9</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95,91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-3,91</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399826996"/>
                  </a:ext>
                </a:extLst>
              </a:tr>
              <a:tr h="184286">
                <a:tc>
                  <a:txBody>
                    <a:bodyPr/>
                    <a:lstStyle/>
                    <a:p>
                      <a:pPr algn="ctr" fontAlgn="t"/>
                      <a:r>
                        <a:rPr lang="pt-BR" sz="1200" u="none" strike="noStrike" dirty="0">
                          <a:effectLst/>
                        </a:rPr>
                        <a:t>10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2074432544"/>
                  </a:ext>
                </a:extLst>
              </a:tr>
              <a:tr h="184286">
                <a:tc>
                  <a:txBody>
                    <a:bodyPr/>
                    <a:lstStyle/>
                    <a:p>
                      <a:pPr algn="ctr" fontAlgn="t"/>
                      <a:r>
                        <a:rPr lang="pt-BR" sz="1200" u="none" strike="noStrike" dirty="0">
                          <a:effectLst/>
                        </a:rPr>
                        <a:t>11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152888130"/>
                  </a:ext>
                </a:extLst>
              </a:tr>
            </a:tbl>
          </a:graphicData>
        </a:graphic>
      </p:graphicFrame>
      <p:sp>
        <p:nvSpPr>
          <p:cNvPr id="11" name="Retângulo: Cantos Arredondados 10">
            <a:extLst>
              <a:ext uri="{FF2B5EF4-FFF2-40B4-BE49-F238E27FC236}">
                <a16:creationId xmlns:a16="http://schemas.microsoft.com/office/drawing/2014/main" id="{719706F9-706B-4748-880A-4F8D230AB816}"/>
              </a:ext>
            </a:extLst>
          </p:cNvPr>
          <p:cNvSpPr/>
          <p:nvPr/>
        </p:nvSpPr>
        <p:spPr>
          <a:xfrm>
            <a:off x="6025700" y="3836198"/>
            <a:ext cx="774105"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2" name="Retângulo: Cantos Arredondados 11">
            <a:extLst>
              <a:ext uri="{FF2B5EF4-FFF2-40B4-BE49-F238E27FC236}">
                <a16:creationId xmlns:a16="http://schemas.microsoft.com/office/drawing/2014/main" id="{272CE357-DFCF-4E5C-AD8A-E90DFE0CFCB0}"/>
              </a:ext>
            </a:extLst>
          </p:cNvPr>
          <p:cNvSpPr/>
          <p:nvPr/>
        </p:nvSpPr>
        <p:spPr>
          <a:xfrm>
            <a:off x="6820173" y="3836198"/>
            <a:ext cx="725464"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564ED4AC-24FC-4E0C-A812-72423CD438D6}"/>
              </a:ext>
            </a:extLst>
          </p:cNvPr>
          <p:cNvSpPr/>
          <p:nvPr/>
        </p:nvSpPr>
        <p:spPr>
          <a:xfrm>
            <a:off x="7541652" y="3836197"/>
            <a:ext cx="725464" cy="1651996"/>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mc:AlternateContent xmlns:mc="http://schemas.openxmlformats.org/markup-compatibility/2006" xmlns:a14="http://schemas.microsoft.com/office/drawing/2010/main">
        <mc:Choice Requires="a14">
          <p:sp>
            <p:nvSpPr>
              <p:cNvPr id="15" name="CaixaDeTexto 14">
                <a:extLst>
                  <a:ext uri="{FF2B5EF4-FFF2-40B4-BE49-F238E27FC236}">
                    <a16:creationId xmlns:a16="http://schemas.microsoft.com/office/drawing/2014/main" id="{5C2E087B-14DE-405F-9621-1C19199BA8AA}"/>
                  </a:ext>
                </a:extLst>
              </p:cNvPr>
              <p:cNvSpPr txBox="1"/>
              <p:nvPr/>
            </p:nvSpPr>
            <p:spPr>
              <a:xfrm>
                <a:off x="4511171" y="5728482"/>
                <a:ext cx="5400641" cy="550279"/>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 </a:t>
                </a:r>
                <a:r>
                  <a:rPr lang="pt-BR" sz="1488" dirty="0">
                    <a:latin typeface="Arial" panose="020B0604020202020204" pitchFamily="34" charset="0"/>
                    <a:cs typeface="Arial" panose="020B0604020202020204" pitchFamily="34" charset="0"/>
                  </a:rPr>
                  <a:t>= 5+7,5+1,25+...+2,75</a:t>
                </a:r>
              </a:p>
              <a:p>
                <a:r>
                  <a:rPr lang="pt-BR" sz="1488" dirty="0">
                    <a:latin typeface="Arial" panose="020B0604020202020204" pitchFamily="34" charset="0"/>
                    <a:cs typeface="Arial" panose="020B0604020202020204" pitchFamily="34" charset="0"/>
                  </a:rPr>
                  <a:t>		9</a:t>
                </a:r>
              </a:p>
            </p:txBody>
          </p:sp>
        </mc:Choice>
        <mc:Fallback xmlns="">
          <p:sp>
            <p:nvSpPr>
              <p:cNvPr id="15" name="CaixaDeTexto 14">
                <a:extLst>
                  <a:ext uri="{FF2B5EF4-FFF2-40B4-BE49-F238E27FC236}">
                    <a16:creationId xmlns:a16="http://schemas.microsoft.com/office/drawing/2014/main" id="{5C2E087B-14DE-405F-9621-1C19199BA8AA}"/>
                  </a:ext>
                </a:extLst>
              </p:cNvPr>
              <p:cNvSpPr txBox="1">
                <a:spLocks noRot="1" noChangeAspect="1" noMove="1" noResize="1" noEditPoints="1" noAdjustHandles="1" noChangeArrowheads="1" noChangeShapeType="1" noTextEdit="1"/>
              </p:cNvSpPr>
              <p:nvPr/>
            </p:nvSpPr>
            <p:spPr>
              <a:xfrm>
                <a:off x="4511171" y="5728482"/>
                <a:ext cx="5400641" cy="550279"/>
              </a:xfrm>
              <a:prstGeom prst="rect">
                <a:avLst/>
              </a:prstGeom>
              <a:blipFill>
                <a:blip r:embed="rId3"/>
                <a:stretch>
                  <a:fillRect l="-451" t="-3333" b="-11111"/>
                </a:stretch>
              </a:blipFill>
            </p:spPr>
            <p:txBody>
              <a:bodyPr/>
              <a:lstStyle/>
              <a:p>
                <a:r>
                  <a:rPr lang="pt-BR">
                    <a:noFill/>
                  </a:rPr>
                  <a:t> </a:t>
                </a:r>
              </a:p>
            </p:txBody>
          </p:sp>
        </mc:Fallback>
      </mc:AlternateContent>
      <p:cxnSp>
        <p:nvCxnSpPr>
          <p:cNvPr id="16" name="Conector reto 15">
            <a:extLst>
              <a:ext uri="{FF2B5EF4-FFF2-40B4-BE49-F238E27FC236}">
                <a16:creationId xmlns:a16="http://schemas.microsoft.com/office/drawing/2014/main" id="{10150993-8A84-4C63-9EC1-2C412AD57228}"/>
              </a:ext>
            </a:extLst>
          </p:cNvPr>
          <p:cNvCxnSpPr>
            <a:cxnSpLocks/>
          </p:cNvCxnSpPr>
          <p:nvPr/>
        </p:nvCxnSpPr>
        <p:spPr>
          <a:xfrm>
            <a:off x="5657223" y="5977076"/>
            <a:ext cx="1695855"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9206DA84-31E6-4262-BE2D-762051C099F0}"/>
                  </a:ext>
                </a:extLst>
              </p:cNvPr>
              <p:cNvSpPr txBox="1"/>
              <p:nvPr/>
            </p:nvSpPr>
            <p:spPr>
              <a:xfrm>
                <a:off x="5040312" y="6151390"/>
                <a:ext cx="5040313" cy="321306"/>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a:t>
                </a:r>
                <a:r>
                  <a:rPr lang="pt-BR" sz="1488" dirty="0">
                    <a:latin typeface="Arial" panose="020B0604020202020204" pitchFamily="34" charset="0"/>
                    <a:cs typeface="Arial" panose="020B0604020202020204" pitchFamily="34" charset="0"/>
                  </a:rPr>
                  <a:t> = 31,61/9 = 3,51</a:t>
                </a:r>
              </a:p>
            </p:txBody>
          </p:sp>
        </mc:Choice>
        <mc:Fallback xmlns="">
          <p:sp>
            <p:nvSpPr>
              <p:cNvPr id="19" name="CaixaDeTexto 18">
                <a:extLst>
                  <a:ext uri="{FF2B5EF4-FFF2-40B4-BE49-F238E27FC236}">
                    <a16:creationId xmlns:a16="http://schemas.microsoft.com/office/drawing/2014/main" id="{9206DA84-31E6-4262-BE2D-762051C099F0}"/>
                  </a:ext>
                </a:extLst>
              </p:cNvPr>
              <p:cNvSpPr txBox="1">
                <a:spLocks noRot="1" noChangeAspect="1" noMove="1" noResize="1" noEditPoints="1" noAdjustHandles="1" noChangeArrowheads="1" noChangeShapeType="1" noTextEdit="1"/>
              </p:cNvSpPr>
              <p:nvPr/>
            </p:nvSpPr>
            <p:spPr>
              <a:xfrm>
                <a:off x="5040312" y="6151390"/>
                <a:ext cx="5040313" cy="321306"/>
              </a:xfrm>
              <a:prstGeom prst="rect">
                <a:avLst/>
              </a:prstGeom>
              <a:blipFill>
                <a:blip r:embed="rId4"/>
                <a:stretch>
                  <a:fillRect l="-484" t="-3774" b="-20755"/>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4F18DCA4-E271-497F-AA38-388861C4E174}"/>
                  </a:ext>
                </a:extLst>
              </p:cNvPr>
              <p:cNvSpPr txBox="1"/>
              <p:nvPr/>
            </p:nvSpPr>
            <p:spPr>
              <a:xfrm>
                <a:off x="293503" y="5571289"/>
                <a:ext cx="1783859"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0,10)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25,41</a:t>
                </a:r>
                <a:endParaRPr lang="pt-BR" sz="1488" dirty="0"/>
              </a:p>
            </p:txBody>
          </p:sp>
        </mc:Choice>
        <mc:Fallback xmlns="">
          <p:sp>
            <p:nvSpPr>
              <p:cNvPr id="25" name="CaixaDeTexto 24">
                <a:extLst>
                  <a:ext uri="{FF2B5EF4-FFF2-40B4-BE49-F238E27FC236}">
                    <a16:creationId xmlns:a16="http://schemas.microsoft.com/office/drawing/2014/main" id="{4F18DCA4-E271-497F-AA38-388861C4E174}"/>
                  </a:ext>
                </a:extLst>
              </p:cNvPr>
              <p:cNvSpPr txBox="1">
                <a:spLocks noRot="1" noChangeAspect="1" noMove="1" noResize="1" noEditPoints="1" noAdjustHandles="1" noChangeArrowheads="1" noChangeShapeType="1" noTextEdit="1"/>
              </p:cNvSpPr>
              <p:nvPr/>
            </p:nvSpPr>
            <p:spPr>
              <a:xfrm>
                <a:off x="293503" y="5571289"/>
                <a:ext cx="1783859" cy="440377"/>
              </a:xfrm>
              <a:prstGeom prst="rect">
                <a:avLst/>
              </a:prstGeom>
              <a:blipFill>
                <a:blip r:embed="rId5"/>
                <a:stretch>
                  <a:fillRect l="-341" b="-8333"/>
                </a:stretch>
              </a:blipFill>
            </p:spPr>
            <p:txBody>
              <a:bodyPr/>
              <a:lstStyle/>
              <a:p>
                <a:r>
                  <a:rPr lang="pt-BR">
                    <a:noFill/>
                  </a:rPr>
                  <a:t> </a:t>
                </a:r>
              </a:p>
            </p:txBody>
          </p:sp>
        </mc:Fallback>
      </mc:AlternateContent>
      <p:sp>
        <p:nvSpPr>
          <p:cNvPr id="26" name="Balão de Fala: Retângulo com Cantos Arredondados 25">
            <a:extLst>
              <a:ext uri="{FF2B5EF4-FFF2-40B4-BE49-F238E27FC236}">
                <a16:creationId xmlns:a16="http://schemas.microsoft.com/office/drawing/2014/main" id="{767ECE59-5F98-4565-91C3-9D72782B2BE3}"/>
              </a:ext>
            </a:extLst>
          </p:cNvPr>
          <p:cNvSpPr/>
          <p:nvPr/>
        </p:nvSpPr>
        <p:spPr>
          <a:xfrm>
            <a:off x="7978262" y="5825331"/>
            <a:ext cx="1742362" cy="731496"/>
          </a:xfrm>
          <a:prstGeom prst="wedgeRoundRectCallout">
            <a:avLst>
              <a:gd name="adj1" fmla="val -77863"/>
              <a:gd name="adj2" fmla="val -38087"/>
              <a:gd name="adj3" fmla="val 16667"/>
            </a:avLst>
          </a:prstGeom>
          <a:solidFill>
            <a:schemeClr val="bg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pt-BR" sz="1323" dirty="0"/>
              <a:t>Soma em módulo!</a:t>
            </a:r>
          </a:p>
          <a:p>
            <a:pPr algn="ctr"/>
            <a:r>
              <a:rPr lang="pt-BR" sz="1323" dirty="0"/>
              <a:t>(desconsiderando o sinal)</a:t>
            </a:r>
          </a:p>
        </p:txBody>
      </p:sp>
      <p:pic>
        <p:nvPicPr>
          <p:cNvPr id="21" name="Imagem 20">
            <a:extLst>
              <a:ext uri="{FF2B5EF4-FFF2-40B4-BE49-F238E27FC236}">
                <a16:creationId xmlns:a16="http://schemas.microsoft.com/office/drawing/2014/main" id="{A7944636-7A37-4A7E-9523-DF5D8FA655BD}"/>
              </a:ext>
            </a:extLst>
          </p:cNvPr>
          <p:cNvPicPr>
            <a:picLocks noChangeAspect="1"/>
          </p:cNvPicPr>
          <p:nvPr/>
        </p:nvPicPr>
        <p:blipFill>
          <a:blip r:embed="rId6"/>
          <a:stretch>
            <a:fillRect/>
          </a:stretch>
        </p:blipFill>
        <p:spPr>
          <a:xfrm>
            <a:off x="617523" y="3272806"/>
            <a:ext cx="1523028" cy="757061"/>
          </a:xfrm>
          <a:prstGeom prst="rect">
            <a:avLst/>
          </a:prstGeom>
        </p:spPr>
      </p:pic>
    </p:spTree>
    <p:extLst>
      <p:ext uri="{BB962C8B-B14F-4D97-AF65-F5344CB8AC3E}">
        <p14:creationId xmlns:p14="http://schemas.microsoft.com/office/powerpoint/2010/main" val="46209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500"/>
                                        <p:tgtEl>
                                          <p:spTgt spid="15">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fade">
                                      <p:cBhvr>
                                        <p:cTn id="42" dur="500"/>
                                        <p:tgtEl>
                                          <p:spTgt spid="15">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9" grpId="0"/>
      <p:bldP spid="25" grpId="0"/>
      <p:bldP spid="2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MAD (</a:t>
            </a:r>
            <a:r>
              <a:rPr lang="pt-BR" sz="1654" i="1" dirty="0"/>
              <a:t>Mean Absolute Deviation</a:t>
            </a:r>
            <a:r>
              <a:rPr lang="pt-BR" sz="1654" dirty="0"/>
              <a:t>)</a:t>
            </a:r>
          </a:p>
          <a:p>
            <a:pPr algn="just"/>
            <a:endParaRPr lang="pt-BR" sz="1654" dirty="0"/>
          </a:p>
          <a:p>
            <a:pPr algn="just"/>
            <a:endParaRPr lang="pt-BR" sz="1654" dirty="0"/>
          </a:p>
          <a:p>
            <a:pPr algn="just">
              <a:spcAft>
                <a:spcPts val="0"/>
              </a:spcAft>
            </a:pPr>
            <a:r>
              <a:rPr lang="pt-BR" sz="1323" dirty="0"/>
              <a:t>R</a:t>
            </a:r>
            <a:r>
              <a:rPr lang="pt-BR" sz="1323" baseline="-25000" dirty="0"/>
              <a:t>t</a:t>
            </a:r>
            <a:r>
              <a:rPr lang="pt-BR" sz="1323" dirty="0"/>
              <a:t> - Valores reais de venda</a:t>
            </a:r>
          </a:p>
          <a:p>
            <a:pPr algn="just">
              <a:spcAft>
                <a:spcPts val="0"/>
              </a:spcAft>
            </a:pPr>
            <a:r>
              <a:rPr lang="pt-BR" sz="1323" dirty="0"/>
              <a:t>P</a:t>
            </a:r>
            <a:r>
              <a:rPr lang="pt-BR" sz="1323" baseline="-25000" dirty="0"/>
              <a:t>t</a:t>
            </a:r>
            <a:r>
              <a:rPr lang="pt-BR" sz="1323" dirty="0"/>
              <a:t> - Valores Previstos</a:t>
            </a:r>
          </a:p>
          <a:p>
            <a:pPr algn="just">
              <a:spcAft>
                <a:spcPts val="0"/>
              </a:spcAft>
            </a:pPr>
            <a:r>
              <a:rPr lang="pt-BR" sz="1323" dirty="0"/>
              <a:t>n - Número de períodos de previsão</a:t>
            </a:r>
          </a:p>
          <a:p>
            <a:pPr algn="just"/>
            <a:endParaRPr lang="pt-BR" sz="1654"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0" name="Tabela 9">
            <a:extLst>
              <a:ext uri="{FF2B5EF4-FFF2-40B4-BE49-F238E27FC236}">
                <a16:creationId xmlns:a16="http://schemas.microsoft.com/office/drawing/2014/main" id="{50DF8BCD-54B7-4CB2-B0ED-ED250409DF10}"/>
              </a:ext>
            </a:extLst>
          </p:cNvPr>
          <p:cNvGraphicFramePr>
            <a:graphicFrameLocks noGrp="1"/>
          </p:cNvGraphicFramePr>
          <p:nvPr/>
        </p:nvGraphicFramePr>
        <p:xfrm>
          <a:off x="5283852" y="3144682"/>
          <a:ext cx="4291788" cy="2538227"/>
        </p:xfrm>
        <a:graphic>
          <a:graphicData uri="http://schemas.openxmlformats.org/drawingml/2006/table">
            <a:tbl>
              <a:tblPr>
                <a:tableStyleId>{5940675A-B579-460E-94D1-54222C63F5DA}</a:tableStyleId>
              </a:tblPr>
              <a:tblGrid>
                <a:gridCol w="725373">
                  <a:extLst>
                    <a:ext uri="{9D8B030D-6E8A-4147-A177-3AD203B41FA5}">
                      <a16:colId xmlns:a16="http://schemas.microsoft.com/office/drawing/2014/main" val="603430585"/>
                    </a:ext>
                  </a:extLst>
                </a:gridCol>
                <a:gridCol w="803091">
                  <a:extLst>
                    <a:ext uri="{9D8B030D-6E8A-4147-A177-3AD203B41FA5}">
                      <a16:colId xmlns:a16="http://schemas.microsoft.com/office/drawing/2014/main" val="2900602059"/>
                    </a:ext>
                  </a:extLst>
                </a:gridCol>
                <a:gridCol w="725373">
                  <a:extLst>
                    <a:ext uri="{9D8B030D-6E8A-4147-A177-3AD203B41FA5}">
                      <a16:colId xmlns:a16="http://schemas.microsoft.com/office/drawing/2014/main" val="2020800783"/>
                    </a:ext>
                  </a:extLst>
                </a:gridCol>
                <a:gridCol w="725373">
                  <a:extLst>
                    <a:ext uri="{9D8B030D-6E8A-4147-A177-3AD203B41FA5}">
                      <a16:colId xmlns:a16="http://schemas.microsoft.com/office/drawing/2014/main" val="3863987975"/>
                    </a:ext>
                  </a:extLst>
                </a:gridCol>
                <a:gridCol w="725373">
                  <a:extLst>
                    <a:ext uri="{9D8B030D-6E8A-4147-A177-3AD203B41FA5}">
                      <a16:colId xmlns:a16="http://schemas.microsoft.com/office/drawing/2014/main" val="1434705241"/>
                    </a:ext>
                  </a:extLst>
                </a:gridCol>
                <a:gridCol w="587206">
                  <a:extLst>
                    <a:ext uri="{9D8B030D-6E8A-4147-A177-3AD203B41FA5}">
                      <a16:colId xmlns:a16="http://schemas.microsoft.com/office/drawing/2014/main" val="3501646509"/>
                    </a:ext>
                  </a:extLst>
                </a:gridCol>
              </a:tblGrid>
              <a:tr h="184286">
                <a:tc rowSpan="2">
                  <a:txBody>
                    <a:bodyPr/>
                    <a:lstStyle/>
                    <a:p>
                      <a:pPr algn="ctr" fontAlgn="t"/>
                      <a:r>
                        <a:rPr lang="pt-BR" sz="1200" u="none" strike="noStrike" dirty="0">
                          <a:effectLst/>
                        </a:rPr>
                        <a:t>Período</a:t>
                      </a:r>
                      <a:endParaRPr lang="pt-BR" sz="1200" b="0" i="0" u="none" strike="noStrike" dirty="0">
                        <a:solidFill>
                          <a:srgbClr val="000000"/>
                        </a:solidFill>
                        <a:effectLst/>
                        <a:latin typeface="Arial" panose="020B0604020202020204" pitchFamily="34" charset="0"/>
                      </a:endParaRPr>
                    </a:p>
                  </a:txBody>
                  <a:tcPr marL="7875" marR="7875" marT="7875" marB="0" anchor="ct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278941139"/>
                  </a:ext>
                </a:extLst>
              </a:tr>
              <a:tr h="184286">
                <a:tc>
                  <a:txBody>
                    <a:bodyPr/>
                    <a:lstStyle/>
                    <a:p>
                      <a:pPr algn="ctr" fontAlgn="t"/>
                      <a:r>
                        <a:rPr lang="pt-BR" sz="1200" u="none" strike="noStrike" dirty="0">
                          <a:effectLst/>
                        </a:rPr>
                        <a:t>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709046398"/>
                  </a:ext>
                </a:extLst>
              </a:tr>
              <a:tr h="184286">
                <a:tc>
                  <a:txBody>
                    <a:bodyPr/>
                    <a:lstStyle/>
                    <a:p>
                      <a:pPr algn="ctr" fontAlgn="t"/>
                      <a:r>
                        <a:rPr lang="pt-BR" sz="1200" u="none" strike="noStrike" dirty="0">
                          <a:effectLst/>
                        </a:rPr>
                        <a:t>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959797286"/>
                  </a:ext>
                </a:extLst>
              </a:tr>
              <a:tr h="184286">
                <a:tc>
                  <a:txBody>
                    <a:bodyPr/>
                    <a:lstStyle/>
                    <a:p>
                      <a:pPr algn="ctr" fontAlgn="t"/>
                      <a:r>
                        <a:rPr lang="pt-BR" sz="1200" u="none" strike="noStrike" dirty="0">
                          <a:effectLst/>
                        </a:rPr>
                        <a:t>3</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7,50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5,50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231358755"/>
                  </a:ext>
                </a:extLst>
              </a:tr>
              <a:tr h="184286">
                <a:tc>
                  <a:txBody>
                    <a:bodyPr/>
                    <a:lstStyle/>
                    <a:p>
                      <a:pPr algn="ctr" fontAlgn="t"/>
                      <a:r>
                        <a:rPr lang="pt-BR" sz="1200" u="none" strike="noStrike" dirty="0">
                          <a:effectLst/>
                        </a:rPr>
                        <a:t>4</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-5,25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57823937"/>
                  </a:ext>
                </a:extLst>
              </a:tr>
              <a:tr h="184286">
                <a:tc>
                  <a:txBody>
                    <a:bodyPr/>
                    <a:lstStyle/>
                    <a:p>
                      <a:pPr algn="ctr" fontAlgn="t"/>
                      <a:r>
                        <a:rPr lang="pt-BR" sz="1200" u="none" strike="noStrike" dirty="0">
                          <a:effectLst/>
                        </a:rPr>
                        <a:t>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91,12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0,88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92,62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-0,62</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166061832"/>
                  </a:ext>
                </a:extLst>
              </a:tr>
              <a:tr h="184286">
                <a:tc>
                  <a:txBody>
                    <a:bodyPr/>
                    <a:lstStyle/>
                    <a:p>
                      <a:pPr algn="ctr" fontAlgn="t"/>
                      <a:r>
                        <a:rPr lang="pt-BR" sz="1200" u="none" strike="noStrike" dirty="0">
                          <a:effectLst/>
                        </a:rPr>
                        <a:t>6</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3,80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92,31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2,69</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750415981"/>
                  </a:ext>
                </a:extLst>
              </a:tr>
              <a:tr h="184286">
                <a:tc>
                  <a:txBody>
                    <a:bodyPr/>
                    <a:lstStyle/>
                    <a:p>
                      <a:pPr algn="ctr" fontAlgn="t"/>
                      <a:r>
                        <a:rPr lang="pt-BR" sz="1200" u="none" strike="noStrike" dirty="0">
                          <a:effectLst/>
                        </a:rPr>
                        <a:t>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93,65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-3,65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511077885"/>
                  </a:ext>
                </a:extLst>
              </a:tr>
              <a:tr h="184286">
                <a:tc>
                  <a:txBody>
                    <a:bodyPr/>
                    <a:lstStyle/>
                    <a:p>
                      <a:pPr algn="ctr" fontAlgn="t"/>
                      <a:r>
                        <a:rPr lang="pt-BR" sz="1200" u="none" strike="noStrike" dirty="0">
                          <a:effectLst/>
                        </a:rPr>
                        <a:t>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91,42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91,82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8,18</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987575886"/>
                  </a:ext>
                </a:extLst>
              </a:tr>
              <a:tr h="184286">
                <a:tc>
                  <a:txBody>
                    <a:bodyPr/>
                    <a:lstStyle/>
                    <a:p>
                      <a:pPr algn="ctr" fontAlgn="t"/>
                      <a:r>
                        <a:rPr lang="pt-BR" sz="1200" u="none" strike="noStrike" dirty="0">
                          <a:effectLst/>
                        </a:rPr>
                        <a:t>9</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95,91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-3,91</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399826996"/>
                  </a:ext>
                </a:extLst>
              </a:tr>
              <a:tr h="184286">
                <a:tc>
                  <a:txBody>
                    <a:bodyPr/>
                    <a:lstStyle/>
                    <a:p>
                      <a:pPr algn="ctr" fontAlgn="t"/>
                      <a:r>
                        <a:rPr lang="pt-BR" sz="1200" u="none" strike="noStrike" dirty="0">
                          <a:effectLst/>
                        </a:rPr>
                        <a:t>10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2074432544"/>
                  </a:ext>
                </a:extLst>
              </a:tr>
              <a:tr h="184286">
                <a:tc>
                  <a:txBody>
                    <a:bodyPr/>
                    <a:lstStyle/>
                    <a:p>
                      <a:pPr algn="ctr" fontAlgn="t"/>
                      <a:r>
                        <a:rPr lang="pt-BR" sz="1200" u="none" strike="noStrike" dirty="0">
                          <a:effectLst/>
                        </a:rPr>
                        <a:t>11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152888130"/>
                  </a:ext>
                </a:extLst>
              </a:tr>
            </a:tbl>
          </a:graphicData>
        </a:graphic>
      </p:graphicFrame>
      <p:sp>
        <p:nvSpPr>
          <p:cNvPr id="11" name="Retângulo: Cantos Arredondados 10">
            <a:extLst>
              <a:ext uri="{FF2B5EF4-FFF2-40B4-BE49-F238E27FC236}">
                <a16:creationId xmlns:a16="http://schemas.microsoft.com/office/drawing/2014/main" id="{719706F9-706B-4748-880A-4F8D230AB816}"/>
              </a:ext>
            </a:extLst>
          </p:cNvPr>
          <p:cNvSpPr/>
          <p:nvPr/>
        </p:nvSpPr>
        <p:spPr>
          <a:xfrm>
            <a:off x="6025700" y="3836198"/>
            <a:ext cx="774105"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2" name="Retângulo: Cantos Arredondados 11">
            <a:extLst>
              <a:ext uri="{FF2B5EF4-FFF2-40B4-BE49-F238E27FC236}">
                <a16:creationId xmlns:a16="http://schemas.microsoft.com/office/drawing/2014/main" id="{272CE357-DFCF-4E5C-AD8A-E90DFE0CFCB0}"/>
              </a:ext>
            </a:extLst>
          </p:cNvPr>
          <p:cNvSpPr/>
          <p:nvPr/>
        </p:nvSpPr>
        <p:spPr>
          <a:xfrm>
            <a:off x="8267117" y="3836198"/>
            <a:ext cx="725464" cy="193668"/>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13" name="Retângulo: Cantos Arredondados 12">
            <a:extLst>
              <a:ext uri="{FF2B5EF4-FFF2-40B4-BE49-F238E27FC236}">
                <a16:creationId xmlns:a16="http://schemas.microsoft.com/office/drawing/2014/main" id="{564ED4AC-24FC-4E0C-A812-72423CD438D6}"/>
              </a:ext>
            </a:extLst>
          </p:cNvPr>
          <p:cNvSpPr/>
          <p:nvPr/>
        </p:nvSpPr>
        <p:spPr>
          <a:xfrm>
            <a:off x="8992581" y="3836197"/>
            <a:ext cx="583059" cy="1651996"/>
          </a:xfrm>
          <a:prstGeom prst="roundRect">
            <a:avLst/>
          </a:prstGeom>
          <a:solidFill>
            <a:srgbClr val="00B0F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mc:AlternateContent xmlns:mc="http://schemas.openxmlformats.org/markup-compatibility/2006" xmlns:a14="http://schemas.microsoft.com/office/drawing/2010/main">
        <mc:Choice Requires="a14">
          <p:sp>
            <p:nvSpPr>
              <p:cNvPr id="15" name="CaixaDeTexto 14">
                <a:extLst>
                  <a:ext uri="{FF2B5EF4-FFF2-40B4-BE49-F238E27FC236}">
                    <a16:creationId xmlns:a16="http://schemas.microsoft.com/office/drawing/2014/main" id="{5C2E087B-14DE-405F-9621-1C19199BA8AA}"/>
                  </a:ext>
                </a:extLst>
              </p:cNvPr>
              <p:cNvSpPr txBox="1"/>
              <p:nvPr/>
            </p:nvSpPr>
            <p:spPr>
              <a:xfrm>
                <a:off x="4511171" y="5728482"/>
                <a:ext cx="5400641" cy="550279"/>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0,50) </a:t>
                </a:r>
                <a:r>
                  <a:rPr lang="pt-BR" sz="1488" dirty="0">
                    <a:latin typeface="Arial" panose="020B0604020202020204" pitchFamily="34" charset="0"/>
                    <a:cs typeface="Arial" panose="020B0604020202020204" pitchFamily="34" charset="0"/>
                  </a:rPr>
                  <a:t>= 5+5,5+5,25+...+1,05</a:t>
                </a:r>
              </a:p>
              <a:p>
                <a:r>
                  <a:rPr lang="pt-BR" sz="1488" dirty="0">
                    <a:latin typeface="Arial" panose="020B0604020202020204" pitchFamily="34" charset="0"/>
                    <a:cs typeface="Arial" panose="020B0604020202020204" pitchFamily="34" charset="0"/>
                  </a:rPr>
                  <a:t>		9</a:t>
                </a:r>
              </a:p>
            </p:txBody>
          </p:sp>
        </mc:Choice>
        <mc:Fallback xmlns="">
          <p:sp>
            <p:nvSpPr>
              <p:cNvPr id="15" name="CaixaDeTexto 14">
                <a:extLst>
                  <a:ext uri="{FF2B5EF4-FFF2-40B4-BE49-F238E27FC236}">
                    <a16:creationId xmlns:a16="http://schemas.microsoft.com/office/drawing/2014/main" id="{5C2E087B-14DE-405F-9621-1C19199BA8AA}"/>
                  </a:ext>
                </a:extLst>
              </p:cNvPr>
              <p:cNvSpPr txBox="1">
                <a:spLocks noRot="1" noChangeAspect="1" noMove="1" noResize="1" noEditPoints="1" noAdjustHandles="1" noChangeArrowheads="1" noChangeShapeType="1" noTextEdit="1"/>
              </p:cNvSpPr>
              <p:nvPr/>
            </p:nvSpPr>
            <p:spPr>
              <a:xfrm>
                <a:off x="4511171" y="5728482"/>
                <a:ext cx="5400641" cy="550279"/>
              </a:xfrm>
              <a:prstGeom prst="rect">
                <a:avLst/>
              </a:prstGeom>
              <a:blipFill>
                <a:blip r:embed="rId3"/>
                <a:stretch>
                  <a:fillRect l="-451" t="-3333" b="-11111"/>
                </a:stretch>
              </a:blipFill>
            </p:spPr>
            <p:txBody>
              <a:bodyPr/>
              <a:lstStyle/>
              <a:p>
                <a:r>
                  <a:rPr lang="pt-BR">
                    <a:noFill/>
                  </a:rPr>
                  <a:t> </a:t>
                </a:r>
              </a:p>
            </p:txBody>
          </p:sp>
        </mc:Fallback>
      </mc:AlternateContent>
      <p:cxnSp>
        <p:nvCxnSpPr>
          <p:cNvPr id="16" name="Conector reto 15">
            <a:extLst>
              <a:ext uri="{FF2B5EF4-FFF2-40B4-BE49-F238E27FC236}">
                <a16:creationId xmlns:a16="http://schemas.microsoft.com/office/drawing/2014/main" id="{10150993-8A84-4C63-9EC1-2C412AD57228}"/>
              </a:ext>
            </a:extLst>
          </p:cNvPr>
          <p:cNvCxnSpPr>
            <a:cxnSpLocks/>
          </p:cNvCxnSpPr>
          <p:nvPr/>
        </p:nvCxnSpPr>
        <p:spPr>
          <a:xfrm>
            <a:off x="5657223" y="5977076"/>
            <a:ext cx="1695855"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9206DA84-31E6-4262-BE2D-762051C099F0}"/>
                  </a:ext>
                </a:extLst>
              </p:cNvPr>
              <p:cNvSpPr txBox="1"/>
              <p:nvPr/>
            </p:nvSpPr>
            <p:spPr>
              <a:xfrm>
                <a:off x="5040312" y="6167459"/>
                <a:ext cx="5040313" cy="321306"/>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0,50)</a:t>
                </a:r>
                <a:r>
                  <a:rPr lang="pt-BR" sz="1488" dirty="0">
                    <a:latin typeface="Arial" panose="020B0604020202020204" pitchFamily="34" charset="0"/>
                    <a:cs typeface="Arial" panose="020B0604020202020204" pitchFamily="34" charset="0"/>
                  </a:rPr>
                  <a:t> = 35,85/9 = 3,98</a:t>
                </a:r>
              </a:p>
            </p:txBody>
          </p:sp>
        </mc:Choice>
        <mc:Fallback xmlns="">
          <p:sp>
            <p:nvSpPr>
              <p:cNvPr id="19" name="CaixaDeTexto 18">
                <a:extLst>
                  <a:ext uri="{FF2B5EF4-FFF2-40B4-BE49-F238E27FC236}">
                    <a16:creationId xmlns:a16="http://schemas.microsoft.com/office/drawing/2014/main" id="{9206DA84-31E6-4262-BE2D-762051C099F0}"/>
                  </a:ext>
                </a:extLst>
              </p:cNvPr>
              <p:cNvSpPr txBox="1">
                <a:spLocks noRot="1" noChangeAspect="1" noMove="1" noResize="1" noEditPoints="1" noAdjustHandles="1" noChangeArrowheads="1" noChangeShapeType="1" noTextEdit="1"/>
              </p:cNvSpPr>
              <p:nvPr/>
            </p:nvSpPr>
            <p:spPr>
              <a:xfrm>
                <a:off x="5040312" y="6167459"/>
                <a:ext cx="5040313" cy="321306"/>
              </a:xfrm>
              <a:prstGeom prst="rect">
                <a:avLst/>
              </a:prstGeom>
              <a:blipFill>
                <a:blip r:embed="rId4"/>
                <a:stretch>
                  <a:fillRect l="-484" t="-5769" b="-21154"/>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4F18DCA4-E271-497F-AA38-388861C4E174}"/>
                  </a:ext>
                </a:extLst>
              </p:cNvPr>
              <p:cNvSpPr txBox="1"/>
              <p:nvPr/>
            </p:nvSpPr>
            <p:spPr>
              <a:xfrm>
                <a:off x="162676" y="5679971"/>
                <a:ext cx="1783859"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0,50)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8,99</a:t>
                </a:r>
                <a:endParaRPr lang="pt-BR" sz="1488" dirty="0"/>
              </a:p>
            </p:txBody>
          </p:sp>
        </mc:Choice>
        <mc:Fallback xmlns="">
          <p:sp>
            <p:nvSpPr>
              <p:cNvPr id="25" name="CaixaDeTexto 24">
                <a:extLst>
                  <a:ext uri="{FF2B5EF4-FFF2-40B4-BE49-F238E27FC236}">
                    <a16:creationId xmlns:a16="http://schemas.microsoft.com/office/drawing/2014/main" id="{4F18DCA4-E271-497F-AA38-388861C4E174}"/>
                  </a:ext>
                </a:extLst>
              </p:cNvPr>
              <p:cNvSpPr txBox="1">
                <a:spLocks noRot="1" noChangeAspect="1" noMove="1" noResize="1" noEditPoints="1" noAdjustHandles="1" noChangeArrowheads="1" noChangeShapeType="1" noTextEdit="1"/>
              </p:cNvSpPr>
              <p:nvPr/>
            </p:nvSpPr>
            <p:spPr>
              <a:xfrm>
                <a:off x="162676" y="5679971"/>
                <a:ext cx="1783859" cy="440377"/>
              </a:xfrm>
              <a:prstGeom prst="rect">
                <a:avLst/>
              </a:prstGeom>
              <a:blipFill>
                <a:blip r:embed="rId5"/>
                <a:stretch>
                  <a:fillRect l="-685" b="-8333"/>
                </a:stretch>
              </a:blipFill>
            </p:spPr>
            <p:txBody>
              <a:bodyPr/>
              <a:lstStyle/>
              <a:p>
                <a:r>
                  <a:rPr lang="pt-BR">
                    <a:noFill/>
                  </a:rPr>
                  <a:t> </a:t>
                </a:r>
              </a:p>
            </p:txBody>
          </p:sp>
        </mc:Fallback>
      </mc:AlternateContent>
      <p:pic>
        <p:nvPicPr>
          <p:cNvPr id="17" name="Imagem 16">
            <a:extLst>
              <a:ext uri="{FF2B5EF4-FFF2-40B4-BE49-F238E27FC236}">
                <a16:creationId xmlns:a16="http://schemas.microsoft.com/office/drawing/2014/main" id="{C4BE9724-12FB-4E82-B7FD-1E6A6A5D3608}"/>
              </a:ext>
            </a:extLst>
          </p:cNvPr>
          <p:cNvPicPr>
            <a:picLocks noChangeAspect="1"/>
          </p:cNvPicPr>
          <p:nvPr/>
        </p:nvPicPr>
        <p:blipFill>
          <a:blip r:embed="rId6"/>
          <a:stretch>
            <a:fillRect/>
          </a:stretch>
        </p:blipFill>
        <p:spPr>
          <a:xfrm>
            <a:off x="381252" y="3190966"/>
            <a:ext cx="1346708" cy="669417"/>
          </a:xfrm>
          <a:prstGeom prst="rect">
            <a:avLst/>
          </a:prstGeom>
        </p:spPr>
      </p:pic>
    </p:spTree>
    <p:extLst>
      <p:ext uri="{BB962C8B-B14F-4D97-AF65-F5344CB8AC3E}">
        <p14:creationId xmlns:p14="http://schemas.microsoft.com/office/powerpoint/2010/main" val="214076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9"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92610" y="624249"/>
            <a:ext cx="7991636" cy="1262521"/>
          </a:xfrm>
        </p:spPr>
        <p:txBody>
          <a:bodyPr>
            <a:normAutofit/>
          </a:bodyPr>
          <a:lstStyle/>
          <a:p>
            <a:r>
              <a:rPr lang="pt-BR" sz="3600" b="1" dirty="0">
                <a:solidFill>
                  <a:srgbClr val="00B050"/>
                </a:solidFill>
              </a:rPr>
              <a:t>PREVISÃO DE DEMANDA NO PCP</a:t>
            </a:r>
          </a:p>
        </p:txBody>
      </p:sp>
      <p:sp>
        <p:nvSpPr>
          <p:cNvPr id="5" name="Retângulo 4"/>
          <p:cNvSpPr/>
          <p:nvPr/>
        </p:nvSpPr>
        <p:spPr>
          <a:xfrm>
            <a:off x="2326817" y="2962753"/>
            <a:ext cx="1848890" cy="10861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488" dirty="0"/>
              <a:t>Demanda Anual por tipo de Produto e Mercado</a:t>
            </a:r>
          </a:p>
        </p:txBody>
      </p:sp>
      <p:sp>
        <p:nvSpPr>
          <p:cNvPr id="9" name="Retângulo 8"/>
          <p:cNvSpPr/>
          <p:nvPr/>
        </p:nvSpPr>
        <p:spPr>
          <a:xfrm>
            <a:off x="4912571" y="2962753"/>
            <a:ext cx="1848890" cy="10861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488" dirty="0"/>
              <a:t>Planejamento da Capacidade de Produção e Logística</a:t>
            </a:r>
          </a:p>
        </p:txBody>
      </p:sp>
      <p:sp>
        <p:nvSpPr>
          <p:cNvPr id="10" name="Retângulo 9"/>
          <p:cNvSpPr/>
          <p:nvPr/>
        </p:nvSpPr>
        <p:spPr>
          <a:xfrm>
            <a:off x="4907059" y="4317913"/>
            <a:ext cx="1848890" cy="10861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488" dirty="0"/>
              <a:t>Planejamento Agregado e Estoques</a:t>
            </a:r>
          </a:p>
        </p:txBody>
      </p:sp>
      <p:sp>
        <p:nvSpPr>
          <p:cNvPr id="11" name="Retângulo 10"/>
          <p:cNvSpPr/>
          <p:nvPr/>
        </p:nvSpPr>
        <p:spPr>
          <a:xfrm>
            <a:off x="2326817" y="4317913"/>
            <a:ext cx="1848890" cy="10861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488" dirty="0"/>
              <a:t>Demanda Mensal para os próximos 12 meses por Família de Produto</a:t>
            </a:r>
          </a:p>
        </p:txBody>
      </p:sp>
      <p:sp>
        <p:nvSpPr>
          <p:cNvPr id="12" name="Retângulo 11"/>
          <p:cNvSpPr/>
          <p:nvPr/>
        </p:nvSpPr>
        <p:spPr>
          <a:xfrm>
            <a:off x="2326817" y="5673072"/>
            <a:ext cx="1848890" cy="10861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488" dirty="0"/>
              <a:t>Demanda atual e pedidos de produtos (item, mês corrente)</a:t>
            </a:r>
          </a:p>
        </p:txBody>
      </p:sp>
      <p:sp>
        <p:nvSpPr>
          <p:cNvPr id="13" name="Retângulo 12"/>
          <p:cNvSpPr/>
          <p:nvPr/>
        </p:nvSpPr>
        <p:spPr>
          <a:xfrm>
            <a:off x="4907059" y="5673072"/>
            <a:ext cx="1848890" cy="10861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488" dirty="0"/>
              <a:t>Programação da Produção e estoques</a:t>
            </a:r>
          </a:p>
        </p:txBody>
      </p:sp>
      <p:cxnSp>
        <p:nvCxnSpPr>
          <p:cNvPr id="14" name="Conector de seta reta 13"/>
          <p:cNvCxnSpPr>
            <a:stCxn id="5" idx="2"/>
          </p:cNvCxnSpPr>
          <p:nvPr/>
        </p:nvCxnSpPr>
        <p:spPr>
          <a:xfrm>
            <a:off x="3251262" y="4048876"/>
            <a:ext cx="0" cy="26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3251262" y="5404036"/>
            <a:ext cx="0" cy="26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a:off x="5858494" y="4048876"/>
            <a:ext cx="0" cy="26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de seta reta 17"/>
          <p:cNvCxnSpPr/>
          <p:nvPr/>
        </p:nvCxnSpPr>
        <p:spPr>
          <a:xfrm>
            <a:off x="5858494" y="5404036"/>
            <a:ext cx="0" cy="26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a:stCxn id="5" idx="3"/>
            <a:endCxn id="9" idx="1"/>
          </p:cNvCxnSpPr>
          <p:nvPr/>
        </p:nvCxnSpPr>
        <p:spPr>
          <a:xfrm>
            <a:off x="4175707" y="3505815"/>
            <a:ext cx="736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p:cNvCxnSpPr/>
          <p:nvPr/>
        </p:nvCxnSpPr>
        <p:spPr>
          <a:xfrm>
            <a:off x="4169676" y="4860974"/>
            <a:ext cx="736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p:nvPr/>
        </p:nvCxnSpPr>
        <p:spPr>
          <a:xfrm>
            <a:off x="4169676" y="6216133"/>
            <a:ext cx="736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2541082" y="2433889"/>
            <a:ext cx="1420361" cy="601447"/>
          </a:xfrm>
          <a:prstGeom prst="rect">
            <a:avLst/>
          </a:prstGeom>
          <a:noFill/>
        </p:spPr>
        <p:txBody>
          <a:bodyPr wrap="square" rtlCol="0">
            <a:spAutoFit/>
          </a:bodyPr>
          <a:lstStyle/>
          <a:p>
            <a:pPr algn="ctr"/>
            <a:r>
              <a:rPr lang="pt-BR" sz="1654" b="1" dirty="0"/>
              <a:t>Necessidade de Previsão</a:t>
            </a:r>
          </a:p>
        </p:txBody>
      </p:sp>
      <p:sp>
        <p:nvSpPr>
          <p:cNvPr id="24" name="CaixaDeTexto 23"/>
          <p:cNvSpPr txBox="1"/>
          <p:nvPr/>
        </p:nvSpPr>
        <p:spPr>
          <a:xfrm>
            <a:off x="5148313" y="2425002"/>
            <a:ext cx="1420361" cy="601447"/>
          </a:xfrm>
          <a:prstGeom prst="rect">
            <a:avLst/>
          </a:prstGeom>
          <a:noFill/>
        </p:spPr>
        <p:txBody>
          <a:bodyPr wrap="square" rtlCol="0">
            <a:spAutoFit/>
          </a:bodyPr>
          <a:lstStyle/>
          <a:p>
            <a:pPr algn="ctr"/>
            <a:r>
              <a:rPr lang="pt-BR" sz="1654" b="1" dirty="0"/>
              <a:t>Processo de Decisão</a:t>
            </a:r>
          </a:p>
        </p:txBody>
      </p:sp>
      <p:sp>
        <p:nvSpPr>
          <p:cNvPr id="25" name="CaixaDeTexto 24"/>
          <p:cNvSpPr txBox="1"/>
          <p:nvPr/>
        </p:nvSpPr>
        <p:spPr>
          <a:xfrm>
            <a:off x="7238152" y="2564349"/>
            <a:ext cx="1420361" cy="3910686"/>
          </a:xfrm>
          <a:prstGeom prst="rect">
            <a:avLst/>
          </a:prstGeom>
          <a:noFill/>
        </p:spPr>
        <p:txBody>
          <a:bodyPr wrap="square" rtlCol="0">
            <a:spAutoFit/>
          </a:bodyPr>
          <a:lstStyle/>
          <a:p>
            <a:pPr algn="ctr"/>
            <a:r>
              <a:rPr lang="pt-BR" sz="1654" b="1" dirty="0"/>
              <a:t>Nível</a:t>
            </a:r>
          </a:p>
          <a:p>
            <a:pPr algn="ctr"/>
            <a:endParaRPr lang="pt-BR" sz="1654" b="1" dirty="0"/>
          </a:p>
          <a:p>
            <a:pPr algn="ctr"/>
            <a:endParaRPr lang="pt-BR" sz="1654" b="1" dirty="0"/>
          </a:p>
          <a:p>
            <a:pPr algn="ctr"/>
            <a:r>
              <a:rPr lang="pt-BR" sz="1654" b="1" dirty="0"/>
              <a:t>estratégico</a:t>
            </a:r>
          </a:p>
          <a:p>
            <a:pPr algn="ctr"/>
            <a:endParaRPr lang="pt-BR" sz="1654" b="1" dirty="0"/>
          </a:p>
          <a:p>
            <a:pPr algn="ctr"/>
            <a:endParaRPr lang="pt-BR" sz="1654" b="1" dirty="0"/>
          </a:p>
          <a:p>
            <a:pPr algn="ctr"/>
            <a:endParaRPr lang="pt-BR" sz="1654" b="1" dirty="0"/>
          </a:p>
          <a:p>
            <a:pPr algn="ctr"/>
            <a:endParaRPr lang="pt-BR" sz="1654" b="1" dirty="0"/>
          </a:p>
          <a:p>
            <a:pPr algn="ctr"/>
            <a:r>
              <a:rPr lang="pt-BR" sz="1654" b="1" dirty="0"/>
              <a:t>Tático</a:t>
            </a:r>
          </a:p>
          <a:p>
            <a:pPr algn="ctr"/>
            <a:endParaRPr lang="pt-BR" sz="1654" b="1" dirty="0"/>
          </a:p>
          <a:p>
            <a:pPr algn="ctr"/>
            <a:endParaRPr lang="pt-BR" sz="1654" b="1" dirty="0"/>
          </a:p>
          <a:p>
            <a:pPr algn="ctr"/>
            <a:endParaRPr lang="pt-BR" sz="1654" b="1" dirty="0"/>
          </a:p>
          <a:p>
            <a:pPr algn="ctr"/>
            <a:endParaRPr lang="pt-BR" sz="1654" b="1" dirty="0"/>
          </a:p>
          <a:p>
            <a:pPr algn="ctr"/>
            <a:endParaRPr lang="pt-BR" sz="1654" b="1" dirty="0"/>
          </a:p>
          <a:p>
            <a:pPr algn="ctr"/>
            <a:r>
              <a:rPr lang="pt-BR" sz="1654" b="1" dirty="0"/>
              <a:t>Operacional</a:t>
            </a:r>
          </a:p>
        </p:txBody>
      </p:sp>
    </p:spTree>
    <p:extLst>
      <p:ext uri="{BB962C8B-B14F-4D97-AF65-F5344CB8AC3E}">
        <p14:creationId xmlns:p14="http://schemas.microsoft.com/office/powerpoint/2010/main" val="24535415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A9143-7FD0-45F5-BD09-232692DE0A90}"/>
              </a:ext>
            </a:extLst>
          </p:cNvPr>
          <p:cNvSpPr>
            <a:spLocks noGrp="1"/>
          </p:cNvSpPr>
          <p:nvPr>
            <p:ph type="title"/>
          </p:nvPr>
        </p:nvSpPr>
        <p:spPr/>
        <p:txBody>
          <a:bodyPr/>
          <a:lstStyle/>
          <a:p>
            <a:r>
              <a:rPr lang="pt-BR" dirty="0"/>
              <a:t>Previsão de Demanda</a:t>
            </a:r>
          </a:p>
        </p:txBody>
      </p:sp>
      <p:sp>
        <p:nvSpPr>
          <p:cNvPr id="3" name="Espaço Reservado para Conteúdo 2">
            <a:extLst>
              <a:ext uri="{FF2B5EF4-FFF2-40B4-BE49-F238E27FC236}">
                <a16:creationId xmlns:a16="http://schemas.microsoft.com/office/drawing/2014/main" id="{782E5773-AB17-44E3-A875-6DCED26FCA81}"/>
              </a:ext>
            </a:extLst>
          </p:cNvPr>
          <p:cNvSpPr>
            <a:spLocks noGrp="1"/>
          </p:cNvSpPr>
          <p:nvPr>
            <p:ph idx="1"/>
          </p:nvPr>
        </p:nvSpPr>
        <p:spPr/>
        <p:txBody>
          <a:bodyPr/>
          <a:lstStyle/>
          <a:p>
            <a:pPr algn="just"/>
            <a:r>
              <a:rPr lang="pt-BR" sz="1984" dirty="0"/>
              <a:t>Etapas de um Modelo de Previsão</a:t>
            </a:r>
          </a:p>
          <a:p>
            <a:pPr algn="just"/>
            <a:r>
              <a:rPr lang="pt-BR" sz="1654" b="1" dirty="0"/>
              <a:t>Monitorar o Modelo</a:t>
            </a:r>
          </a:p>
          <a:p>
            <a:pPr algn="just"/>
            <a:r>
              <a:rPr lang="pt-BR" sz="1654" dirty="0"/>
              <a:t>MAD (</a:t>
            </a:r>
            <a:r>
              <a:rPr lang="pt-BR" sz="1654" i="1" dirty="0"/>
              <a:t>Mean Absolute Deviation</a:t>
            </a:r>
            <a:r>
              <a:rPr lang="pt-BR" sz="1654" dirty="0"/>
              <a:t>)</a:t>
            </a:r>
          </a:p>
          <a:p>
            <a:pPr algn="just">
              <a:spcAft>
                <a:spcPts val="2480"/>
              </a:spcAft>
            </a:pPr>
            <a:endParaRPr lang="pt-BR" sz="1654" dirty="0"/>
          </a:p>
          <a:p>
            <a:pPr algn="just">
              <a:spcAft>
                <a:spcPts val="0"/>
              </a:spcAft>
            </a:pPr>
            <a:r>
              <a:rPr lang="pt-BR" sz="1323" dirty="0" err="1"/>
              <a:t>R</a:t>
            </a:r>
            <a:r>
              <a:rPr lang="pt-BR" sz="1323" baseline="-25000" dirty="0" err="1"/>
              <a:t>t</a:t>
            </a:r>
            <a:r>
              <a:rPr lang="pt-BR" sz="1323" dirty="0"/>
              <a:t> - Valores reais de venda</a:t>
            </a:r>
          </a:p>
          <a:p>
            <a:pPr algn="just">
              <a:spcAft>
                <a:spcPts val="0"/>
              </a:spcAft>
            </a:pPr>
            <a:r>
              <a:rPr lang="pt-BR" sz="1323" dirty="0"/>
              <a:t>P</a:t>
            </a:r>
            <a:r>
              <a:rPr lang="pt-BR" sz="1323" baseline="-25000" dirty="0"/>
              <a:t>t</a:t>
            </a:r>
            <a:r>
              <a:rPr lang="pt-BR" sz="1323" dirty="0"/>
              <a:t> - Valores Previstos</a:t>
            </a:r>
          </a:p>
          <a:p>
            <a:pPr algn="just">
              <a:spcAft>
                <a:spcPts val="0"/>
              </a:spcAft>
            </a:pPr>
            <a:r>
              <a:rPr lang="pt-BR" sz="1323" dirty="0"/>
              <a:t>n - Número de períodos de previsão</a:t>
            </a:r>
          </a:p>
          <a:p>
            <a:pPr algn="just"/>
            <a:endParaRPr lang="pt-BR" sz="1654" dirty="0"/>
          </a:p>
        </p:txBody>
      </p:sp>
      <p:pic>
        <p:nvPicPr>
          <p:cNvPr id="4" name="Imagem 3">
            <a:extLst>
              <a:ext uri="{FF2B5EF4-FFF2-40B4-BE49-F238E27FC236}">
                <a16:creationId xmlns:a16="http://schemas.microsoft.com/office/drawing/2014/main" id="{66EBD575-4F0A-47D1-9444-72817B663A63}"/>
              </a:ext>
            </a:extLst>
          </p:cNvPr>
          <p:cNvPicPr>
            <a:picLocks noChangeAspect="1"/>
          </p:cNvPicPr>
          <p:nvPr/>
        </p:nvPicPr>
        <p:blipFill>
          <a:blip r:embed="rId2"/>
          <a:stretch>
            <a:fillRect/>
          </a:stretch>
        </p:blipFill>
        <p:spPr>
          <a:xfrm>
            <a:off x="8925553" y="1052431"/>
            <a:ext cx="1057868" cy="1774867"/>
          </a:xfrm>
          <a:prstGeom prst="rect">
            <a:avLst/>
          </a:prstGeom>
        </p:spPr>
      </p:pic>
      <p:sp>
        <p:nvSpPr>
          <p:cNvPr id="5" name="Retângulo: Cantos Arredondados 4">
            <a:extLst>
              <a:ext uri="{FF2B5EF4-FFF2-40B4-BE49-F238E27FC236}">
                <a16:creationId xmlns:a16="http://schemas.microsoft.com/office/drawing/2014/main" id="{191D0186-912D-4E81-9463-6ABA6CC9AEA8}"/>
              </a:ext>
            </a:extLst>
          </p:cNvPr>
          <p:cNvSpPr/>
          <p:nvPr/>
        </p:nvSpPr>
        <p:spPr>
          <a:xfrm>
            <a:off x="8993807" y="2585575"/>
            <a:ext cx="909619" cy="193421"/>
          </a:xfrm>
          <a:prstGeom prst="round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graphicFrame>
        <p:nvGraphicFramePr>
          <p:cNvPr id="10" name="Tabela 9">
            <a:extLst>
              <a:ext uri="{FF2B5EF4-FFF2-40B4-BE49-F238E27FC236}">
                <a16:creationId xmlns:a16="http://schemas.microsoft.com/office/drawing/2014/main" id="{50DF8BCD-54B7-4CB2-B0ED-ED250409DF10}"/>
              </a:ext>
            </a:extLst>
          </p:cNvPr>
          <p:cNvGraphicFramePr>
            <a:graphicFrameLocks noGrp="1"/>
          </p:cNvGraphicFramePr>
          <p:nvPr/>
        </p:nvGraphicFramePr>
        <p:xfrm>
          <a:off x="5283852" y="2869715"/>
          <a:ext cx="4291788" cy="2538227"/>
        </p:xfrm>
        <a:graphic>
          <a:graphicData uri="http://schemas.openxmlformats.org/drawingml/2006/table">
            <a:tbl>
              <a:tblPr>
                <a:tableStyleId>{5940675A-B579-460E-94D1-54222C63F5DA}</a:tableStyleId>
              </a:tblPr>
              <a:tblGrid>
                <a:gridCol w="725373">
                  <a:extLst>
                    <a:ext uri="{9D8B030D-6E8A-4147-A177-3AD203B41FA5}">
                      <a16:colId xmlns:a16="http://schemas.microsoft.com/office/drawing/2014/main" val="603430585"/>
                    </a:ext>
                  </a:extLst>
                </a:gridCol>
                <a:gridCol w="803091">
                  <a:extLst>
                    <a:ext uri="{9D8B030D-6E8A-4147-A177-3AD203B41FA5}">
                      <a16:colId xmlns:a16="http://schemas.microsoft.com/office/drawing/2014/main" val="2900602059"/>
                    </a:ext>
                  </a:extLst>
                </a:gridCol>
                <a:gridCol w="725373">
                  <a:extLst>
                    <a:ext uri="{9D8B030D-6E8A-4147-A177-3AD203B41FA5}">
                      <a16:colId xmlns:a16="http://schemas.microsoft.com/office/drawing/2014/main" val="2020800783"/>
                    </a:ext>
                  </a:extLst>
                </a:gridCol>
                <a:gridCol w="725373">
                  <a:extLst>
                    <a:ext uri="{9D8B030D-6E8A-4147-A177-3AD203B41FA5}">
                      <a16:colId xmlns:a16="http://schemas.microsoft.com/office/drawing/2014/main" val="3863987975"/>
                    </a:ext>
                  </a:extLst>
                </a:gridCol>
                <a:gridCol w="725373">
                  <a:extLst>
                    <a:ext uri="{9D8B030D-6E8A-4147-A177-3AD203B41FA5}">
                      <a16:colId xmlns:a16="http://schemas.microsoft.com/office/drawing/2014/main" val="1434705241"/>
                    </a:ext>
                  </a:extLst>
                </a:gridCol>
                <a:gridCol w="587206">
                  <a:extLst>
                    <a:ext uri="{9D8B030D-6E8A-4147-A177-3AD203B41FA5}">
                      <a16:colId xmlns:a16="http://schemas.microsoft.com/office/drawing/2014/main" val="3501646509"/>
                    </a:ext>
                  </a:extLst>
                </a:gridCol>
              </a:tblGrid>
              <a:tr h="184286">
                <a:tc rowSpan="2">
                  <a:txBody>
                    <a:bodyPr/>
                    <a:lstStyle/>
                    <a:p>
                      <a:pPr algn="ctr" fontAlgn="t"/>
                      <a:r>
                        <a:rPr lang="pt-BR" sz="1200" u="none" strike="noStrike" dirty="0">
                          <a:effectLst/>
                        </a:rPr>
                        <a:t>Período</a:t>
                      </a:r>
                      <a:endParaRPr lang="pt-BR" sz="1200" b="0" i="0" u="none" strike="noStrike" dirty="0">
                        <a:solidFill>
                          <a:srgbClr val="000000"/>
                        </a:solidFill>
                        <a:effectLst/>
                        <a:latin typeface="Arial" panose="020B0604020202020204" pitchFamily="34" charset="0"/>
                      </a:endParaRPr>
                    </a:p>
                  </a:txBody>
                  <a:tcPr marL="7875" marR="7875" marT="7875" marB="0" anchor="ctr"/>
                </a:tc>
                <a:tc rowSpan="2">
                  <a:txBody>
                    <a:bodyPr/>
                    <a:lstStyle/>
                    <a:p>
                      <a:pPr algn="ctr" fontAlgn="t"/>
                      <a:r>
                        <a:rPr lang="pt-BR" sz="1200" u="none" strike="noStrike" dirty="0">
                          <a:effectLst/>
                        </a:rPr>
                        <a:t>Demanda</a:t>
                      </a:r>
                      <a:endParaRPr lang="pt-BR" sz="1200" b="0" i="0" u="none" strike="noStrike" dirty="0">
                        <a:solidFill>
                          <a:srgbClr val="000000"/>
                        </a:solidFill>
                        <a:effectLst/>
                        <a:latin typeface="Arial" panose="020B0604020202020204" pitchFamily="34" charset="0"/>
                      </a:endParaRPr>
                    </a:p>
                  </a:txBody>
                  <a:tcPr marL="7875" marR="7875" marT="7875" marB="0" anchor="ct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0,10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tc gridSpan="2">
                  <a:txBody>
                    <a:bodyPr/>
                    <a:lstStyle/>
                    <a:p>
                      <a:pPr algn="ctr" fontAlgn="t"/>
                      <a:r>
                        <a:rPr lang="pt-BR" sz="1200" b="0" i="0" u="none" strike="noStrike" baseline="0" dirty="0">
                          <a:latin typeface="Symbol" panose="05050102010706020507" pitchFamily="18" charset="2"/>
                        </a:rPr>
                        <a:t>a</a:t>
                      </a:r>
                      <a:r>
                        <a:rPr lang="pt-BR" sz="1200" u="none" strike="noStrike" dirty="0">
                          <a:effectLst/>
                        </a:rPr>
                        <a:t> = 0,50</a:t>
                      </a:r>
                      <a:endParaRPr lang="pt-BR" sz="1200" b="0" i="0" u="none" strike="noStrike" dirty="0">
                        <a:solidFill>
                          <a:srgbClr val="000000"/>
                        </a:solidFill>
                        <a:effectLst/>
                        <a:latin typeface="Arial" panose="020B0604020202020204" pitchFamily="34" charset="0"/>
                      </a:endParaRPr>
                    </a:p>
                  </a:txBody>
                  <a:tcPr marL="7875" marR="7875" marT="7875" marB="0" anchor="ctr"/>
                </a:tc>
                <a:tc hMerge="1">
                  <a:txBody>
                    <a:bodyPr/>
                    <a:lstStyle/>
                    <a:p>
                      <a:endParaRPr lang="pt-BR"/>
                    </a:p>
                  </a:txBody>
                  <a:tcPr/>
                </a:tc>
                <a:extLst>
                  <a:ext uri="{0D108BD9-81ED-4DB2-BD59-A6C34878D82A}">
                    <a16:rowId xmlns:a16="http://schemas.microsoft.com/office/drawing/2014/main" val="783719919"/>
                  </a:ext>
                </a:extLst>
              </a:tr>
              <a:tr h="326790">
                <a:tc vMerge="1">
                  <a:txBody>
                    <a:bodyPr/>
                    <a:lstStyle/>
                    <a:p>
                      <a:endParaRPr lang="pt-BR"/>
                    </a:p>
                  </a:txBody>
                  <a:tcPr/>
                </a:tc>
                <a:tc vMerge="1">
                  <a:txBody>
                    <a:bodyPr/>
                    <a:lstStyle/>
                    <a:p>
                      <a:endParaRPr lang="pt-BR"/>
                    </a:p>
                  </a:txBody>
                  <a:tcP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Previsão</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Erro</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278941139"/>
                  </a:ext>
                </a:extLst>
              </a:tr>
              <a:tr h="184286">
                <a:tc>
                  <a:txBody>
                    <a:bodyPr/>
                    <a:lstStyle/>
                    <a:p>
                      <a:pPr algn="ctr" fontAlgn="t"/>
                      <a:r>
                        <a:rPr lang="pt-BR" sz="1200" u="none" strike="noStrike" dirty="0">
                          <a:effectLst/>
                        </a:rPr>
                        <a:t>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709046398"/>
                  </a:ext>
                </a:extLst>
              </a:tr>
              <a:tr h="184286">
                <a:tc>
                  <a:txBody>
                    <a:bodyPr/>
                    <a:lstStyle/>
                    <a:p>
                      <a:pPr algn="ctr" fontAlgn="t"/>
                      <a:r>
                        <a:rPr lang="pt-BR" sz="1200" u="none" strike="noStrike" dirty="0">
                          <a:effectLst/>
                        </a:rPr>
                        <a:t>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5,00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959797286"/>
                  </a:ext>
                </a:extLst>
              </a:tr>
              <a:tr h="184286">
                <a:tc>
                  <a:txBody>
                    <a:bodyPr/>
                    <a:lstStyle/>
                    <a:p>
                      <a:pPr algn="ctr" fontAlgn="t"/>
                      <a:r>
                        <a:rPr lang="pt-BR" sz="1200" u="none" strike="noStrike" dirty="0">
                          <a:effectLst/>
                        </a:rPr>
                        <a:t>3</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7,50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92,50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5,50</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231358755"/>
                  </a:ext>
                </a:extLst>
              </a:tr>
              <a:tr h="184286">
                <a:tc>
                  <a:txBody>
                    <a:bodyPr/>
                    <a:lstStyle/>
                    <a:p>
                      <a:pPr algn="ctr" fontAlgn="t"/>
                      <a:r>
                        <a:rPr lang="pt-BR" sz="1200" u="none" strike="noStrike" dirty="0">
                          <a:effectLst/>
                        </a:rPr>
                        <a:t>4</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-5,25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57823937"/>
                  </a:ext>
                </a:extLst>
              </a:tr>
              <a:tr h="184286">
                <a:tc>
                  <a:txBody>
                    <a:bodyPr/>
                    <a:lstStyle/>
                    <a:p>
                      <a:pPr algn="ctr" fontAlgn="t"/>
                      <a:r>
                        <a:rPr lang="pt-BR" sz="1200" u="none" strike="noStrike" dirty="0">
                          <a:effectLst/>
                        </a:rPr>
                        <a:t>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91,12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0,88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92,62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-0,62</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4166061832"/>
                  </a:ext>
                </a:extLst>
              </a:tr>
              <a:tr h="184286">
                <a:tc>
                  <a:txBody>
                    <a:bodyPr/>
                    <a:lstStyle/>
                    <a:p>
                      <a:pPr algn="ctr" fontAlgn="t"/>
                      <a:r>
                        <a:rPr lang="pt-BR" sz="1200" u="none" strike="noStrike" dirty="0">
                          <a:effectLst/>
                        </a:rPr>
                        <a:t>6</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91,20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3,80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92,31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2,69</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750415981"/>
                  </a:ext>
                </a:extLst>
              </a:tr>
              <a:tr h="184286">
                <a:tc>
                  <a:txBody>
                    <a:bodyPr/>
                    <a:lstStyle/>
                    <a:p>
                      <a:pPr algn="ctr" fontAlgn="t"/>
                      <a:r>
                        <a:rPr lang="pt-BR" sz="1200" u="none" strike="noStrike" dirty="0">
                          <a:effectLst/>
                        </a:rPr>
                        <a:t>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93,65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-3,65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511077885"/>
                  </a:ext>
                </a:extLst>
              </a:tr>
              <a:tr h="184286">
                <a:tc>
                  <a:txBody>
                    <a:bodyPr/>
                    <a:lstStyle/>
                    <a:p>
                      <a:pPr algn="ctr" fontAlgn="t"/>
                      <a:r>
                        <a:rPr lang="pt-BR" sz="1200" u="none" strike="noStrike" dirty="0">
                          <a:effectLst/>
                        </a:rPr>
                        <a:t>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91,42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8,58</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91,82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8,18</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3987575886"/>
                  </a:ext>
                </a:extLst>
              </a:tr>
              <a:tr h="184286">
                <a:tc>
                  <a:txBody>
                    <a:bodyPr/>
                    <a:lstStyle/>
                    <a:p>
                      <a:pPr algn="ctr" fontAlgn="t"/>
                      <a:r>
                        <a:rPr lang="pt-BR" sz="1200" u="none" strike="noStrike" dirty="0">
                          <a:effectLst/>
                        </a:rPr>
                        <a:t>9</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-0,27</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95,91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-3,91</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399826996"/>
                  </a:ext>
                </a:extLst>
              </a:tr>
              <a:tr h="184286">
                <a:tc>
                  <a:txBody>
                    <a:bodyPr/>
                    <a:lstStyle/>
                    <a:p>
                      <a:pPr algn="ctr" fontAlgn="t"/>
                      <a:r>
                        <a:rPr lang="pt-BR" sz="1200" u="none" strike="noStrike" dirty="0">
                          <a:effectLst/>
                        </a:rPr>
                        <a:t>10</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92,25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2,75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93,95</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1200" u="none" strike="noStrike" dirty="0">
                          <a:effectLst/>
                        </a:rPr>
                        <a:t>1,05</a:t>
                      </a:r>
                      <a:endParaRPr lang="pt-BR" sz="12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2074432544"/>
                  </a:ext>
                </a:extLst>
              </a:tr>
              <a:tr h="184286">
                <a:tc>
                  <a:txBody>
                    <a:bodyPr/>
                    <a:lstStyle/>
                    <a:p>
                      <a:pPr algn="ctr" fontAlgn="t"/>
                      <a:r>
                        <a:rPr lang="pt-BR" sz="1200" u="none" strike="noStrike" dirty="0">
                          <a:effectLst/>
                        </a:rPr>
                        <a:t>11</a:t>
                      </a:r>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endParaRPr lang="pt-BR" sz="1200" b="0" i="0" u="none" strike="noStrike" dirty="0">
                        <a:solidFill>
                          <a:srgbClr val="000000"/>
                        </a:solidFill>
                        <a:effectLst/>
                        <a:latin typeface="Arial" panose="020B0604020202020204" pitchFamily="34" charset="0"/>
                      </a:endParaRPr>
                    </a:p>
                  </a:txBody>
                  <a:tcPr marL="7875" marR="7875" marT="7875" marB="0" anchor="ctr"/>
                </a:tc>
                <a:tc>
                  <a:txBody>
                    <a:bodyPr/>
                    <a:lstStyle/>
                    <a:p>
                      <a:pPr algn="ctr" fontAlgn="t"/>
                      <a:r>
                        <a:rPr lang="pt-BR" sz="600" u="none" strike="noStrike" dirty="0">
                          <a:effectLst/>
                        </a:rPr>
                        <a:t> </a:t>
                      </a:r>
                      <a:endParaRPr lang="pt-BR" sz="600" b="0" i="0" u="none" strike="noStrike" dirty="0">
                        <a:solidFill>
                          <a:srgbClr val="000000"/>
                        </a:solidFill>
                        <a:effectLst/>
                        <a:latin typeface="Arial" panose="020B0604020202020204" pitchFamily="34" charset="0"/>
                      </a:endParaRPr>
                    </a:p>
                  </a:txBody>
                  <a:tcPr marL="7875" marR="7875" marT="7875" marB="0" anchor="ctr"/>
                </a:tc>
                <a:extLst>
                  <a:ext uri="{0D108BD9-81ED-4DB2-BD59-A6C34878D82A}">
                    <a16:rowId xmlns:a16="http://schemas.microsoft.com/office/drawing/2014/main" val="1152888130"/>
                  </a:ext>
                </a:extLst>
              </a:tr>
            </a:tbl>
          </a:graphicData>
        </a:graphic>
      </p:graphicFrame>
      <mc:AlternateContent xmlns:mc="http://schemas.openxmlformats.org/markup-compatibility/2006" xmlns:a14="http://schemas.microsoft.com/office/drawing/2010/main">
        <mc:Choice Requires="a14">
          <p:sp>
            <p:nvSpPr>
              <p:cNvPr id="19" name="CaixaDeTexto 18">
                <a:extLst>
                  <a:ext uri="{FF2B5EF4-FFF2-40B4-BE49-F238E27FC236}">
                    <a16:creationId xmlns:a16="http://schemas.microsoft.com/office/drawing/2014/main" id="{9206DA84-31E6-4262-BE2D-762051C099F0}"/>
                  </a:ext>
                </a:extLst>
              </p:cNvPr>
              <p:cNvSpPr txBox="1"/>
              <p:nvPr/>
            </p:nvSpPr>
            <p:spPr>
              <a:xfrm>
                <a:off x="2605392" y="5896534"/>
                <a:ext cx="1736941" cy="321306"/>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0,50)</a:t>
                </a:r>
                <a:r>
                  <a:rPr lang="pt-BR" sz="1488" dirty="0">
                    <a:latin typeface="Arial" panose="020B0604020202020204" pitchFamily="34" charset="0"/>
                    <a:cs typeface="Arial" panose="020B0604020202020204" pitchFamily="34" charset="0"/>
                  </a:rPr>
                  <a:t> = 3,98</a:t>
                </a:r>
              </a:p>
            </p:txBody>
          </p:sp>
        </mc:Choice>
        <mc:Fallback xmlns="">
          <p:sp>
            <p:nvSpPr>
              <p:cNvPr id="19" name="CaixaDeTexto 18">
                <a:extLst>
                  <a:ext uri="{FF2B5EF4-FFF2-40B4-BE49-F238E27FC236}">
                    <a16:creationId xmlns:a16="http://schemas.microsoft.com/office/drawing/2014/main" id="{9206DA84-31E6-4262-BE2D-762051C099F0}"/>
                  </a:ext>
                </a:extLst>
              </p:cNvPr>
              <p:cNvSpPr txBox="1">
                <a:spLocks noRot="1" noChangeAspect="1" noMove="1" noResize="1" noEditPoints="1" noAdjustHandles="1" noChangeArrowheads="1" noChangeShapeType="1" noTextEdit="1"/>
              </p:cNvSpPr>
              <p:nvPr/>
            </p:nvSpPr>
            <p:spPr>
              <a:xfrm>
                <a:off x="2605392" y="5896534"/>
                <a:ext cx="1736941" cy="321306"/>
              </a:xfrm>
              <a:prstGeom prst="rect">
                <a:avLst/>
              </a:prstGeom>
              <a:blipFill>
                <a:blip r:embed="rId3"/>
                <a:stretch>
                  <a:fillRect l="-1404" t="-3774" b="-20755"/>
                </a:stretch>
              </a:blipFill>
            </p:spPr>
            <p:txBody>
              <a:bodyPr/>
              <a:lstStyle/>
              <a:p>
                <a:r>
                  <a:rPr lang="pt-BR">
                    <a:noFill/>
                  </a:rPr>
                  <a:t> </a:t>
                </a:r>
              </a:p>
            </p:txBody>
          </p:sp>
        </mc:Fallback>
      </mc:AlternateContent>
      <p:pic>
        <p:nvPicPr>
          <p:cNvPr id="20" name="Imagem 19">
            <a:extLst>
              <a:ext uri="{FF2B5EF4-FFF2-40B4-BE49-F238E27FC236}">
                <a16:creationId xmlns:a16="http://schemas.microsoft.com/office/drawing/2014/main" id="{429A1809-9BEF-4D27-BEBE-D6205E4AA897}"/>
              </a:ext>
            </a:extLst>
          </p:cNvPr>
          <p:cNvPicPr>
            <a:picLocks noChangeAspect="1"/>
          </p:cNvPicPr>
          <p:nvPr/>
        </p:nvPicPr>
        <p:blipFill>
          <a:blip r:embed="rId4"/>
          <a:stretch>
            <a:fillRect/>
          </a:stretch>
        </p:blipFill>
        <p:spPr>
          <a:xfrm>
            <a:off x="580151" y="3228295"/>
            <a:ext cx="1346708" cy="669417"/>
          </a:xfrm>
          <a:prstGeom prst="rect">
            <a:avLst/>
          </a:prstGeom>
        </p:spPr>
      </p:pic>
      <mc:AlternateContent xmlns:mc="http://schemas.openxmlformats.org/markup-compatibility/2006" xmlns:a14="http://schemas.microsoft.com/office/drawing/2010/main">
        <mc:Choice Requires="a14">
          <p:sp>
            <p:nvSpPr>
              <p:cNvPr id="25" name="CaixaDeTexto 24">
                <a:extLst>
                  <a:ext uri="{FF2B5EF4-FFF2-40B4-BE49-F238E27FC236}">
                    <a16:creationId xmlns:a16="http://schemas.microsoft.com/office/drawing/2014/main" id="{4F18DCA4-E271-497F-AA38-388861C4E174}"/>
                  </a:ext>
                </a:extLst>
              </p:cNvPr>
              <p:cNvSpPr txBox="1"/>
              <p:nvPr/>
            </p:nvSpPr>
            <p:spPr>
              <a:xfrm>
                <a:off x="2604641" y="5508745"/>
                <a:ext cx="1783859"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0,50)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8,99</a:t>
                </a:r>
                <a:endParaRPr lang="pt-BR" sz="1488" dirty="0"/>
              </a:p>
            </p:txBody>
          </p:sp>
        </mc:Choice>
        <mc:Fallback xmlns="">
          <p:sp>
            <p:nvSpPr>
              <p:cNvPr id="25" name="CaixaDeTexto 24">
                <a:extLst>
                  <a:ext uri="{FF2B5EF4-FFF2-40B4-BE49-F238E27FC236}">
                    <a16:creationId xmlns:a16="http://schemas.microsoft.com/office/drawing/2014/main" id="{4F18DCA4-E271-497F-AA38-388861C4E174}"/>
                  </a:ext>
                </a:extLst>
              </p:cNvPr>
              <p:cNvSpPr txBox="1">
                <a:spLocks noRot="1" noChangeAspect="1" noMove="1" noResize="1" noEditPoints="1" noAdjustHandles="1" noChangeArrowheads="1" noChangeShapeType="1" noTextEdit="1"/>
              </p:cNvSpPr>
              <p:nvPr/>
            </p:nvSpPr>
            <p:spPr>
              <a:xfrm>
                <a:off x="2604641" y="5508745"/>
                <a:ext cx="1783859" cy="440377"/>
              </a:xfrm>
              <a:prstGeom prst="rect">
                <a:avLst/>
              </a:prstGeom>
              <a:blipFill>
                <a:blip r:embed="rId5"/>
                <a:stretch>
                  <a:fillRect l="-341" b="-833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7" name="CaixaDeTexto 16">
                <a:extLst>
                  <a:ext uri="{FF2B5EF4-FFF2-40B4-BE49-F238E27FC236}">
                    <a16:creationId xmlns:a16="http://schemas.microsoft.com/office/drawing/2014/main" id="{D8E0404E-D7A9-46E6-A4E8-163821D6BF32}"/>
                  </a:ext>
                </a:extLst>
              </p:cNvPr>
              <p:cNvSpPr txBox="1"/>
              <p:nvPr/>
            </p:nvSpPr>
            <p:spPr>
              <a:xfrm>
                <a:off x="46918" y="5499148"/>
                <a:ext cx="1783859" cy="440377"/>
              </a:xfrm>
              <a:prstGeom prst="rect">
                <a:avLst/>
              </a:prstGeom>
              <a:noFill/>
            </p:spPr>
            <p:txBody>
              <a:bodyPr wrap="square">
                <a:spAutoFit/>
              </a:bodyPr>
              <a:lstStyle/>
              <a:p>
                <a14:m>
                  <m:oMath xmlns:m="http://schemas.openxmlformats.org/officeDocument/2006/math">
                    <m:r>
                      <a:rPr lang="pt-BR" sz="2315" i="1">
                        <a:latin typeface="Cambria Math" panose="02040503050406030204" pitchFamily="18" charset="0"/>
                      </a:rPr>
                      <m:t>𝛴</m:t>
                    </m:r>
                  </m:oMath>
                </a14:m>
                <a:r>
                  <a:rPr lang="pt-BR" sz="1323" baseline="-25000" dirty="0">
                    <a:latin typeface="Arial" panose="020B0604020202020204" pitchFamily="34" charset="0"/>
                    <a:cs typeface="Arial" panose="020B0604020202020204" pitchFamily="34" charset="0"/>
                  </a:rPr>
                  <a:t>erro (𝛼 = 0,10)</a:t>
                </a:r>
                <a:r>
                  <a:rPr lang="pt-BR" sz="909" dirty="0">
                    <a:latin typeface="Arial" panose="020B0604020202020204" pitchFamily="34" charset="0"/>
                    <a:cs typeface="Arial" panose="020B0604020202020204" pitchFamily="34" charset="0"/>
                  </a:rPr>
                  <a:t>  </a:t>
                </a:r>
                <a:r>
                  <a:rPr lang="pt-BR" sz="1323" dirty="0">
                    <a:latin typeface="Arial" panose="020B0604020202020204" pitchFamily="34" charset="0"/>
                    <a:cs typeface="Arial" panose="020B0604020202020204" pitchFamily="34" charset="0"/>
                  </a:rPr>
                  <a:t>= 25,41</a:t>
                </a:r>
                <a:endParaRPr lang="pt-BR" sz="1488" dirty="0"/>
              </a:p>
            </p:txBody>
          </p:sp>
        </mc:Choice>
        <mc:Fallback xmlns="">
          <p:sp>
            <p:nvSpPr>
              <p:cNvPr id="17" name="CaixaDeTexto 16">
                <a:extLst>
                  <a:ext uri="{FF2B5EF4-FFF2-40B4-BE49-F238E27FC236}">
                    <a16:creationId xmlns:a16="http://schemas.microsoft.com/office/drawing/2014/main" id="{D8E0404E-D7A9-46E6-A4E8-163821D6BF32}"/>
                  </a:ext>
                </a:extLst>
              </p:cNvPr>
              <p:cNvSpPr txBox="1">
                <a:spLocks noRot="1" noChangeAspect="1" noMove="1" noResize="1" noEditPoints="1" noAdjustHandles="1" noChangeArrowheads="1" noChangeShapeType="1" noTextEdit="1"/>
              </p:cNvSpPr>
              <p:nvPr/>
            </p:nvSpPr>
            <p:spPr>
              <a:xfrm>
                <a:off x="46918" y="5499148"/>
                <a:ext cx="1783859" cy="440377"/>
              </a:xfrm>
              <a:prstGeom prst="rect">
                <a:avLst/>
              </a:prstGeom>
              <a:blipFill>
                <a:blip r:embed="rId6"/>
                <a:stretch>
                  <a:fillRect l="-685" b="-8333"/>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8" name="CaixaDeTexto 17">
                <a:extLst>
                  <a:ext uri="{FF2B5EF4-FFF2-40B4-BE49-F238E27FC236}">
                    <a16:creationId xmlns:a16="http://schemas.microsoft.com/office/drawing/2014/main" id="{7D2A5F74-4865-4C43-9980-4F667FAABFEC}"/>
                  </a:ext>
                </a:extLst>
              </p:cNvPr>
              <p:cNvSpPr txBox="1"/>
              <p:nvPr/>
            </p:nvSpPr>
            <p:spPr>
              <a:xfrm>
                <a:off x="161098" y="5887056"/>
                <a:ext cx="1783859" cy="321306"/>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a:t>
                </a:r>
                <a:r>
                  <a:rPr lang="pt-BR" sz="1488" dirty="0">
                    <a:latin typeface="Arial" panose="020B0604020202020204" pitchFamily="34" charset="0"/>
                    <a:cs typeface="Arial" panose="020B0604020202020204" pitchFamily="34" charset="0"/>
                  </a:rPr>
                  <a:t> = 3,51</a:t>
                </a:r>
              </a:p>
            </p:txBody>
          </p:sp>
        </mc:Choice>
        <mc:Fallback xmlns="">
          <p:sp>
            <p:nvSpPr>
              <p:cNvPr id="18" name="CaixaDeTexto 17">
                <a:extLst>
                  <a:ext uri="{FF2B5EF4-FFF2-40B4-BE49-F238E27FC236}">
                    <a16:creationId xmlns:a16="http://schemas.microsoft.com/office/drawing/2014/main" id="{7D2A5F74-4865-4C43-9980-4F667FAABFEC}"/>
                  </a:ext>
                </a:extLst>
              </p:cNvPr>
              <p:cNvSpPr txBox="1">
                <a:spLocks noRot="1" noChangeAspect="1" noMove="1" noResize="1" noEditPoints="1" noAdjustHandles="1" noChangeArrowheads="1" noChangeShapeType="1" noTextEdit="1"/>
              </p:cNvSpPr>
              <p:nvPr/>
            </p:nvSpPr>
            <p:spPr>
              <a:xfrm>
                <a:off x="161098" y="5887056"/>
                <a:ext cx="1783859" cy="321306"/>
              </a:xfrm>
              <a:prstGeom prst="rect">
                <a:avLst/>
              </a:prstGeom>
              <a:blipFill>
                <a:blip r:embed="rId7"/>
                <a:stretch>
                  <a:fillRect l="-1365" t="-5769" b="-21154"/>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2" name="CaixaDeTexto 11">
                <a:extLst>
                  <a:ext uri="{FF2B5EF4-FFF2-40B4-BE49-F238E27FC236}">
                    <a16:creationId xmlns:a16="http://schemas.microsoft.com/office/drawing/2014/main" id="{9583D8A6-BF4F-4528-B3EC-976776ED51AE}"/>
                  </a:ext>
                </a:extLst>
              </p:cNvPr>
              <p:cNvSpPr txBox="1"/>
              <p:nvPr/>
            </p:nvSpPr>
            <p:spPr>
              <a:xfrm>
                <a:off x="4589838" y="5531060"/>
                <a:ext cx="2154381" cy="550279"/>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4*MAD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a:t>
                </a:r>
                <a:r>
                  <a:rPr lang="pt-BR" sz="1488" dirty="0">
                    <a:latin typeface="Arial" panose="020B0604020202020204" pitchFamily="34" charset="0"/>
                    <a:cs typeface="Arial" panose="020B0604020202020204" pitchFamily="34" charset="0"/>
                  </a:rPr>
                  <a:t> = 3,51*4</a:t>
                </a:r>
              </a:p>
              <a:p>
                <a:r>
                  <a:rPr lang="pt-BR" sz="1488" dirty="0">
                    <a:latin typeface="Arial" panose="020B0604020202020204" pitchFamily="34" charset="0"/>
                    <a:cs typeface="Arial" panose="020B0604020202020204" pitchFamily="34" charset="0"/>
                  </a:rPr>
                  <a:t>4*MAD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0,10)</a:t>
                </a:r>
                <a:r>
                  <a:rPr lang="pt-BR" sz="1488" dirty="0">
                    <a:latin typeface="Arial" panose="020B0604020202020204" pitchFamily="34" charset="0"/>
                    <a:cs typeface="Arial" panose="020B0604020202020204" pitchFamily="34" charset="0"/>
                  </a:rPr>
                  <a:t> = 14,04</a:t>
                </a:r>
              </a:p>
            </p:txBody>
          </p:sp>
        </mc:Choice>
        <mc:Fallback xmlns="">
          <p:sp>
            <p:nvSpPr>
              <p:cNvPr id="12" name="CaixaDeTexto 11">
                <a:extLst>
                  <a:ext uri="{FF2B5EF4-FFF2-40B4-BE49-F238E27FC236}">
                    <a16:creationId xmlns:a16="http://schemas.microsoft.com/office/drawing/2014/main" id="{9583D8A6-BF4F-4528-B3EC-976776ED51AE}"/>
                  </a:ext>
                </a:extLst>
              </p:cNvPr>
              <p:cNvSpPr txBox="1">
                <a:spLocks noRot="1" noChangeAspect="1" noMove="1" noResize="1" noEditPoints="1" noAdjustHandles="1" noChangeArrowheads="1" noChangeShapeType="1" noTextEdit="1"/>
              </p:cNvSpPr>
              <p:nvPr/>
            </p:nvSpPr>
            <p:spPr>
              <a:xfrm>
                <a:off x="4589838" y="5531060"/>
                <a:ext cx="2154381" cy="550279"/>
              </a:xfrm>
              <a:prstGeom prst="rect">
                <a:avLst/>
              </a:prstGeom>
              <a:blipFill>
                <a:blip r:embed="rId8"/>
                <a:stretch>
                  <a:fillRect l="-1133" t="-2198" b="-10989"/>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CaixaDeTexto 12">
                <a:extLst>
                  <a:ext uri="{FF2B5EF4-FFF2-40B4-BE49-F238E27FC236}">
                    <a16:creationId xmlns:a16="http://schemas.microsoft.com/office/drawing/2014/main" id="{DEC347D6-9EDB-48CA-A704-62B62CBCA92A}"/>
                  </a:ext>
                </a:extLst>
              </p:cNvPr>
              <p:cNvSpPr txBox="1"/>
              <p:nvPr/>
            </p:nvSpPr>
            <p:spPr>
              <a:xfrm>
                <a:off x="6627274" y="5534069"/>
                <a:ext cx="2235121" cy="550279"/>
              </a:xfrm>
              <a:prstGeom prst="rect">
                <a:avLst/>
              </a:prstGeom>
              <a:noFill/>
            </p:spPr>
            <p:txBody>
              <a:bodyPr wrap="square">
                <a:spAutoFit/>
              </a:bodyPr>
              <a:lstStyle/>
              <a:p>
                <a:r>
                  <a:rPr lang="pt-BR" sz="1488" dirty="0">
                    <a:latin typeface="Arial" panose="020B0604020202020204" pitchFamily="34" charset="0"/>
                    <a:cs typeface="Arial" panose="020B0604020202020204" pitchFamily="34" charset="0"/>
                  </a:rPr>
                  <a:t>4*MAD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0,50)</a:t>
                </a:r>
                <a:r>
                  <a:rPr lang="pt-BR" sz="1488" dirty="0">
                    <a:latin typeface="Arial" panose="020B0604020202020204" pitchFamily="34" charset="0"/>
                    <a:cs typeface="Arial" panose="020B0604020202020204" pitchFamily="34" charset="0"/>
                  </a:rPr>
                  <a:t> = 3,98*4</a:t>
                </a:r>
              </a:p>
              <a:p>
                <a:r>
                  <a:rPr lang="pt-BR" sz="1488" dirty="0">
                    <a:latin typeface="Arial" panose="020B0604020202020204" pitchFamily="34" charset="0"/>
                    <a:cs typeface="Arial" panose="020B0604020202020204" pitchFamily="34" charset="0"/>
                  </a:rPr>
                  <a:t>4*MAD</a:t>
                </a:r>
                <a:r>
                  <a:rPr lang="pt-BR" sz="1488" baseline="-25000" dirty="0"/>
                  <a:t>(</a:t>
                </a:r>
                <a14:m>
                  <m:oMath xmlns:m="http://schemas.openxmlformats.org/officeDocument/2006/math">
                    <m:r>
                      <a:rPr lang="pt-BR" sz="1488" i="1" baseline="-25000">
                        <a:latin typeface="Cambria Math" panose="02040503050406030204" pitchFamily="18" charset="0"/>
                        <a:ea typeface="Cambria Math" panose="02040503050406030204" pitchFamily="18" charset="0"/>
                      </a:rPr>
                      <m:t>𝛼</m:t>
                    </m:r>
                  </m:oMath>
                </a14:m>
                <a:r>
                  <a:rPr lang="pt-BR" sz="1488" baseline="-25000" dirty="0"/>
                  <a:t> = 0,50)</a:t>
                </a:r>
                <a:r>
                  <a:rPr lang="pt-BR" sz="1488" dirty="0">
                    <a:latin typeface="Arial" panose="020B0604020202020204" pitchFamily="34" charset="0"/>
                    <a:cs typeface="Arial" panose="020B0604020202020204" pitchFamily="34" charset="0"/>
                  </a:rPr>
                  <a:t> = 15,92</a:t>
                </a:r>
              </a:p>
            </p:txBody>
          </p:sp>
        </mc:Choice>
        <mc:Fallback xmlns="">
          <p:sp>
            <p:nvSpPr>
              <p:cNvPr id="13" name="CaixaDeTexto 12">
                <a:extLst>
                  <a:ext uri="{FF2B5EF4-FFF2-40B4-BE49-F238E27FC236}">
                    <a16:creationId xmlns:a16="http://schemas.microsoft.com/office/drawing/2014/main" id="{DEC347D6-9EDB-48CA-A704-62B62CBCA92A}"/>
                  </a:ext>
                </a:extLst>
              </p:cNvPr>
              <p:cNvSpPr txBox="1">
                <a:spLocks noRot="1" noChangeAspect="1" noMove="1" noResize="1" noEditPoints="1" noAdjustHandles="1" noChangeArrowheads="1" noChangeShapeType="1" noTextEdit="1"/>
              </p:cNvSpPr>
              <p:nvPr/>
            </p:nvSpPr>
            <p:spPr>
              <a:xfrm>
                <a:off x="6627274" y="5534069"/>
                <a:ext cx="2235121" cy="550279"/>
              </a:xfrm>
              <a:prstGeom prst="rect">
                <a:avLst/>
              </a:prstGeom>
              <a:blipFill>
                <a:blip r:embed="rId9"/>
                <a:stretch>
                  <a:fillRect l="-1090" t="-2222" b="-11111"/>
                </a:stretch>
              </a:blipFill>
            </p:spPr>
            <p:txBody>
              <a:bodyPr/>
              <a:lstStyle/>
              <a:p>
                <a:r>
                  <a:rPr lang="pt-BR">
                    <a:noFill/>
                  </a:rPr>
                  <a:t> </a:t>
                </a:r>
              </a:p>
            </p:txBody>
          </p:sp>
        </mc:Fallback>
      </mc:AlternateContent>
      <p:sp>
        <p:nvSpPr>
          <p:cNvPr id="6" name="Retângulo: Cantos Arredondados 5">
            <a:extLst>
              <a:ext uri="{FF2B5EF4-FFF2-40B4-BE49-F238E27FC236}">
                <a16:creationId xmlns:a16="http://schemas.microsoft.com/office/drawing/2014/main" id="{22419BF6-1EE3-4721-B125-B1E0C6F8A105}"/>
              </a:ext>
            </a:extLst>
          </p:cNvPr>
          <p:cNvSpPr/>
          <p:nvPr/>
        </p:nvSpPr>
        <p:spPr>
          <a:xfrm>
            <a:off x="2497003" y="5531060"/>
            <a:ext cx="1783859" cy="378312"/>
          </a:xfrm>
          <a:prstGeom prst="roundRect">
            <a:avLst/>
          </a:prstGeom>
          <a:solidFill>
            <a:srgbClr val="00B050">
              <a:alpha val="3490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5" name="Retângulo: Cantos Arredondados 14">
            <a:extLst>
              <a:ext uri="{FF2B5EF4-FFF2-40B4-BE49-F238E27FC236}">
                <a16:creationId xmlns:a16="http://schemas.microsoft.com/office/drawing/2014/main" id="{06350076-95D9-4CFE-B35C-FE8FA48BF087}"/>
              </a:ext>
            </a:extLst>
          </p:cNvPr>
          <p:cNvSpPr/>
          <p:nvPr/>
        </p:nvSpPr>
        <p:spPr>
          <a:xfrm>
            <a:off x="6587797" y="5791289"/>
            <a:ext cx="1967992" cy="249653"/>
          </a:xfrm>
          <a:prstGeom prst="roundRect">
            <a:avLst/>
          </a:prstGeom>
          <a:solidFill>
            <a:srgbClr val="00B050">
              <a:alpha val="3490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16" name="Retângulo: Cantos Arredondados 15">
            <a:extLst>
              <a:ext uri="{FF2B5EF4-FFF2-40B4-BE49-F238E27FC236}">
                <a16:creationId xmlns:a16="http://schemas.microsoft.com/office/drawing/2014/main" id="{20691EF4-6670-472E-9B63-E3D20D0F6B34}"/>
              </a:ext>
            </a:extLst>
          </p:cNvPr>
          <p:cNvSpPr/>
          <p:nvPr/>
        </p:nvSpPr>
        <p:spPr>
          <a:xfrm>
            <a:off x="-1" y="5531060"/>
            <a:ext cx="1783859" cy="378312"/>
          </a:xfrm>
          <a:prstGeom prst="roundRect">
            <a:avLst/>
          </a:prstGeom>
          <a:solidFill>
            <a:srgbClr val="FF0000">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a:p>
        </p:txBody>
      </p:sp>
      <p:sp>
        <p:nvSpPr>
          <p:cNvPr id="21" name="Retângulo: Cantos Arredondados 20">
            <a:extLst>
              <a:ext uri="{FF2B5EF4-FFF2-40B4-BE49-F238E27FC236}">
                <a16:creationId xmlns:a16="http://schemas.microsoft.com/office/drawing/2014/main" id="{12692AE8-5054-4058-8EC2-66AA8EA03D8D}"/>
              </a:ext>
            </a:extLst>
          </p:cNvPr>
          <p:cNvSpPr/>
          <p:nvPr/>
        </p:nvSpPr>
        <p:spPr>
          <a:xfrm>
            <a:off x="4629315" y="5801269"/>
            <a:ext cx="1919007" cy="249653"/>
          </a:xfrm>
          <a:prstGeom prst="roundRect">
            <a:avLst/>
          </a:prstGeom>
          <a:solidFill>
            <a:srgbClr val="FF0000">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88" dirty="0"/>
          </a:p>
        </p:txBody>
      </p:sp>
      <p:sp>
        <p:nvSpPr>
          <p:cNvPr id="23" name="CaixaDeTexto 22">
            <a:extLst>
              <a:ext uri="{FF2B5EF4-FFF2-40B4-BE49-F238E27FC236}">
                <a16:creationId xmlns:a16="http://schemas.microsoft.com/office/drawing/2014/main" id="{4552B3B4-BE03-4E3D-995A-BBCB56B9A9C8}"/>
              </a:ext>
            </a:extLst>
          </p:cNvPr>
          <p:cNvSpPr txBox="1"/>
          <p:nvPr/>
        </p:nvSpPr>
        <p:spPr>
          <a:xfrm>
            <a:off x="96082" y="4620747"/>
            <a:ext cx="5038586" cy="703936"/>
          </a:xfrm>
          <a:prstGeom prst="roundRect">
            <a:avLst/>
          </a:prstGeom>
          <a:solidFill>
            <a:schemeClr val="bg2">
              <a:lumMod val="20000"/>
              <a:lumOff val="80000"/>
            </a:schemeClr>
          </a:solidFill>
          <a:ln>
            <a:solidFill>
              <a:schemeClr val="tx1"/>
            </a:solidFill>
          </a:ln>
        </p:spPr>
        <p:txBody>
          <a:bodyPr wrap="square">
            <a:noAutofit/>
          </a:bodyPr>
          <a:lstStyle/>
          <a:p>
            <a:pPr algn="just"/>
            <a:r>
              <a:rPr lang="pt-BR" sz="1323" dirty="0"/>
              <a:t>Em geral, compara-se o valor do </a:t>
            </a:r>
            <a:r>
              <a:rPr lang="pt-BR" sz="1323" b="1" dirty="0"/>
              <a:t>erro acumulado </a:t>
            </a:r>
            <a:r>
              <a:rPr lang="pt-BR" sz="1323" dirty="0"/>
              <a:t>com o valor de 4*MAD. Quando ultrapassar este valor, o problema deve ser identificado e o modelo deve ser revisto</a:t>
            </a:r>
          </a:p>
        </p:txBody>
      </p:sp>
    </p:spTree>
    <p:extLst>
      <p:ext uri="{BB962C8B-B14F-4D97-AF65-F5344CB8AC3E}">
        <p14:creationId xmlns:p14="http://schemas.microsoft.com/office/powerpoint/2010/main" val="185059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21" grpId="0" animBg="1"/>
      <p:bldP spid="23" grpId="0" animBg="1"/>
    </p:bldLst>
  </p:timing>
</p:sld>
</file>

<file path=ppt/theme/theme1.xml><?xml version="1.0" encoding="utf-8"?>
<a:theme xmlns:a="http://schemas.openxmlformats.org/drawingml/2006/main" name="Padrã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4654</TotalTime>
  <Words>8705</Words>
  <Application>Microsoft Office PowerPoint</Application>
  <PresentationFormat>Personalizar</PresentationFormat>
  <Paragraphs>3018</Paragraphs>
  <Slides>90</Slides>
  <Notes>32</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90</vt:i4>
      </vt:variant>
    </vt:vector>
  </HeadingPairs>
  <TitlesOfParts>
    <vt:vector size="99" baseType="lpstr">
      <vt:lpstr>Arial</vt:lpstr>
      <vt:lpstr>Calibri</vt:lpstr>
      <vt:lpstr>Cambria Math</vt:lpstr>
      <vt:lpstr>Constantia</vt:lpstr>
      <vt:lpstr>Söhne</vt:lpstr>
      <vt:lpstr>Symbol</vt:lpstr>
      <vt:lpstr>Times New Roman</vt:lpstr>
      <vt:lpstr>Wingdings</vt:lpstr>
      <vt:lpstr>Padrão</vt:lpstr>
      <vt:lpstr>Administração da Produção </vt:lpstr>
      <vt:lpstr>O fluxo de informação e o PCP</vt:lpstr>
      <vt:lpstr>PROGRAMAÇÃO</vt:lpstr>
      <vt:lpstr>OBJETIVOS DA AULA</vt:lpstr>
      <vt:lpstr>PREVISÃO DE DEMANDA</vt:lpstr>
      <vt:lpstr>Previsão de Demanda</vt:lpstr>
      <vt:lpstr>Previsão de Demanda</vt:lpstr>
      <vt:lpstr>Previsão de Demanda</vt:lpstr>
      <vt:lpstr>PREVISÃO DE DEMANDA NO PCP</vt:lpstr>
      <vt:lpstr>PREVISÃO DE DEMANDA NO PCP</vt:lpstr>
      <vt:lpstr>OBJETIVOS DA AULA</vt:lpstr>
      <vt:lpstr>A demanda pode ser classificada em vários tipos, incluindo:</vt:lpstr>
      <vt:lpstr>A demanda pode ser classificada em vários tipos, incluindo:</vt:lpstr>
      <vt:lpstr>OBJETIVOS DA AULA</vt:lpstr>
      <vt:lpstr>Características da Previsão no PCP:</vt:lpstr>
      <vt:lpstr>Previsão de Demanda</vt:lpstr>
      <vt:lpstr>Previsão de Demanda</vt:lpstr>
      <vt:lpstr>Previsão de Demanda</vt:lpstr>
      <vt:lpstr>MÉTODOS DE PREVISÃO: ALGUMAS CARACTERÍSTICAS</vt:lpstr>
      <vt:lpstr>PREVISÃO DE DEMANDA</vt:lpstr>
      <vt:lpstr>PREVISÃO DE DEMANDA: Fortemente associada ao histórico mas cuidado!</vt:lpstr>
      <vt:lpstr>PREVISÃO DE DEMANDA</vt:lpstr>
      <vt:lpstr>EFEITO CHICOTE</vt:lpstr>
      <vt:lpstr>PREVISÃO DE DEMANDA</vt:lpstr>
      <vt:lpstr>PADRÕES DE DEMANDA</vt:lpstr>
      <vt:lpstr>PADRÕES DE DEMANDA</vt:lpstr>
      <vt:lpstr>OBJETIVOS DA AULA</vt:lpstr>
      <vt:lpstr>MÉTODOS DE PREVISÃO: ALGUMAS CARACTERÍSTICAS</vt:lpstr>
      <vt:lpstr>MÉTODOS DE PREVISÃO</vt:lpstr>
      <vt:lpstr>Trabalho em dupla – Elaboração de Mapa Mental explicando cada uma das técnicas de previsão de demanda</vt:lpstr>
      <vt:lpstr>MÉTODOS DE PREVISÃO</vt:lpstr>
      <vt:lpstr>MÉTODOS DE PREVISÃO</vt:lpstr>
      <vt:lpstr>Apresentação do PowerPoint</vt:lpstr>
      <vt:lpstr>Apresentação do PowerPoint</vt:lpstr>
      <vt:lpstr>Apresentação do PowerPoint</vt:lpstr>
      <vt:lpstr>Apresentação do PowerPoint</vt:lpstr>
      <vt:lpstr>PROCESSO DE PREVISÃO</vt:lpstr>
      <vt:lpstr>PREVISÃO DE DEMANDA NO PCP</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lpstr>Previsão de Demanda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Thaisa</dc:creator>
  <cp:lastModifiedBy>thaisa rodrigues</cp:lastModifiedBy>
  <cp:revision>78</cp:revision>
  <dcterms:created xsi:type="dcterms:W3CDTF">2017-07-04T15:55:48Z</dcterms:created>
  <dcterms:modified xsi:type="dcterms:W3CDTF">2025-06-26T19:51:20Z</dcterms:modified>
</cp:coreProperties>
</file>