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Condensed"/>
      <p:regular r:id="rId19"/>
      <p:bold r:id="rId20"/>
      <p:italic r:id="rId21"/>
      <p:boldItalic r:id="rId22"/>
    </p:embeddedFont>
    <p:embeddedFont>
      <p:font typeface="Roboto Condensed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h5B8KcLXcW7deQT7racriD3657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36F1A4-63E6-44FF-9B18-542D260EA32F}">
  <a:tblStyle styleId="{8236F1A4-63E6-44FF-9B18-542D260EA32F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99CC48C-9E5F-4A01-A619-1F24539C854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.fntdata"/><Relationship Id="rId22" Type="http://schemas.openxmlformats.org/officeDocument/2006/relationships/font" Target="fonts/RobotoCondensed-boldItalic.fntdata"/><Relationship Id="rId21" Type="http://schemas.openxmlformats.org/officeDocument/2006/relationships/font" Target="fonts/RobotoCondensed-italic.fntdata"/><Relationship Id="rId24" Type="http://schemas.openxmlformats.org/officeDocument/2006/relationships/font" Target="fonts/RobotoCondensedLight-bold.fntdata"/><Relationship Id="rId23" Type="http://schemas.openxmlformats.org/officeDocument/2006/relationships/font" Target="fonts/RobotoCondensed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CondensedLight-boldItalic.fntdata"/><Relationship Id="rId25" Type="http://schemas.openxmlformats.org/officeDocument/2006/relationships/font" Target="fonts/RobotoCondensed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Condensed-regular.fntdata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5807360"/>
        <c:axId val="-835798112"/>
      </c:barChart>
      <c:catAx>
        <c:axId val="-83580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835798112"/>
        <c:crosses val="autoZero"/>
        <c:auto val="1"/>
        <c:lblAlgn val="ctr"/>
        <c:lblOffset val="100"/>
        <c:noMultiLvlLbl val="0"/>
      </c:catAx>
      <c:valAx>
        <c:axId val="-8357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35807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35795392"/>
        <c:axId val="-835804096"/>
      </c:barChart>
      <c:catAx>
        <c:axId val="-83579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835804096"/>
        <c:crosses val="autoZero"/>
        <c:auto val="1"/>
        <c:lblAlgn val="ctr"/>
        <c:lblOffset val="100"/>
        <c:noMultiLvlLbl val="0"/>
      </c:catAx>
      <c:valAx>
        <c:axId val="-83580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35795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217488" y="812800"/>
            <a:ext cx="7121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2"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62933" y="3897621"/>
            <a:ext cx="885724" cy="77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542" y="-79274"/>
            <a:ext cx="9284930" cy="522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1332" y="3832448"/>
            <a:ext cx="820673" cy="71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8274" y="1763796"/>
            <a:ext cx="1233636" cy="12336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23"/>
          <p:cNvGraphicFramePr/>
          <p:nvPr/>
        </p:nvGraphicFramePr>
        <p:xfrm>
          <a:off x="587828" y="111815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{899CC48C-9E5F-4A01-A619-1F24539C8546}</a:tableStyleId>
              </a:tblPr>
              <a:tblGrid>
                <a:gridCol w="1557425"/>
                <a:gridCol w="263575"/>
                <a:gridCol w="910500"/>
                <a:gridCol w="910500"/>
                <a:gridCol w="910500"/>
                <a:gridCol w="910500"/>
                <a:gridCol w="910500"/>
                <a:gridCol w="910500"/>
              </a:tblGrid>
              <a:tr h="4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94C11F"/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</a:tr>
              <a:tr h="407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/>
                </a:tc>
              </a:tr>
              <a:tr h="34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31300" marB="31300" marR="83450" marL="83450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ctrTitle"/>
          </p:nvPr>
        </p:nvSpPr>
        <p:spPr>
          <a:xfrm>
            <a:off x="1260612" y="804511"/>
            <a:ext cx="4260955" cy="403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25"/>
          <p:cNvSpPr txBox="1"/>
          <p:nvPr/>
        </p:nvSpPr>
        <p:spPr>
          <a:xfrm>
            <a:off x="597175" y="1299186"/>
            <a:ext cx="4043105" cy="3919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5"/>
          <p:cNvSpPr txBox="1"/>
          <p:nvPr/>
        </p:nvSpPr>
        <p:spPr>
          <a:xfrm>
            <a:off x="4640279" y="1299186"/>
            <a:ext cx="4043105" cy="3457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body"/>
          </p:nvPr>
        </p:nvSpPr>
        <p:spPr>
          <a:xfrm>
            <a:off x="4708478" y="1476775"/>
            <a:ext cx="417877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10162" y="1425706"/>
            <a:ext cx="2296609" cy="27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/>
          <p:nvPr>
            <p:ph idx="2" type="body"/>
          </p:nvPr>
        </p:nvSpPr>
        <p:spPr>
          <a:xfrm>
            <a:off x="5530439" y="4309404"/>
            <a:ext cx="2890896" cy="539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4" name="Google Shape;34;p18"/>
          <p:cNvGraphicFramePr/>
          <p:nvPr/>
        </p:nvGraphicFramePr>
        <p:xfrm>
          <a:off x="4646370" y="1476775"/>
          <a:ext cx="4497631" cy="2688965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oogle Shape;36;p19"/>
          <p:cNvGraphicFramePr/>
          <p:nvPr/>
        </p:nvGraphicFramePr>
        <p:xfrm>
          <a:off x="681130" y="1200150"/>
          <a:ext cx="6721038" cy="351156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9" name="Google Shape;39;p20"/>
          <p:cNvGraphicFramePr/>
          <p:nvPr/>
        </p:nvGraphicFramePr>
        <p:xfrm>
          <a:off x="4761205" y="2002972"/>
          <a:ext cx="4263053" cy="2384383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Google Shape;41;p21"/>
          <p:cNvGraphicFramePr/>
          <p:nvPr/>
        </p:nvGraphicFramePr>
        <p:xfrm>
          <a:off x="2181289" y="1612571"/>
          <a:ext cx="5540984" cy="309914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►"/>
              <a:defRPr b="0" i="0" sz="2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004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►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4" name="Google Shape;44;p22"/>
          <p:cNvGraphicFramePr/>
          <p:nvPr/>
        </p:nvGraphicFramePr>
        <p:xfrm>
          <a:off x="4833257" y="15557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{8236F1A4-63E6-44FF-9B18-542D260EA32F}</a:tableStyleId>
              </a:tblPr>
              <a:tblGrid>
                <a:gridCol w="1382475"/>
                <a:gridCol w="1382475"/>
                <a:gridCol w="1382475"/>
              </a:tblGrid>
              <a:tr h="58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</a:tr>
              <a:tr h="58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</a:tr>
              <a:tr h="58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</a:tr>
              <a:tr h="58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</a:tr>
              <a:tr h="582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964407" y="1"/>
            <a:ext cx="8179594" cy="790161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3"/>
          <p:cNvSpPr txBox="1"/>
          <p:nvPr/>
        </p:nvSpPr>
        <p:spPr>
          <a:xfrm>
            <a:off x="1326895" y="174551"/>
            <a:ext cx="7417055" cy="44106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pt-BR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0" y="-53789"/>
            <a:ext cx="1250045" cy="1104852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872" y="1"/>
            <a:ext cx="944300" cy="944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3400696" y="1971752"/>
            <a:ext cx="4388636" cy="109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1" i="0" lang="pt-BR" sz="2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Capacitores e Condensadores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0" i="0" lang="pt-BR" sz="2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27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7618415" y="4637088"/>
            <a:ext cx="14874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440337" y="1739667"/>
            <a:ext cx="2290874" cy="452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Matematicamente</a:t>
            </a:r>
            <a:endParaRPr b="1" sz="20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2879725" y="1504932"/>
            <a:ext cx="6084763" cy="1583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0000" lvl="0" marL="180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rPr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Capacitância: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Representa a capacidade do capacitor armazenar carga  elétrica;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Portanto a carga elétrica e a capacitância são diretamente proporcionais.</a:t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6405" y="2350084"/>
            <a:ext cx="1054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236" y="4010456"/>
            <a:ext cx="1358900" cy="8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 txBox="1"/>
          <p:nvPr/>
        </p:nvSpPr>
        <p:spPr>
          <a:xfrm>
            <a:off x="163527" y="3234433"/>
            <a:ext cx="2844495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25">
            <a:no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Unidade de medida adotada no SI (Faraday)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2912548" y="3132034"/>
            <a:ext cx="6084764" cy="19048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r>
              <a:rPr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Fatores que definem a capacitância de um capacitor: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Forma geométrica do capacitor;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Dimensões do capacitor;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Material isolante (dielétrico) entre as armaduras.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1403647" y="1131590"/>
            <a:ext cx="3168353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552116" y="1137679"/>
            <a:ext cx="3163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Capacitância (C)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503548" y="1719945"/>
            <a:ext cx="81369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 ao vídeo 4 postado no site da disciplina: “</a:t>
            </a:r>
            <a:r>
              <a:rPr b="1" lang="pt-B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Capacitor! O que é, tipos e aplicações!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”;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 o questionário a respeito dos conteúdos dessa aula e do vídeo 4 acima enunciados. Acesse as questões via site da disciplina – “</a:t>
            </a:r>
            <a:r>
              <a:rPr lang="pt-B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Questões para responder - pontos de reflexão sobre o vídeo 4 e sobre a aula de capacitores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/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Bons estudos!</a:t>
            </a:r>
            <a:endParaRPr/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1403647" y="1131590"/>
            <a:ext cx="3168353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1552116" y="1137679"/>
            <a:ext cx="3163900" cy="43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Atividades de fixação: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1385646" y="951570"/>
            <a:ext cx="8219256" cy="47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451175" y="1521125"/>
            <a:ext cx="83793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ALVARENGA, Beatriz; MÁXIMO, Antônio.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 de Física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São Paulo: Ed. Scipione, 2000. v. 2.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GASPAR, Alberto.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1.ed. São Paulo: Ática, 2000. v. 3.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HALLIDAY, D; RESNICK, R.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Rio de Janeiro: LTC – Livros técnicos e científicos Editora S.A., 1983. v. 3.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HEWITT, P. G.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 conceitual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9. ed. Porto Alegre: Bookman, 2002.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XAVIER, C.; BENIGNO, B.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 aula por aula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São Paulo: FTD, 2010.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1403648" y="1131590"/>
            <a:ext cx="2520280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>
            <p:ph type="title"/>
          </p:nvPr>
        </p:nvSpPr>
        <p:spPr>
          <a:xfrm>
            <a:off x="1524402" y="1113986"/>
            <a:ext cx="2278771" cy="639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Motivação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 txBox="1"/>
          <p:nvPr>
            <p:ph idx="1" type="body"/>
          </p:nvPr>
        </p:nvSpPr>
        <p:spPr>
          <a:xfrm>
            <a:off x="457200" y="1923678"/>
            <a:ext cx="7467600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just">
              <a:spcBef>
                <a:spcPts val="0"/>
              </a:spcBef>
              <a:spcAft>
                <a:spcPts val="0"/>
              </a:spcAft>
              <a:buSzPts val="1680"/>
              <a:buChar char="►"/>
            </a:pPr>
            <a:r>
              <a:rPr lang="pt-BR"/>
              <a:t>Você sabe como são feitas as pinturas automotivas? </a:t>
            </a:r>
            <a:endParaRPr/>
          </a:p>
          <a:p>
            <a:pPr indent="-150495" lvl="0" marL="257175" rtl="0" algn="just">
              <a:spcBef>
                <a:spcPts val="75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  <a:p>
            <a:pPr indent="-257175" lvl="0" marL="257175" rtl="0" algn="just">
              <a:spcBef>
                <a:spcPts val="750"/>
              </a:spcBef>
              <a:spcAft>
                <a:spcPts val="0"/>
              </a:spcAft>
              <a:buSzPts val="1680"/>
              <a:buChar char="►"/>
            </a:pPr>
            <a:r>
              <a:rPr lang="pt-BR"/>
              <a:t>Como funcionam as fotocopiadoras?</a:t>
            </a:r>
            <a:endParaRPr/>
          </a:p>
          <a:p>
            <a:pPr indent="-150495" lvl="0" marL="257175" rtl="0" algn="l">
              <a:spcBef>
                <a:spcPts val="75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/>
          </a:p>
        </p:txBody>
      </p:sp>
      <p:sp>
        <p:nvSpPr>
          <p:cNvPr id="65" name="Google Shape;65;p2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323528" y="1624674"/>
            <a:ext cx="84150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geral da aula: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Apresentar os conceitos teóricos iniciais sobre capacitores e condensadores e suas relações com o cotidiano.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1.2 Conteúdos a serem abordados:</a:t>
            </a:r>
            <a:endParaRPr/>
          </a:p>
          <a:p>
            <a:pPr indent="0" lvl="0" marL="180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Conceito de capacitor;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0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Definições de um capacitor;</a:t>
            </a:r>
            <a:endParaRPr/>
          </a:p>
          <a:p>
            <a:pPr indent="0" lvl="0" marL="180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Funções e aplicações dos capacitores;</a:t>
            </a:r>
            <a:endParaRPr/>
          </a:p>
          <a:p>
            <a:pPr indent="0" lvl="0" marL="180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Tipos de capacitores.</a:t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403648" y="1131590"/>
            <a:ext cx="3533869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1420614" y="1110544"/>
            <a:ext cx="3533869" cy="493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rebuchet MS"/>
              <a:buAutoNum type="arabicPeriod"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 da aula: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/>
          <p:nvPr/>
        </p:nvSpPr>
        <p:spPr>
          <a:xfrm>
            <a:off x="1979712" y="1968982"/>
            <a:ext cx="572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Conceitos já trabalhados</a:t>
            </a:r>
            <a:r>
              <a:rPr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cargas elétricas, eletrização,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forças elétricas  e seus efeitos.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Resultado de imagem para lembrar" id="80" name="Google Shape;80;p4"/>
          <p:cNvPicPr preferRelativeResize="0"/>
          <p:nvPr/>
        </p:nvPicPr>
        <p:blipFill rotWithShape="1">
          <a:blip r:embed="rId3">
            <a:alphaModFix/>
          </a:blip>
          <a:srcRect b="72219" l="0" r="12542" t="0"/>
          <a:stretch/>
        </p:blipFill>
        <p:spPr>
          <a:xfrm>
            <a:off x="565071" y="1968982"/>
            <a:ext cx="1524262" cy="5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 txBox="1"/>
          <p:nvPr/>
        </p:nvSpPr>
        <p:spPr>
          <a:xfrm>
            <a:off x="-5817" y="2629505"/>
            <a:ext cx="8390100" cy="3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6286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As cargas elétricas  apresentam-se com dois sinais (“</a:t>
            </a:r>
            <a:r>
              <a:rPr b="0" i="0" lang="pt-BR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 “</a:t>
            </a:r>
            <a:r>
              <a:rPr b="0" i="0" lang="pt-BR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”);</a:t>
            </a:r>
            <a:endParaRPr/>
          </a:p>
          <a:p>
            <a:pPr indent="-51435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6286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As forças elétricas  podem ser atrativas (entre cargas elétricas de sinal oposto) ou repulsivas (entre cargas elétricas de igual sinal);</a:t>
            </a:r>
            <a:endParaRPr/>
          </a:p>
          <a:p>
            <a:pPr indent="0" lvl="2" marL="6286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6286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 As forças elétricas surgem a distância, sem contato direto entre os corpos que contém cargas elétricas líquidas não nulas – corpos elétricos carregados.</a:t>
            </a:r>
            <a:endParaRPr/>
          </a:p>
          <a:p>
            <a:pPr indent="-342900" lvl="2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03648" y="1131590"/>
            <a:ext cx="4608512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1547664" y="1131590"/>
            <a:ext cx="5832648" cy="493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Recordando a aula anterior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251520" y="1347614"/>
            <a:ext cx="5974432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9736"/>
              </a:buClr>
              <a:buSzPts val="4800"/>
              <a:buFont typeface="Times New Roman"/>
              <a:buNone/>
            </a:pPr>
            <a:r>
              <a:rPr b="1" i="1" lang="pt-BR" sz="4800">
                <a:solidFill>
                  <a:srgbClr val="39973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Capacitores</a:t>
            </a:r>
            <a:br>
              <a:rPr b="1" i="1" lang="pt-BR" sz="4800">
                <a:solidFill>
                  <a:srgbClr val="39973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i="1" lang="pt-BR" sz="4800">
                <a:solidFill>
                  <a:srgbClr val="39973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 </a:t>
            </a:r>
            <a:br>
              <a:rPr b="1" i="1" lang="pt-BR" sz="4800">
                <a:solidFill>
                  <a:srgbClr val="39973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i="1" lang="pt-BR" sz="4800">
                <a:solidFill>
                  <a:srgbClr val="39973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condensadores</a:t>
            </a:r>
            <a:endParaRPr b="1" i="1" sz="4800">
              <a:solidFill>
                <a:srgbClr val="39973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1491630"/>
            <a:ext cx="2016125" cy="22304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/>
        </p:nvSpPr>
        <p:spPr>
          <a:xfrm>
            <a:off x="6144000" y="36553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idx="1" type="body"/>
          </p:nvPr>
        </p:nvSpPr>
        <p:spPr>
          <a:xfrm>
            <a:off x="367089" y="1838525"/>
            <a:ext cx="4063992" cy="31037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</a:rPr>
              <a:t>Composto por duas peças condutoras;</a:t>
            </a:r>
            <a:endParaRPr/>
          </a:p>
          <a:p>
            <a:pPr indent="-215900" lvl="0" marL="215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</a:rPr>
              <a:t>Separadas por material isolante (dielétrico); </a:t>
            </a:r>
            <a:endParaRPr/>
          </a:p>
          <a:p>
            <a:pPr indent="-215900" lvl="0" marL="215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</a:rPr>
              <a:t>Função: armazenar cargas elétricas e energia potencial elétrica;</a:t>
            </a:r>
            <a:endParaRPr/>
          </a:p>
          <a:p>
            <a:pPr indent="-215900" lvl="0" marL="215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90"/>
              <a:buFont typeface="Noto Sans Symbols"/>
              <a:buChar char="●"/>
            </a:pPr>
            <a:r>
              <a:rPr lang="pt-BR" sz="2200">
                <a:solidFill>
                  <a:schemeClr val="dk1"/>
                </a:solidFill>
              </a:rPr>
              <a:t>“Reservatório de cargas”.</a:t>
            </a:r>
            <a:endParaRPr/>
          </a:p>
        </p:txBody>
      </p:sp>
      <p:sp>
        <p:nvSpPr>
          <p:cNvPr id="97" name="Google Shape;97;p6"/>
          <p:cNvSpPr txBox="1"/>
          <p:nvPr>
            <p:ph idx="2" type="body"/>
          </p:nvPr>
        </p:nvSpPr>
        <p:spPr>
          <a:xfrm>
            <a:off x="4658537" y="1466158"/>
            <a:ext cx="417877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7618415" y="4637088"/>
            <a:ext cx="14874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800" y="2368649"/>
            <a:ext cx="2633625" cy="22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536" y="886302"/>
            <a:ext cx="4243795" cy="1482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/>
          <p:nvPr/>
        </p:nvSpPr>
        <p:spPr>
          <a:xfrm>
            <a:off x="1403648" y="1131590"/>
            <a:ext cx="2495252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1458633" y="1129649"/>
            <a:ext cx="2249271" cy="493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Introdução:</a:t>
            </a:r>
            <a:endParaRPr/>
          </a:p>
        </p:txBody>
      </p:sp>
      <p:sp>
        <p:nvSpPr>
          <p:cNvPr id="103" name="Google Shape;103;p6"/>
          <p:cNvSpPr txBox="1"/>
          <p:nvPr/>
        </p:nvSpPr>
        <p:spPr>
          <a:xfrm>
            <a:off x="5247913" y="4774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7618415" y="4637088"/>
            <a:ext cx="14874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b="1" sz="12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1" y="1682818"/>
            <a:ext cx="3371325" cy="283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5963" y="1608075"/>
            <a:ext cx="3205825" cy="30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 txBox="1"/>
          <p:nvPr/>
        </p:nvSpPr>
        <p:spPr>
          <a:xfrm>
            <a:off x="6677885" y="2178170"/>
            <a:ext cx="2016125" cy="601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55575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Elétrons migram da região 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menor potencial para a</a:t>
            </a:r>
            <a:endParaRPr/>
          </a:p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maior potencial.</a:t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1403647" y="1131590"/>
            <a:ext cx="6214767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1432114" y="1146757"/>
            <a:ext cx="65526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Processo de carga do capacitor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4248888" y="4620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  <p:sp>
        <p:nvSpPr>
          <p:cNvPr id="117" name="Google Shape;117;p7"/>
          <p:cNvSpPr txBox="1"/>
          <p:nvPr/>
        </p:nvSpPr>
        <p:spPr>
          <a:xfrm>
            <a:off x="693663" y="46205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7618415" y="4637088"/>
            <a:ext cx="14874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112160" y="1625734"/>
            <a:ext cx="3017267" cy="804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Processo de carregamento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capacitor</a:t>
            </a:r>
            <a:endParaRPr/>
          </a:p>
        </p:txBody>
      </p:sp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809" y="2357250"/>
            <a:ext cx="2581979" cy="24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8"/>
          <p:cNvSpPr txBox="1"/>
          <p:nvPr/>
        </p:nvSpPr>
        <p:spPr>
          <a:xfrm>
            <a:off x="3301980" y="1715398"/>
            <a:ext cx="5554979" cy="34031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Elétrons fluem do local de menor potencial elétrico para o de maior potencial;</a:t>
            </a:r>
            <a:endParaRPr/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Saem do polo negativo da bateria para a armadura B que está neutra inicialmente;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Saem da armadura A que está inicialmente neutra para o polo positivo da bateria;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Este processo finda-se quando o equilíbrio eletrostático é atingido.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403647" y="1131590"/>
            <a:ext cx="6214767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1476065" y="1146757"/>
            <a:ext cx="6058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 de carga do capacitor</a:t>
            </a:r>
            <a:endParaRPr/>
          </a:p>
        </p:txBody>
      </p:sp>
      <p:sp>
        <p:nvSpPr>
          <p:cNvPr id="130" name="Google Shape;130;p8"/>
          <p:cNvSpPr txBox="1"/>
          <p:nvPr/>
        </p:nvSpPr>
        <p:spPr>
          <a:xfrm>
            <a:off x="120788" y="4774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508000" y="1476775"/>
            <a:ext cx="4064000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i="1" sz="1000">
              <a:solidFill>
                <a:schemeClr val="dk1"/>
              </a:solidFill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7618415" y="4637088"/>
            <a:ext cx="1487487" cy="31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112160" y="1625734"/>
            <a:ext cx="3017267" cy="804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Processo de carregamento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capacitor</a:t>
            </a:r>
            <a:endParaRPr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97" y="2331475"/>
            <a:ext cx="2581979" cy="24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3301980" y="1715398"/>
            <a:ext cx="5554979" cy="34031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Esse equilíbrio ocorre quando os potenciais da armadura e do gerador se igualam;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isso a d.d.p. (U) entre as armaduras torna-se a mesma que a do gerador;</a:t>
            </a:r>
            <a:endParaRPr/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Atingido esse equilíbrio e finalizada a carga, a corrente elétrica é nula;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000" lvl="0" marL="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atingida a carga de equilíbrio Q.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403647" y="1131590"/>
            <a:ext cx="6214767" cy="450992"/>
          </a:xfrm>
          <a:prstGeom prst="rect">
            <a:avLst/>
          </a:prstGeom>
          <a:solidFill>
            <a:srgbClr val="3997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9973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1476065" y="1146757"/>
            <a:ext cx="60588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 de carga do capacitor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120788" y="47492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Alvarenga e Máximo (2000).</a:t>
            </a:r>
            <a:endParaRPr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2_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Tatiana</dc:creator>
</cp:coreProperties>
</file>