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vnd.openxmlformats-officedocument.vmlDrawing" Extension="vml"/>
  <Default ContentType="application/x-fontdata" Extension="fntdata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Arial Narrow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9" roundtripDataSignature="AMtx7mgeV1nJ7FfpucYXxNZu78ANjW58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D1AD38-B48C-40C5-ADDF-0ECB620E48C5}">
  <a:tblStyle styleId="{E6D1AD38-B48C-40C5-ADDF-0ECB620E48C5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alNarrow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rialNarrow-italic.fntdata"/><Relationship Id="rId10" Type="http://schemas.openxmlformats.org/officeDocument/2006/relationships/slide" Target="slides/slide4.xml"/><Relationship Id="rId32" Type="http://schemas.openxmlformats.org/officeDocument/2006/relationships/font" Target="fonts/ArialNarrow-bold.fntdata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ArialNarrow-boldItalic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041920"/>
        <c:axId val="370035392"/>
      </c:barChart>
      <c:catAx>
        <c:axId val="37004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0035392"/>
        <c:crosses val="autoZero"/>
        <c:auto val="1"/>
        <c:lblAlgn val="ctr"/>
        <c:lblOffset val="100"/>
        <c:noMultiLvlLbl val="0"/>
      </c:catAx>
      <c:valAx>
        <c:axId val="37003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0041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043008"/>
        <c:axId val="370035936"/>
      </c:barChart>
      <c:catAx>
        <c:axId val="37004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0035936"/>
        <c:crosses val="autoZero"/>
        <c:auto val="1"/>
        <c:lblAlgn val="ctr"/>
        <c:lblOffset val="100"/>
        <c:noMultiLvlLbl val="0"/>
      </c:catAx>
      <c:valAx>
        <c:axId val="37003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0043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Quando uma tarefa tem um período de ativação relativamente lento mas necessita de ser atendida dentro de um prazo mais curto pode definir-se uma deadline menor que o período e escalonar as tarefas pelo deadline.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Quando uma tarefa tem um período de ativação relativamente lento mas necessita de ser atendida dentro de um prazo mais curto pode definir-se uma deadline menor que o período e escalonar as tarefas pelo deadline.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Quando uma tarefa tem um período de ativação relativamente lento mas necessita de ser atendida dentro de um prazo mais curto pode definir-se uma deadline menor que o período e escalonar as tarefas pelo deadline.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Quando uma tarefa tem um período de ativação relativamente lento mas necessita de ser atendida dentro de um prazo mais curto pode definir-se uma deadline menor que o período e escalonar as tarefas pelo deadline.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Quando uma tarefa tem um período de ativação relativamente lento mas necessita de ser atendida dentro de um prazo mais curto pode definir-se uma deadline menor que o período e escalonar as tarefas pelo deadline.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Quando uma tarefa tem um período de ativação relativamente lento mas necessita de ser atendida dentro de um prazo mais curto pode definir-se uma deadline menor que o período e escalonar as tarefas pelo deadline.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Quando uma tarefa tem um período de ativação relativamente lento mas necessita de ser atendida dentro de um prazo mais curto pode definir-se uma deadline menor que o período e escalonar as tarefas pelo deadline.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Quando uma tarefa tem um período de ativação relativamente lento mas necessita de ser atendida dentro de um prazo mais curto pode definir-se uma deadline menor que o período e escalonar as tarefas pelo deadline.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390" y="-105699"/>
            <a:ext cx="12379907" cy="69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775" y="5109930"/>
            <a:ext cx="1094231" cy="95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7699" y="2351728"/>
            <a:ext cx="1644848" cy="16448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35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57" name="Google Shape;57;p36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{E6D1AD38-B48C-40C5-ADDF-0ECB620E48C5}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Google Shape;59;p37"/>
          <p:cNvGraphicFramePr/>
          <p:nvPr/>
        </p:nvGraphicFramePr>
        <p:xfrm>
          <a:off x="783770" y="149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{E6D1AD38-B48C-40C5-ADDF-0ECB620E48C5}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39"/>
          <p:cNvSpPr txBox="1"/>
          <p:nvPr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9"/>
          <p:cNvSpPr txBox="1"/>
          <p:nvPr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/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27"/>
          <p:cNvSpPr txBox="1"/>
          <p:nvPr>
            <p:ph idx="1" type="body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Google Shape;22;p2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7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609600" y="1981200"/>
            <a:ext cx="5384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0039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0039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004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004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8" name="Google Shape;28;p28"/>
          <p:cNvSpPr txBox="1"/>
          <p:nvPr>
            <p:ph idx="2" type="body"/>
          </p:nvPr>
        </p:nvSpPr>
        <p:spPr>
          <a:xfrm>
            <a:off x="6197600" y="1981200"/>
            <a:ext cx="5384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0039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0039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004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004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1" name="Google Shape;31;p2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type="ctrTitle"/>
          </p:nvPr>
        </p:nvSpPr>
        <p:spPr>
          <a:xfrm>
            <a:off x="3962400" y="1828800"/>
            <a:ext cx="80264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29"/>
          <p:cNvSpPr txBox="1"/>
          <p:nvPr>
            <p:ph idx="1" type="subTitle"/>
          </p:nvPr>
        </p:nvSpPr>
        <p:spPr>
          <a:xfrm>
            <a:off x="3962400" y="4267200"/>
            <a:ext cx="8026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" name="Google Shape;35;p29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2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43" name="Google Shape;4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1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7" name="Google Shape;47;p32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oogle Shape;49;p33"/>
          <p:cNvGraphicFramePr/>
          <p:nvPr/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52" name="Google Shape;52;p34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5"/>
          <p:cNvSpPr txBox="1"/>
          <p:nvPr/>
        </p:nvSpPr>
        <p:spPr>
          <a:xfrm>
            <a:off x="1769192" y="232735"/>
            <a:ext cx="9889407" cy="5880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25"/>
          <p:cNvSpPr/>
          <p:nvPr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829" y="0"/>
            <a:ext cx="1259067" cy="12590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hyperlink" Target="https://www1.educacao.pe.gov.br/cpar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9" Type="http://schemas.openxmlformats.org/officeDocument/2006/relationships/hyperlink" Target="https://www1.educacao.pe.gov.br/cpar/" TargetMode="External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hyperlink" Target="http://formag.sw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hyperlink" Target="https://www1.educacao.pe.gov.br/cpar/" TargetMode="External"/><Relationship Id="rId7" Type="http://schemas.openxmlformats.org/officeDocument/2006/relationships/hyperlink" Target="https://www1.educacao.pe.gov.br/cpar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25.png"/><Relationship Id="rId5" Type="http://schemas.openxmlformats.org/officeDocument/2006/relationships/hyperlink" Target="https://www1.educacao.pe.gov.br/cpar/" TargetMode="External"/><Relationship Id="rId6" Type="http://schemas.openxmlformats.org/officeDocument/2006/relationships/hyperlink" Target="https://www1.educacao.pe.gov.br/cpar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1.educacao.pe.gov.br/cpar/" TargetMode="External"/><Relationship Id="rId4" Type="http://schemas.openxmlformats.org/officeDocument/2006/relationships/hyperlink" Target="https://www1.educacao.pe.gov.br/cpar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Relationship Id="rId4" Type="http://schemas.openxmlformats.org/officeDocument/2006/relationships/hyperlink" Target="https://www1.educacao.pe.gov.br/cpa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hyperlink" Target="https://www1.educacao.pe.gov.br/cpar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hyperlink" Target="https://www1.educacao.pe.gov.br/cpar/" TargetMode="External"/><Relationship Id="rId6" Type="http://schemas.openxmlformats.org/officeDocument/2006/relationships/hyperlink" Target="https://www1.educacao.pe.gov.br/cpar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s://www1.educacao.pe.gov.br/cpa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Força Magnética</a:t>
            </a:r>
            <a:b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 b="0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/>
          <p:nvPr/>
        </p:nvSpPr>
        <p:spPr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1524001" y="595610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457200" y="2035433"/>
            <a:ext cx="1158240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A carga elétrica (q) é lançada na </a:t>
            </a:r>
            <a:r>
              <a:rPr b="1"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mesma direção</a:t>
            </a: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das linhas de campo magnético (B)</a:t>
            </a:r>
            <a:r>
              <a:rPr b="1"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 caso, como o ângulo “α” formado entre as linhas de campo magnético</a:t>
            </a:r>
            <a:r>
              <a:rPr lang="pt-BR" sz="2400">
                <a:solidFill>
                  <a:schemeClr val="dk1"/>
                </a:solidFill>
              </a:rPr>
              <a:t>,</a:t>
            </a: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direção do movimento é α = 0º ou 180º e o seno(α) = 0, teremos: F</a:t>
            </a:r>
            <a:r>
              <a:rPr baseline="-25000"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0, ou seja, </a:t>
            </a:r>
            <a:r>
              <a:rPr b="1"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carga elétrica não sofre ação da força magnética</a:t>
            </a: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0175" y="2971800"/>
            <a:ext cx="403225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 txBox="1"/>
          <p:nvPr/>
        </p:nvSpPr>
        <p:spPr>
          <a:xfrm>
            <a:off x="1828800" y="1389102"/>
            <a:ext cx="37766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rPr>
              <a:t>Casos particulares:</a:t>
            </a:r>
            <a:endParaRPr/>
          </a:p>
        </p:txBody>
      </p:sp>
      <p:sp>
        <p:nvSpPr>
          <p:cNvPr id="169" name="Google Shape;169;p10"/>
          <p:cNvSpPr txBox="1"/>
          <p:nvPr/>
        </p:nvSpPr>
        <p:spPr>
          <a:xfrm>
            <a:off x="3666288" y="4701150"/>
            <a:ext cx="218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/>
              <a:t>Gref (2015)..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/>
          <p:nvPr/>
        </p:nvSpPr>
        <p:spPr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1981200" y="1385501"/>
            <a:ext cx="3962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4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Conclusão:</a:t>
            </a:r>
            <a:endParaRPr sz="32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1905000" y="2667000"/>
            <a:ext cx="769619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Cargas elétricas em repouso ou lançadas na mesma direção do campo magnético, não sofrem ação da força magnética.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/>
          <p:nvPr/>
        </p:nvSpPr>
        <p:spPr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1524001" y="595610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381000" y="2069126"/>
            <a:ext cx="11506200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 A carga elétrica é lançada perpendicularmente ao campo magnético</a:t>
            </a:r>
            <a:r>
              <a:rPr b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 caso, como o ângulo “α” vale 90º, teremos seno(α) = 1 (velocidade perpendicular ao campo), resultando em: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6" name="Google Shape;186;p12"/>
          <p:cNvGraphicFramePr/>
          <p:nvPr/>
        </p:nvGraphicFramePr>
        <p:xfrm>
          <a:off x="5791200" y="5490559"/>
          <a:ext cx="3048000" cy="1044620"/>
        </p:xfrm>
        <a:graphic>
          <a:graphicData uri="http://schemas.openxmlformats.org/presentationml/2006/ole">
            <mc:AlternateContent>
              <mc:Choice Requires="v">
                <p:oleObj r:id="rId4" imgH="1044620" imgW="3048000" progId="" spid="_x0000_s1">
                  <p:embed/>
                </p:oleObj>
              </mc:Choice>
              <mc:Fallback>
                <p:oleObj r:id="rId5" imgH="1044620" imgW="3048000" progId="">
                  <p:embed/>
                  <p:pic>
                    <p:nvPicPr>
                      <p:cNvPr id="186" name="Google Shape;186;p1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791200" y="5490559"/>
                        <a:ext cx="3048000" cy="1044620"/>
                      </a:xfrm>
                      <a:prstGeom prst="rect">
                        <a:avLst/>
                      </a:prstGeom>
                      <a:noFill/>
                      <a:ln cap="flat" cmpd="sng" w="28575">
                        <a:solidFill>
                          <a:srgbClr val="0000CC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" name="Google Shape;18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29975" y="2614514"/>
            <a:ext cx="402272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2">
            <a:hlinkClick r:id="rId8"/>
          </p:cNvPr>
          <p:cNvSpPr txBox="1"/>
          <p:nvPr/>
        </p:nvSpPr>
        <p:spPr>
          <a:xfrm>
            <a:off x="2209800" y="6172200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Resumindo: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1828800" y="1389102"/>
            <a:ext cx="37766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rPr>
              <a:t>Casos particulares:</a:t>
            </a:r>
            <a:endParaRPr/>
          </a:p>
        </p:txBody>
      </p:sp>
      <p:sp>
        <p:nvSpPr>
          <p:cNvPr id="190" name="Google Shape;190;p12"/>
          <p:cNvSpPr txBox="1"/>
          <p:nvPr/>
        </p:nvSpPr>
        <p:spPr>
          <a:xfrm>
            <a:off x="4010038" y="4443325"/>
            <a:ext cx="218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 </a:t>
            </a:r>
            <a:r>
              <a:rPr lang="pt-BR" sz="1200"/>
              <a:t>Gref (2015)..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/>
        </p:nvSpPr>
        <p:spPr>
          <a:xfrm>
            <a:off x="2171131" y="1179475"/>
            <a:ext cx="30526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EEEEEE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Exemplos de aplicação</a:t>
            </a:r>
            <a:endParaRPr b="1" sz="2400">
              <a:solidFill>
                <a:srgbClr val="EEEEEE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3"/>
          <p:cNvSpPr/>
          <p:nvPr/>
        </p:nvSpPr>
        <p:spPr>
          <a:xfrm>
            <a:off x="1447054" y="2811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"/>
          <p:cNvSpPr/>
          <p:nvPr/>
        </p:nvSpPr>
        <p:spPr>
          <a:xfrm>
            <a:off x="1447055" y="832826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"/>
          <p:cNvSpPr/>
          <p:nvPr/>
        </p:nvSpPr>
        <p:spPr>
          <a:xfrm>
            <a:off x="1447054" y="525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1447054" y="2811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1447054" y="5097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2133600" y="1594991"/>
            <a:ext cx="94480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Represente a força magnética que age sobre a carga elétrica q lançada no campo magnético B nos seguintes casos: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                             b)                                 c)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2920235"/>
            <a:ext cx="1893367" cy="167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3588" y="2941039"/>
            <a:ext cx="2046288" cy="162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688" y="2629576"/>
            <a:ext cx="1752600" cy="195972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 txBox="1"/>
          <p:nvPr/>
        </p:nvSpPr>
        <p:spPr>
          <a:xfrm>
            <a:off x="2164548" y="4709996"/>
            <a:ext cx="56799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                              e)                                                                f)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44486" y="5200021"/>
            <a:ext cx="1447800" cy="143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37496" y="4816097"/>
            <a:ext cx="1358496" cy="167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59843" y="5114016"/>
            <a:ext cx="1814222" cy="172351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 txBox="1"/>
          <p:nvPr/>
        </p:nvSpPr>
        <p:spPr>
          <a:xfrm>
            <a:off x="3472513" y="64887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/>
          <p:nvPr/>
        </p:nvSpPr>
        <p:spPr>
          <a:xfrm>
            <a:off x="1828800" y="1195145"/>
            <a:ext cx="213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EEEEEE"/>
                </a:solidFill>
                <a:highlight>
                  <a:srgbClr val="3F3F3F"/>
                </a:highlight>
                <a:latin typeface="Calibri"/>
                <a:ea typeface="Calibri"/>
                <a:cs typeface="Calibri"/>
                <a:sym typeface="Calibri"/>
              </a:rPr>
              <a:t>Exercícios:</a:t>
            </a:r>
            <a:endParaRPr b="1" sz="3200">
              <a:solidFill>
                <a:srgbClr val="EEEEEE"/>
              </a:solidFill>
              <a:highlight>
                <a:srgbClr val="3F3F3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-267586" y="766579"/>
            <a:ext cx="2571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-267585" y="1318255"/>
            <a:ext cx="257119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-267586" y="537979"/>
            <a:ext cx="2571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-267586" y="766579"/>
            <a:ext cx="2571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-267586" y="995179"/>
            <a:ext cx="2571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304800" y="1981200"/>
            <a:ext cx="115062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partícula eletrizada com carga elétrica de módulo igual a 4,0 µC é lançada com velocidade de módulo igual a 5,0.10</a:t>
            </a:r>
            <a:r>
              <a:rPr baseline="30000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m/s em um campo magnético uniforme de indução B cuja intensidade é igual a 8,0 T. Sendo de 60° o ângulo formado entre os vetores e B, determine a intensidade da força magnética que age na partícula ao ser lançada.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(PUC-SP) Um elétron em um tubo de raios catódicos está se movimentando paralelamente ao eixo do tubo com velocidade escalar de módulo igual a 10</a:t>
            </a:r>
            <a:r>
              <a:rPr baseline="30000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m/s. Aplica-se um campo magnético de indução B cuja intensidade é igual a 4 T, formando um ângulo de 30° com o eixo do tubo. Sendo a carga do elétron -1,6.10</a:t>
            </a:r>
            <a:r>
              <a:rPr baseline="30000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-19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C, qual a intensidade da força magnética que sobre ele?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>
            <p:ph type="ctrTitle"/>
          </p:nvPr>
        </p:nvSpPr>
        <p:spPr>
          <a:xfrm>
            <a:off x="3352799" y="2139714"/>
            <a:ext cx="8948976" cy="2952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pt-BR"/>
              <a:t>FORÇA MAGNÉTICA</a:t>
            </a:r>
            <a:endParaRPr/>
          </a:p>
        </p:txBody>
      </p:sp>
      <p:sp>
        <p:nvSpPr>
          <p:cNvPr id="226" name="Google Shape;226;p15"/>
          <p:cNvSpPr txBox="1"/>
          <p:nvPr/>
        </p:nvSpPr>
        <p:spPr>
          <a:xfrm>
            <a:off x="2362198" y="3999054"/>
            <a:ext cx="7391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Força magnética sobre um condutor retilíneo imerso em um campo magnético uniforme.</a:t>
            </a:r>
            <a:endParaRPr/>
          </a:p>
        </p:txBody>
      </p:sp>
      <p:pic>
        <p:nvPicPr>
          <p:cNvPr descr="UTILIZAÇÃO DE EXPERIMENTOS DE BAIXO CUSTO E DE SIMULAÇÕES COMPUTACIONAIS NO  ENSINO DE FÍSICA EM ESCOLAS PÚBLICAS" id="227" name="Google Shape;2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309607"/>
            <a:ext cx="4797201" cy="29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5"/>
          <p:cNvSpPr txBox="1"/>
          <p:nvPr/>
        </p:nvSpPr>
        <p:spPr>
          <a:xfrm>
            <a:off x="6096000" y="3452091"/>
            <a:ext cx="474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Fio percorrido por uma corrente elétrica “i”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2888138" y="34521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/>
          <p:nvPr/>
        </p:nvSpPr>
        <p:spPr>
          <a:xfrm>
            <a:off x="2208765" y="1447800"/>
            <a:ext cx="950670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Várias cargas percorrendo um fio condutor num movimento ordenado constituem uma corrente elétrica (i).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Assim, quando um segmento retilíneo desse condutor é atravessado por essa corrente </a:t>
            </a: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interior de um campo magnético </a:t>
            </a: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esse fio sofre a ação de uma força magnética </a:t>
            </a: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baseline="-25000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43" y="2145858"/>
            <a:ext cx="3770312" cy="470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0833" y="3521655"/>
            <a:ext cx="3618707" cy="235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9174" y="5024590"/>
            <a:ext cx="3683029" cy="84645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6"/>
          <p:cNvSpPr txBox="1"/>
          <p:nvPr/>
        </p:nvSpPr>
        <p:spPr>
          <a:xfrm>
            <a:off x="8110188" y="57407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ça Magnética: fórmula, regras e exercícios - Toda Matéria" id="245" name="Google Shape;245;p17"/>
          <p:cNvPicPr preferRelativeResize="0"/>
          <p:nvPr/>
        </p:nvPicPr>
        <p:blipFill rotWithShape="1">
          <a:blip r:embed="rId3">
            <a:alphaModFix/>
          </a:blip>
          <a:srcRect b="6292" l="7048" r="4917" t="3250"/>
          <a:stretch/>
        </p:blipFill>
        <p:spPr>
          <a:xfrm>
            <a:off x="5562600" y="2286000"/>
            <a:ext cx="5634835" cy="436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33400" y="2286000"/>
            <a:ext cx="1504950" cy="264953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7"/>
          <p:cNvSpPr/>
          <p:nvPr/>
        </p:nvSpPr>
        <p:spPr>
          <a:xfrm rot="-961064">
            <a:off x="2832442" y="1214041"/>
            <a:ext cx="4648200" cy="1371600"/>
          </a:xfrm>
          <a:prstGeom prst="wedgeRoundRectCallout">
            <a:avLst>
              <a:gd fmla="val -76916" name="adj1"/>
              <a:gd fmla="val 72578" name="adj2"/>
              <a:gd fmla="val 16667" name="adj3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Observe que na regra da mão direita (ou regra do tapa), com a velocidade </a:t>
            </a:r>
            <a:r>
              <a:rPr b="1" lang="pt-BR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 </a:t>
            </a:r>
            <a:r>
              <a:rPr lang="pt-BR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agora substituída pela corrente </a:t>
            </a:r>
            <a:r>
              <a:rPr b="1" lang="pt-BR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</a:t>
            </a:r>
            <a:r>
              <a:rPr lang="pt-BR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6398903" y="2738651"/>
            <a:ext cx="966931" cy="923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Sentido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t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7312948" y="5127578"/>
            <a:ext cx="533400" cy="533400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7846348" y="5394278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>
            <a:off x="10123241" y="5862009"/>
            <a:ext cx="10668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7"/>
          <p:cNvSpPr txBox="1"/>
          <p:nvPr/>
        </p:nvSpPr>
        <p:spPr>
          <a:xfrm>
            <a:off x="6096000" y="6231350"/>
            <a:ext cx="344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>
            <a:off x="457200" y="1681716"/>
            <a:ext cx="113538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Exercício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Um condutor reto e horizontal de comprimento L= 40 cm e massa m= 2,0 g, percorrido por corrente elétrica de intensidade i= 10 A, encontra-se em equilíbrio sob ação exclusiva do campo de gravidade e de um campo magnético uniforme de indução B, conforme esquematizado na figura abaixo.</a:t>
            </a:r>
            <a:endParaRPr/>
          </a:p>
        </p:txBody>
      </p:sp>
      <p:pic>
        <p:nvPicPr>
          <p:cNvPr id="259" name="Google Shape;2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727699"/>
            <a:ext cx="4938558" cy="226041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8"/>
          <p:cNvSpPr/>
          <p:nvPr/>
        </p:nvSpPr>
        <p:spPr>
          <a:xfrm>
            <a:off x="5408176" y="3741348"/>
            <a:ext cx="625042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Sendo o módulo do campo de gravidade igual a 10 N/kg, determine: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a intensidade do vetor B;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o sentido da corrente elétrica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atravessa o condutor.</a:t>
            </a:r>
            <a:endParaRPr/>
          </a:p>
        </p:txBody>
      </p:sp>
      <p:sp>
        <p:nvSpPr>
          <p:cNvPr id="261" name="Google Shape;261;p18"/>
          <p:cNvSpPr txBox="1"/>
          <p:nvPr/>
        </p:nvSpPr>
        <p:spPr>
          <a:xfrm>
            <a:off x="1132613" y="607965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/>
          <p:nvPr/>
        </p:nvSpPr>
        <p:spPr>
          <a:xfrm>
            <a:off x="304800" y="2133600"/>
            <a:ext cx="4640239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Aplicando a regra da mão direita número 2, represente a força magnética que age no condutor percorrido por corrente elétrica, nos casos indicados ao lado: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1828800" y="1295400"/>
            <a:ext cx="3834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C69F16"/>
                </a:solidFill>
                <a:latin typeface="Calibri"/>
                <a:ea typeface="Calibri"/>
                <a:cs typeface="Calibri"/>
                <a:sym typeface="Calibri"/>
              </a:rPr>
              <a:t>Exercícios de fixação:</a:t>
            </a:r>
            <a:endParaRPr b="1" sz="3200">
              <a:solidFill>
                <a:srgbClr val="C69F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1.bp.blogspot.com/_JJJ4o4Jcg48/TLNgPSrgYnI/AAAAAAAAXwk/ItwvsEVlRtg/s1600/eletromex+1.jpg" id="269" name="Google Shape;26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2133600"/>
            <a:ext cx="6248400" cy="448322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9"/>
          <p:cNvSpPr txBox="1"/>
          <p:nvPr/>
        </p:nvSpPr>
        <p:spPr>
          <a:xfrm>
            <a:off x="983463" y="56730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1828800" y="1176888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3600"/>
              <a:buFont typeface="Calibri"/>
              <a:buNone/>
            </a:pPr>
            <a:r>
              <a:rPr b="1" lang="pt-BR">
                <a:solidFill>
                  <a:srgbClr val="2A5010"/>
                </a:solidFill>
              </a:rPr>
              <a:t>Obs.:</a:t>
            </a:r>
            <a:endParaRPr b="1">
              <a:solidFill>
                <a:srgbClr val="2A5010"/>
              </a:solidFill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2580431" y="3881735"/>
            <a:ext cx="2050561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531809" y="3848457"/>
            <a:ext cx="2214068" cy="2819400"/>
          </a:xfrm>
          <a:prstGeom prst="rect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6722809" y="3881735"/>
            <a:ext cx="33528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722809" y="3848457"/>
            <a:ext cx="2362200" cy="2819400"/>
          </a:xfrm>
          <a:prstGeom prst="rect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533400" y="1833265"/>
            <a:ext cx="11312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representarmos um vetor entrando no plano utilizaremos o símbolo “⊗”, representando a extremidade posterior da seta indicadora do vetor (“cauda”); Para representarmos um vetor saindo do plano utilizaremos o símbolo “☉”, representando a extremidade anterior da seta indicadora do vetor (“ponta”);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2580431" y="3467457"/>
            <a:ext cx="21964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Vetores “entrando”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6812375" y="3467457"/>
            <a:ext cx="21964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Vetores “saindo”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9192000" y="43141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/>
          <p:nvPr/>
        </p:nvSpPr>
        <p:spPr>
          <a:xfrm>
            <a:off x="500826" y="2819400"/>
            <a:ext cx="5518974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fio retilíneo, de comprimento L= 0,40 m e transportan­do corrente de intensidade i= 2,0 A, está em uma região há um campo magnético de intensidade B= 0,15 T, como mostra a figura. Determine a força magnética atuante no fio. </a:t>
            </a:r>
            <a:endParaRPr/>
          </a:p>
        </p:txBody>
      </p:sp>
      <p:sp>
        <p:nvSpPr>
          <p:cNvPr id="277" name="Google Shape;277;p20"/>
          <p:cNvSpPr txBox="1"/>
          <p:nvPr/>
        </p:nvSpPr>
        <p:spPr>
          <a:xfrm>
            <a:off x="1905000" y="1295400"/>
            <a:ext cx="3834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C69F16"/>
                </a:solidFill>
                <a:latin typeface="Calibri"/>
                <a:ea typeface="Calibri"/>
                <a:cs typeface="Calibri"/>
                <a:sym typeface="Calibri"/>
              </a:rPr>
              <a:t>Exercícios de fixação:</a:t>
            </a:r>
            <a:endParaRPr b="1" sz="3200">
              <a:solidFill>
                <a:srgbClr val="C69F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2971800"/>
            <a:ext cx="4800600" cy="319719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0"/>
          <p:cNvSpPr txBox="1"/>
          <p:nvPr/>
        </p:nvSpPr>
        <p:spPr>
          <a:xfrm>
            <a:off x="7312038" y="62515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/>
          <p:nvPr/>
        </p:nvSpPr>
        <p:spPr>
          <a:xfrm>
            <a:off x="304800" y="1981200"/>
            <a:ext cx="116586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(UF-ES) Um feixe composto por nêutrons, prótons e elétrons penetra em uma região onde há um campo magnético perpendicular à direção ini­cial do feixe, como indicado na figura.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três componentes I, II e III em que o feixe se subdivide, correspondem respectivamente a: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elétrons, prótons e nêutrons.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nêutrons, elétrons e prótons.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prótons, elétrons e nêutrons.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elétrons, nêutrons e prótons.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e) prótons, nêutrons e elétrons.</a:t>
            </a:r>
            <a:endParaRPr/>
          </a:p>
        </p:txBody>
      </p:sp>
      <p:sp>
        <p:nvSpPr>
          <p:cNvPr id="286" name="Google Shape;286;p21"/>
          <p:cNvSpPr txBox="1"/>
          <p:nvPr/>
        </p:nvSpPr>
        <p:spPr>
          <a:xfrm>
            <a:off x="1905000" y="1295400"/>
            <a:ext cx="3834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C69F16"/>
                </a:solidFill>
                <a:latin typeface="Calibri"/>
                <a:ea typeface="Calibri"/>
                <a:cs typeface="Calibri"/>
                <a:sym typeface="Calibri"/>
              </a:rPr>
              <a:t>Exercícios de fixação:</a:t>
            </a:r>
            <a:endParaRPr b="1" sz="3200">
              <a:solidFill>
                <a:srgbClr val="C69F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/>
          <p:nvPr/>
        </p:nvSpPr>
        <p:spPr>
          <a:xfrm>
            <a:off x="457200" y="2167295"/>
            <a:ext cx="50292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carga po­sitiva q= 10 µC, de massa m= 2.10</a:t>
            </a:r>
            <a:r>
              <a:rPr baseline="30000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-12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kg, penetra perpendicular­mente em um campo magnético uniforme de intensidade B= 2T, conforme a figura. </a:t>
            </a:r>
            <a:endParaRPr/>
          </a:p>
        </p:txBody>
      </p:sp>
      <p:sp>
        <p:nvSpPr>
          <p:cNvPr id="293" name="Google Shape;293;p22"/>
          <p:cNvSpPr/>
          <p:nvPr/>
        </p:nvSpPr>
        <p:spPr>
          <a:xfrm>
            <a:off x="457200" y="5132071"/>
            <a:ext cx="81534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Sendo v = 10</a:t>
            </a:r>
            <a:r>
              <a:rPr baseline="30000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m/s, determine: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a) a intensidade da força magnética;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b) as características da trajetória. </a:t>
            </a:r>
            <a:endParaRPr/>
          </a:p>
        </p:txBody>
      </p:sp>
      <p:pic>
        <p:nvPicPr>
          <p:cNvPr id="294" name="Google Shape;2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2700" y="2352083"/>
            <a:ext cx="4495800" cy="277998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2"/>
          <p:cNvSpPr txBox="1"/>
          <p:nvPr/>
        </p:nvSpPr>
        <p:spPr>
          <a:xfrm>
            <a:off x="1905000" y="1295400"/>
            <a:ext cx="3834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C69F16"/>
                </a:solidFill>
                <a:latin typeface="Calibri"/>
                <a:ea typeface="Calibri"/>
                <a:cs typeface="Calibri"/>
                <a:sym typeface="Calibri"/>
              </a:rPr>
              <a:t>Exercícios de fixação:</a:t>
            </a:r>
            <a:endParaRPr b="1" sz="3200">
              <a:solidFill>
                <a:srgbClr val="C69F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2"/>
          <p:cNvSpPr txBox="1"/>
          <p:nvPr/>
        </p:nvSpPr>
        <p:spPr>
          <a:xfrm>
            <a:off x="6969138" y="513207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"/>
          <p:cNvSpPr/>
          <p:nvPr/>
        </p:nvSpPr>
        <p:spPr>
          <a:xfrm>
            <a:off x="388961" y="2057400"/>
            <a:ext cx="5358255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segmento de condutor reto e horizontal, tendo comprimento L= 20 cm e massa m= 40 g, percorrido por corrente elétrica de intensidade i= 5,0 A, apresenta-se em equilíbrio sob as ações exclusivas da gravidade g e de um campo magnético B horizontal. Determine B e o sentido de i. Adote g= 10 m/s</a:t>
            </a:r>
            <a:r>
              <a:rPr baseline="30000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2514600"/>
            <a:ext cx="5823776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3"/>
          <p:cNvSpPr txBox="1"/>
          <p:nvPr/>
        </p:nvSpPr>
        <p:spPr>
          <a:xfrm>
            <a:off x="1905000" y="1295400"/>
            <a:ext cx="3834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C69F16"/>
                </a:solidFill>
                <a:latin typeface="Calibri"/>
                <a:ea typeface="Calibri"/>
                <a:cs typeface="Calibri"/>
                <a:sym typeface="Calibri"/>
              </a:rPr>
              <a:t>Exercícios de fixação:</a:t>
            </a:r>
            <a:endParaRPr b="1" sz="3200">
              <a:solidFill>
                <a:srgbClr val="C69F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3"/>
          <p:cNvSpPr txBox="1"/>
          <p:nvPr/>
        </p:nvSpPr>
        <p:spPr>
          <a:xfrm>
            <a:off x="7290225" y="50292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"/>
          <p:cNvSpPr txBox="1"/>
          <p:nvPr>
            <p:ph type="title"/>
          </p:nvPr>
        </p:nvSpPr>
        <p:spPr>
          <a:xfrm>
            <a:off x="1847528" y="1268760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</a:rPr>
              <a:t>REFERÊNCIAS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11" name="Google Shape;311;p24"/>
          <p:cNvSpPr txBox="1"/>
          <p:nvPr>
            <p:ph idx="1" type="body"/>
          </p:nvPr>
        </p:nvSpPr>
        <p:spPr>
          <a:xfrm>
            <a:off x="609600" y="2132856"/>
            <a:ext cx="10959008" cy="43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ALVARENGA, Beatriz; MÁXIMO, Antônio. </a:t>
            </a:r>
            <a:r>
              <a:rPr b="1" lang="pt-BR" sz="2500">
                <a:solidFill>
                  <a:schemeClr val="dk1"/>
                </a:solidFill>
              </a:rPr>
              <a:t>Curso de Física</a:t>
            </a:r>
            <a:r>
              <a:rPr lang="pt-BR" sz="2500">
                <a:solidFill>
                  <a:schemeClr val="dk1"/>
                </a:solidFill>
              </a:rPr>
              <a:t>. São Paulo: Ed. Scipione, 2000. v. 2.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GASPAR, Alberto. </a:t>
            </a:r>
            <a:r>
              <a:rPr b="1" lang="pt-BR" sz="2500">
                <a:solidFill>
                  <a:schemeClr val="dk1"/>
                </a:solidFill>
              </a:rPr>
              <a:t>Física</a:t>
            </a:r>
            <a:r>
              <a:rPr lang="pt-BR" sz="2500">
                <a:solidFill>
                  <a:schemeClr val="dk1"/>
                </a:solidFill>
              </a:rPr>
              <a:t>. 1.ed. São Paulo: Ática, 2000. v. 3.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GREF – Grupo de reelaboração do ensino de física. Física 3: Eletromagnetismo. 5. ed. São Paulo: Edusp, 2015.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HALLIDAY, D; RESNICK, R. </a:t>
            </a:r>
            <a:r>
              <a:rPr b="1" lang="pt-BR" sz="2500">
                <a:solidFill>
                  <a:schemeClr val="dk1"/>
                </a:solidFill>
              </a:rPr>
              <a:t>Física</a:t>
            </a:r>
            <a:r>
              <a:rPr lang="pt-BR" sz="2500">
                <a:solidFill>
                  <a:schemeClr val="dk1"/>
                </a:solidFill>
              </a:rPr>
              <a:t>. Rio de Janeiro: LTC – Livros técnicos e científicos Editora S.A., 1983. v. 3.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HEWITT, P. G. </a:t>
            </a:r>
            <a:r>
              <a:rPr b="1" lang="pt-BR" sz="2500">
                <a:solidFill>
                  <a:schemeClr val="dk1"/>
                </a:solidFill>
              </a:rPr>
              <a:t>Física conceitual</a:t>
            </a:r>
            <a:r>
              <a:rPr lang="pt-BR" sz="2500">
                <a:solidFill>
                  <a:schemeClr val="dk1"/>
                </a:solidFill>
              </a:rPr>
              <a:t>. 9. ed. Porto Alegre: Bookman, 2002.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XAVIER, C.; BENIGNO, B. </a:t>
            </a:r>
            <a:r>
              <a:rPr b="1" lang="pt-BR" sz="2500">
                <a:solidFill>
                  <a:schemeClr val="dk1"/>
                </a:solidFill>
              </a:rPr>
              <a:t>Física aula por aula</a:t>
            </a:r>
            <a:r>
              <a:rPr lang="pt-BR" sz="2500">
                <a:solidFill>
                  <a:schemeClr val="dk1"/>
                </a:solidFill>
              </a:rPr>
              <a:t>. São Paulo: FTD, 2010.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/>
        </p:nvSpPr>
        <p:spPr>
          <a:xfrm>
            <a:off x="2833475" y="1494978"/>
            <a:ext cx="33411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rPr>
              <a:t>Força Magnética</a:t>
            </a:r>
            <a:endParaRPr b="1" sz="3600">
              <a:solidFill>
                <a:srgbClr val="EEEE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2858496" y="4135304"/>
            <a:ext cx="3595688" cy="190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2911" y="8573"/>
                </a:moveTo>
                <a:lnTo>
                  <a:pt x="142415" y="63820"/>
                </a:lnTo>
              </a:path>
            </a:pathLst>
          </a:custGeom>
          <a:solidFill>
            <a:srgbClr val="FFFF99">
              <a:alpha val="43921"/>
            </a:srgbClr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uma carga elétrica se move no interior de um campo magnético,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 a ação de uma </a:t>
            </a:r>
            <a:r>
              <a:rPr b="1" i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força magnética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7100888" y="785681"/>
            <a:ext cx="4481400" cy="3120900"/>
          </a:xfrm>
          <a:prstGeom prst="cloudCallout">
            <a:avLst>
              <a:gd fmla="val -12945" name="adj1"/>
              <a:gd fmla="val 60245" name="adj2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Inicialmente as características dessa força foram determinadas pelo físico holandês Hendrik A. Lorentz.</a:t>
            </a:r>
            <a:endParaRPr/>
          </a:p>
        </p:txBody>
      </p:sp>
      <p:pic>
        <p:nvPicPr>
          <p:cNvPr descr="Força Magnética"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7034" y="2215424"/>
            <a:ext cx="3867150" cy="17716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 txBox="1"/>
          <p:nvPr/>
        </p:nvSpPr>
        <p:spPr>
          <a:xfrm>
            <a:off x="3563138" y="6040300"/>
            <a:ext cx="218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/>
              <a:t>O próprio autor.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2057401" y="1285803"/>
            <a:ext cx="33411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rPr>
              <a:t>Força Magnética</a:t>
            </a:r>
            <a:endParaRPr b="1" sz="3600">
              <a:solidFill>
                <a:srgbClr val="EEEE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4953000" y="1371600"/>
            <a:ext cx="5715000" cy="2912435"/>
          </a:xfrm>
          <a:prstGeom prst="wedgeEllipseCallout">
            <a:avLst>
              <a:gd fmla="val -62246" name="adj1"/>
              <a:gd fmla="val -31692" name="adj2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Lorentz verificou que a intensidade dessa força pode ser obtida por: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524001" y="595610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1" name="Google Shape;101;p4"/>
          <p:cNvGraphicFramePr/>
          <p:nvPr/>
        </p:nvGraphicFramePr>
        <p:xfrm>
          <a:off x="6172200" y="3126748"/>
          <a:ext cx="3352800" cy="752475"/>
        </p:xfrm>
        <a:graphic>
          <a:graphicData uri="http://schemas.openxmlformats.org/presentationml/2006/ole">
            <mc:AlternateContent>
              <mc:Choice Requires="v">
                <p:oleObj r:id="rId4" imgH="752475" imgW="3352800" progId="" spid="_x0000_s1">
                  <p:embed/>
                </p:oleObj>
              </mc:Choice>
              <mc:Fallback>
                <p:oleObj r:id="rId5" imgH="752475" imgW="3352800" progId="">
                  <p:embed/>
                  <p:pic>
                    <p:nvPicPr>
                      <p:cNvPr id="101" name="Google Shape;101;p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172200" y="3126748"/>
                        <a:ext cx="3352800" cy="752475"/>
                      </a:xfrm>
                      <a:prstGeom prst="rect">
                        <a:avLst/>
                      </a:prstGeom>
                      <a:noFill/>
                      <a:ln cap="flat" cmpd="sng" w="28575">
                        <a:solidFill>
                          <a:srgbClr val="000066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Google Shape;102;p4"/>
          <p:cNvSpPr/>
          <p:nvPr/>
        </p:nvSpPr>
        <p:spPr>
          <a:xfrm>
            <a:off x="1828800" y="4114800"/>
            <a:ext cx="86106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 é o ângulo formado entre o vetor campo magnético B e a velocidade v;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é a carga elétrica (em módulo).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direção</a:t>
            </a: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força magnética</a:t>
            </a: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perpendicular ao plano formado pelos vetores B e v.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 sentido</a:t>
            </a: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dado pela </a:t>
            </a: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regra da maõ direita ou regra do tapa.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/>
        </p:nvSpPr>
        <p:spPr>
          <a:xfrm>
            <a:off x="2057400" y="1351415"/>
            <a:ext cx="33411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rPr>
              <a:t>Força Magnética</a:t>
            </a:r>
            <a:endParaRPr b="1" sz="3600">
              <a:solidFill>
                <a:srgbClr val="EEEE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5135657" y="1694610"/>
            <a:ext cx="5029200" cy="1969461"/>
          </a:xfrm>
          <a:prstGeom prst="wedgeEllipseCallout">
            <a:avLst>
              <a:gd fmla="val -68097" name="adj1"/>
              <a:gd fmla="val -36238" name="adj2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direção</a:t>
            </a: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perpendicular ao plano formado pelos vetores B e v.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1524001" y="595610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4038600"/>
            <a:ext cx="5124893" cy="253741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3408463" y="6488700"/>
            <a:ext cx="218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/>
              <a:t>Gref (2015).</a:t>
            </a:r>
            <a:r>
              <a:rPr lang="pt-BR" sz="1200"/>
              <a:t>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/>
        </p:nvSpPr>
        <p:spPr>
          <a:xfrm>
            <a:off x="1828800" y="1371600"/>
            <a:ext cx="37805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rPr>
              <a:t>Regra da Mão Direita</a:t>
            </a:r>
            <a:endParaRPr b="1" sz="3200">
              <a:solidFill>
                <a:srgbClr val="EEEE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1524001" y="595610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533400" y="2438400"/>
            <a:ext cx="110490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Dispondo-se a mão direita em forma de tapa (mão espalmada). O dedo polegar corresponderá à direção ou ao sentido da </a:t>
            </a:r>
            <a:r>
              <a:rPr b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velocidade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com que a carga elétrica se desloca, os demais dedos correspondem à direção ou ao sentido do vetor </a:t>
            </a:r>
            <a:r>
              <a:rPr b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 magnético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Teremos o sentido da força magnética </a:t>
            </a:r>
            <a:r>
              <a:rPr b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baseline="-25000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 pela orientação da palma da mão (ou o dorso da mesma se a carga elétrica for negativa).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/>
          <p:nvPr/>
        </p:nvSpPr>
        <p:spPr>
          <a:xfrm>
            <a:off x="2146387" y="80138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2146388" y="1353061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rça Magnética: fórmula, regras e exercícios - Toda Matéria" id="127" name="Google Shape;127;p7"/>
          <p:cNvPicPr preferRelativeResize="0"/>
          <p:nvPr/>
        </p:nvPicPr>
        <p:blipFill rotWithShape="1">
          <a:blip r:embed="rId3">
            <a:alphaModFix/>
          </a:blip>
          <a:srcRect b="6292" l="7048" r="4917" t="3250"/>
          <a:stretch/>
        </p:blipFill>
        <p:spPr>
          <a:xfrm>
            <a:off x="3962400" y="2286000"/>
            <a:ext cx="5634835" cy="436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/>
          <p:nvPr/>
        </p:nvSpPr>
        <p:spPr>
          <a:xfrm>
            <a:off x="6719525" y="2129051"/>
            <a:ext cx="26946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Achou difícil?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Acompanhe no desenho!!!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4832622" y="2738651"/>
            <a:ext cx="899092" cy="923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5712748" y="5127578"/>
            <a:ext cx="533400" cy="533400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6246148" y="5394278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1828800" y="1371600"/>
            <a:ext cx="37805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rPr>
              <a:t>Regra da Mão Direita</a:t>
            </a:r>
            <a:endParaRPr b="1" sz="3200">
              <a:solidFill>
                <a:srgbClr val="EEEE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4596000" y="61191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/>
          <p:nvPr/>
        </p:nvSpPr>
        <p:spPr>
          <a:xfrm>
            <a:off x="2030104" y="44540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2030105" y="997080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394684" y="1874454"/>
            <a:ext cx="113401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 carga for negativa, o sentido da Fm será o oposto daquele indicado pela palma da mão (sendo dada pelo dorso da mão)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4229" r="0" t="5536"/>
          <a:stretch/>
        </p:blipFill>
        <p:spPr>
          <a:xfrm>
            <a:off x="3886200" y="2667000"/>
            <a:ext cx="4068454" cy="393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 txBox="1"/>
          <p:nvPr/>
        </p:nvSpPr>
        <p:spPr>
          <a:xfrm>
            <a:off x="4121424" y="5661986"/>
            <a:ext cx="899092" cy="923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orso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5230505" y="4643378"/>
            <a:ext cx="438403" cy="406293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8"/>
          <p:cNvCxnSpPr/>
          <p:nvPr/>
        </p:nvCxnSpPr>
        <p:spPr>
          <a:xfrm>
            <a:off x="5249301" y="5222964"/>
            <a:ext cx="0" cy="127450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5" name="Google Shape;145;p8"/>
          <p:cNvCxnSpPr/>
          <p:nvPr/>
        </p:nvCxnSpPr>
        <p:spPr>
          <a:xfrm>
            <a:off x="5459104" y="5114498"/>
            <a:ext cx="0" cy="130677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46" name="Google Shape;146;p8"/>
          <p:cNvSpPr txBox="1"/>
          <p:nvPr/>
        </p:nvSpPr>
        <p:spPr>
          <a:xfrm>
            <a:off x="5350700" y="6268871"/>
            <a:ext cx="565604" cy="4029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5679598" y="466867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1828800" y="1371600"/>
            <a:ext cx="37805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rPr>
              <a:t>Regra da Mão Direita</a:t>
            </a:r>
            <a:endParaRPr b="1" sz="3200">
              <a:solidFill>
                <a:srgbClr val="EEEE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6246475" y="6100888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/>
        </p:nvSpPr>
        <p:spPr>
          <a:xfrm>
            <a:off x="1828800" y="1389102"/>
            <a:ext cx="37766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rPr>
              <a:t>Casos particulares:</a:t>
            </a: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1524001" y="595610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457200" y="2294741"/>
            <a:ext cx="1108868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 A carga elétrica é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abandonada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interior do campo magnético uniforme: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 caso, quando a velocidade v = 0, tendo a força magnética um valor nulo (F</a:t>
            </a:r>
            <a:r>
              <a:rPr baseline="-25000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0), ou seja,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carga permanece em repouso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3352800"/>
            <a:ext cx="4111625" cy="17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 txBox="1"/>
          <p:nvPr/>
        </p:nvSpPr>
        <p:spPr>
          <a:xfrm>
            <a:off x="3629600" y="4873025"/>
            <a:ext cx="218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/>
              <a:t>Gref (2015)..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Marco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