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8" r:id="rId2"/>
    <p:sldId id="838" r:id="rId3"/>
    <p:sldId id="366" r:id="rId4"/>
    <p:sldId id="406" r:id="rId5"/>
    <p:sldId id="408" r:id="rId6"/>
    <p:sldId id="409" r:id="rId7"/>
    <p:sldId id="412" r:id="rId8"/>
    <p:sldId id="410" r:id="rId9"/>
    <p:sldId id="413" r:id="rId10"/>
    <p:sldId id="411" r:id="rId11"/>
    <p:sldId id="426" r:id="rId12"/>
    <p:sldId id="414" r:id="rId13"/>
    <p:sldId id="416" r:id="rId14"/>
    <p:sldId id="417" r:id="rId15"/>
    <p:sldId id="422" r:id="rId16"/>
    <p:sldId id="423" r:id="rId17"/>
    <p:sldId id="424" r:id="rId18"/>
    <p:sldId id="418" r:id="rId19"/>
    <p:sldId id="427" r:id="rId20"/>
    <p:sldId id="429" r:id="rId21"/>
    <p:sldId id="428" r:id="rId22"/>
    <p:sldId id="430" r:id="rId23"/>
    <p:sldId id="431" r:id="rId24"/>
    <p:sldId id="432" r:id="rId25"/>
    <p:sldId id="433" r:id="rId26"/>
    <p:sldId id="435" r:id="rId27"/>
    <p:sldId id="434" r:id="rId28"/>
    <p:sldId id="436" r:id="rId29"/>
    <p:sldId id="419" r:id="rId30"/>
    <p:sldId id="437" r:id="rId31"/>
    <p:sldId id="420" r:id="rId32"/>
    <p:sldId id="868" r:id="rId33"/>
    <p:sldId id="858" r:id="rId34"/>
    <p:sldId id="859" r:id="rId35"/>
    <p:sldId id="860" r:id="rId36"/>
    <p:sldId id="861" r:id="rId37"/>
    <p:sldId id="874" r:id="rId38"/>
    <p:sldId id="875" r:id="rId39"/>
    <p:sldId id="876" r:id="rId40"/>
    <p:sldId id="865" r:id="rId41"/>
    <p:sldId id="878" r:id="rId42"/>
    <p:sldId id="866" r:id="rId43"/>
    <p:sldId id="837" r:id="rId44"/>
    <p:sldId id="851" r:id="rId45"/>
    <p:sldId id="288" r:id="rId46"/>
    <p:sldId id="292" r:id="rId47"/>
    <p:sldId id="869" r:id="rId48"/>
    <p:sldId id="870" r:id="rId49"/>
    <p:sldId id="871" r:id="rId50"/>
    <p:sldId id="872" r:id="rId51"/>
    <p:sldId id="873" r:id="rId52"/>
    <p:sldId id="879" r:id="rId53"/>
    <p:sldId id="880" r:id="rId54"/>
    <p:sldId id="293" r:id="rId55"/>
    <p:sldId id="867" r:id="rId56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06" autoAdjust="0"/>
  </p:normalViewPr>
  <p:slideViewPr>
    <p:cSldViewPr snapToGrid="0">
      <p:cViewPr varScale="1">
        <p:scale>
          <a:sx n="100" d="100"/>
          <a:sy n="100" d="100"/>
        </p:scale>
        <p:origin x="15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729DA3E-7D1D-4E90-9A2B-8FF9FE4F2DE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B8F055-0539-4504-A55E-C6E4CE134B6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D3E613-D94E-43C5-96F1-DAD7B1766A5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970668-314E-4F40-9D21-F9BC0F2911F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446E12-1D20-4102-8561-2664FFA1AA6C}" type="slidenum">
              <a:t>‹nº›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57262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7E6C56-A6DA-420C-873A-255190055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901CDE-4939-4CCB-8DB6-5E5EE01B6D0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id="{B344E175-BBE6-4A87-83C6-BE1EF1562BD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E9ACA-FE68-44F8-B990-20C1A134D0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AEDBE-B71D-404E-A3B2-D6796A4D8F1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CD4BB8-03A0-4E27-901F-D8031A6F65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2573DD9-A747-40EE-84B3-A85BD7F66FD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4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t-B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06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787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627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6006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396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055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8667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008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924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28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104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6B6E7-ED0B-ED38-C9BE-3BF3B7229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B5FE3DF-F4AE-4CE2-C0DF-00D42B6C4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424930F-972E-A662-96C5-442FB5DE9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-215999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/>
              <a:t>plano de produção para um período de longo prazo. quando e o quê será produzido, além de aonde e por quem, podendo ter o planejamento ajustado as novas condições do mercado.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3A6D5C-7A75-7902-16E4-D3494AA16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C84C-F535-4B01-A4C5-533D8102BB4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966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057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331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128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8909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605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332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6988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435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362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07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2002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942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260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PMP não planeja produzir nada na primeira semana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253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PMP não planeja produzir nada na primeira semana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012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8934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442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2000" dirty="0">
                <a:solidFill>
                  <a:srgbClr val="7030A0"/>
                </a:solidFill>
              </a:rPr>
              <a:t>40</a:t>
            </a:r>
            <a:r>
              <a:rPr lang="pt-BR" sz="2000" dirty="0">
                <a:solidFill>
                  <a:srgbClr val="0070C0"/>
                </a:solidFill>
              </a:rPr>
              <a:t>+35</a:t>
            </a:r>
            <a:r>
              <a:rPr lang="pt-BR" sz="2000" dirty="0">
                <a:solidFill>
                  <a:srgbClr val="FF0000"/>
                </a:solidFill>
              </a:rPr>
              <a:t>-52</a:t>
            </a:r>
            <a:r>
              <a:rPr lang="pt-BR" sz="2000" dirty="0">
                <a:solidFill>
                  <a:srgbClr val="0070C0"/>
                </a:solidFill>
              </a:rPr>
              <a:t> = 23 </a:t>
            </a:r>
          </a:p>
          <a:p>
            <a:pPr algn="ctr"/>
            <a:r>
              <a:rPr lang="pt-BR" sz="2000" dirty="0">
                <a:solidFill>
                  <a:srgbClr val="0070C0"/>
                </a:solidFill>
              </a:rPr>
              <a:t>23 &lt; 30, então PMP 47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440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2000" dirty="0">
                <a:solidFill>
                  <a:srgbClr val="7030A0"/>
                </a:solidFill>
              </a:rPr>
              <a:t>40</a:t>
            </a:r>
            <a:r>
              <a:rPr lang="pt-BR" sz="2000" dirty="0">
                <a:solidFill>
                  <a:srgbClr val="0070C0"/>
                </a:solidFill>
              </a:rPr>
              <a:t>+35</a:t>
            </a:r>
            <a:r>
              <a:rPr lang="pt-BR" sz="2000" dirty="0">
                <a:solidFill>
                  <a:srgbClr val="FF0000"/>
                </a:solidFill>
              </a:rPr>
              <a:t>-52</a:t>
            </a:r>
            <a:r>
              <a:rPr lang="pt-BR" sz="2000" dirty="0">
                <a:solidFill>
                  <a:srgbClr val="0070C0"/>
                </a:solidFill>
              </a:rPr>
              <a:t> = 23 </a:t>
            </a:r>
          </a:p>
          <a:p>
            <a:pPr algn="ctr"/>
            <a:r>
              <a:rPr lang="pt-BR" sz="2000" dirty="0">
                <a:solidFill>
                  <a:srgbClr val="0070C0"/>
                </a:solidFill>
              </a:rPr>
              <a:t>23 &lt; 30, então PMP 47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9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Do ponto de vista de planejamento da produção o melhor cenário é o 2, pois a produção não teria que ficar flutuando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8753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C84C-F535-4B01-A4C5-533D8102BB47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16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7164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:notes"/>
          <p:cNvSpPr txBox="1">
            <a:spLocks noGrp="1"/>
          </p:cNvSpPr>
          <p:nvPr>
            <p:ph type="body" idx="1"/>
          </p:nvPr>
        </p:nvSpPr>
        <p:spPr>
          <a:xfrm>
            <a:off x="710109" y="4861252"/>
            <a:ext cx="5682356" cy="46044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3338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:notes"/>
          <p:cNvSpPr txBox="1">
            <a:spLocks noGrp="1"/>
          </p:cNvSpPr>
          <p:nvPr>
            <p:ph type="body" idx="1"/>
          </p:nvPr>
        </p:nvSpPr>
        <p:spPr>
          <a:xfrm>
            <a:off x="710109" y="4861252"/>
            <a:ext cx="5682356" cy="46044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3338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3338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38:notes"/>
          <p:cNvSpPr txBox="1">
            <a:spLocks noGrp="1"/>
          </p:cNvSpPr>
          <p:nvPr>
            <p:ph type="body" idx="1"/>
          </p:nvPr>
        </p:nvSpPr>
        <p:spPr>
          <a:xfrm>
            <a:off x="710109" y="4861252"/>
            <a:ext cx="5682356" cy="460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8:notes"/>
          <p:cNvSpPr txBox="1">
            <a:spLocks noGrp="1"/>
          </p:cNvSpPr>
          <p:nvPr>
            <p:ph type="hdr" idx="3"/>
          </p:nvPr>
        </p:nvSpPr>
        <p:spPr>
          <a:xfrm>
            <a:off x="2" y="1"/>
            <a:ext cx="3082107" cy="51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Prof. Me Carlos Rodrigues</a:t>
            </a:r>
            <a:endParaRPr/>
          </a:p>
        </p:txBody>
      </p:sp>
      <p:sp>
        <p:nvSpPr>
          <p:cNvPr id="434" name="Google Shape;434;p38:notes"/>
          <p:cNvSpPr txBox="1">
            <a:spLocks noGrp="1"/>
          </p:cNvSpPr>
          <p:nvPr>
            <p:ph type="dt" idx="10"/>
          </p:nvPr>
        </p:nvSpPr>
        <p:spPr>
          <a:xfrm>
            <a:off x="4020466" y="1"/>
            <a:ext cx="3082107" cy="51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Lei da Indução de Faraday</a:t>
            </a:r>
            <a:endParaRPr/>
          </a:p>
        </p:txBody>
      </p:sp>
      <p:sp>
        <p:nvSpPr>
          <p:cNvPr id="435" name="Google Shape;435;p38:notes"/>
          <p:cNvSpPr txBox="1">
            <a:spLocks noGrp="1"/>
          </p:cNvSpPr>
          <p:nvPr>
            <p:ph type="ftr" idx="11"/>
          </p:nvPr>
        </p:nvSpPr>
        <p:spPr>
          <a:xfrm>
            <a:off x="2" y="9722503"/>
            <a:ext cx="3082107" cy="51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Fundamentos de Física em Eletricidade</a:t>
            </a:r>
            <a:endParaRPr/>
          </a:p>
        </p:txBody>
      </p:sp>
      <p:sp>
        <p:nvSpPr>
          <p:cNvPr id="436" name="Google Shape;436;p38:notes"/>
          <p:cNvSpPr txBox="1">
            <a:spLocks noGrp="1"/>
          </p:cNvSpPr>
          <p:nvPr>
            <p:ph type="sldNum" idx="12"/>
          </p:nvPr>
        </p:nvSpPr>
        <p:spPr>
          <a:xfrm>
            <a:off x="4020466" y="9722503"/>
            <a:ext cx="3082107" cy="51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05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10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751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222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E57D-D8DC-420B-91BB-40ED94C8E65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156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22945-57D4-428B-8866-2C849FE7C4D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65F571-C2B8-4456-BD67-76EE9186635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3A6E4-7A79-4C83-B760-1F9B8C7EF9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54FD90-B6D7-4584-9710-A02FA7F5D3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09EB9C-D04F-494D-A530-71E93AF64F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A0C862-3A3F-4011-A486-CD8EF9C79FE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23E13-9C42-4D1F-83A4-651C080061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0900FB-2F03-4944-BD64-79309C133F0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D686D9-BA9B-47D2-9043-44F88A1B59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1792F7-D2A9-48F2-80CC-CCF958FEF1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49F1B6-6067-475C-A3F3-1D2D724A74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3C3A71-98CB-47C9-A73F-15DBBA25D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3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E6A3B3-387E-4089-B5E5-325F7F42593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272342" y="946147"/>
            <a:ext cx="2303465" cy="594042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0B3FA0-1D5F-4D4D-A32E-278090B3186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360365" y="946147"/>
            <a:ext cx="6759573" cy="59404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835591-C904-4C55-9180-6BD778BB38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13E685-BD7F-4808-ACBB-8FED016309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71EBCE-F78A-4F52-AF69-86658C1F8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29D857-1AD6-460B-9FC9-E39A5759FEF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72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BDC2A-F669-4DC6-B06D-B91865850B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8CC46B-7ECF-479F-AC1E-96BFD1934B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6B1E73-D52F-4CC1-A8C0-0DFEB6B6C7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214E6F-00B0-4B81-90CC-16AA5041AB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A57D42-A3A2-415D-9CC1-1E37B0BEBB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080CD-CC01-4A18-A0ED-379F8BD02C3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85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4C431-1FFE-48F3-B1EE-5FBF378CAF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726621-BBA9-4F03-B7B2-5352E23C37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6CF96A-6E68-4362-BB9A-A56E7D1DF5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7499C4-B02B-4261-992B-5054271405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6E97F1-29D7-4FAE-8FE2-5F78C0BBF3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13B378-29C2-4162-B297-83865F39486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4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9CAC7-0ACE-4AD7-8C12-AFA4A206A1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D68692-AD87-4A45-9BDF-494DC99682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0365" y="2592388"/>
            <a:ext cx="4530723" cy="42941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7C0429-87AE-4B32-9CEF-DB1809E4F35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43492" y="2592388"/>
            <a:ext cx="4532315" cy="42941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B65600-4254-43E6-B96A-4E00ADFC69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9940F5-C8B3-4E94-B429-1CA9E66838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599972-A022-455E-B9D8-17D65F1600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FD19AF-B0AC-4F2C-83AF-965C34BC55B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11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3F1DC-4D7F-465F-9C10-2C9B4E604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DCFB9E-BBC4-4EAE-ACFF-A6E0308CD7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7FE9AD-1EC2-4394-9AB2-80D66FDA900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71C822-72E8-4D64-8DA9-9600A9A7E31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802AB5-B6E2-4834-B581-1C267EC1DEB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E9042E-FF15-4A18-B640-A5FBDE4CE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65EE07-D237-4ABA-A1E0-51ABE0513B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008974-C821-471F-85A5-29702D9893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B9D66-B63A-45FB-9139-2E9AA87E814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32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C76F-8486-485D-A51A-61DF414C26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949F73-F582-4C7B-9CEE-BE14C8CF3D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B57D2C-88A5-48E6-8CB6-89F3862F29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D702A5-7A70-42F7-8957-22D62BE26E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5313BB-6950-4FEC-A8CF-E9A14963DA6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03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5F7B44-A64A-4132-90C0-A69483DFC5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1BB3F9E-BBA0-4D99-B8A7-5D0814FBB9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1E5CD1-37B3-4FA8-9E5A-5A2922D3E5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4E007F-FCB7-4F2C-A000-5603F9263E1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9073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A24FD-F264-4775-9404-FAFC439D65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DD01BE-3760-4BC4-A679-5761D2922C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0E3EDD-8E2D-4E8D-9A5B-2971386308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BB7F16-ACAF-443A-B6A9-64F21C18A7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1753F5-D2EA-4BB3-A66A-F2DDF65333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FDDB98-940B-4070-8E7E-7A7AC2D453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1F72E-1B39-410C-A875-CA2E55F11F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2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03C8E-9582-4AB2-9F37-2B511BB863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03487A-7632-4491-A62E-A54265DD6B8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93ECAA-9D12-4E0A-A1C1-5AFD748B2BE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3A431A-24A6-4FB0-A0AF-9B62583842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1966E8-2F61-425D-A85F-8CBBC46891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616F7E-355C-4E01-AE76-B80D3DBEA5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1A48EC-5BD2-41B3-A71A-AC6AFAB51AB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07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E69A76F-95FC-4A13-A86A-61DAC3F7E87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56" y="0"/>
            <a:ext cx="10079641" cy="71211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ço Reservado para Título 2">
            <a:extLst>
              <a:ext uri="{FF2B5EF4-FFF2-40B4-BE49-F238E27FC236}">
                <a16:creationId xmlns:a16="http://schemas.microsoft.com/office/drawing/2014/main" id="{22341F85-AB29-4AEE-B5F4-4B7710B77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3996" y="945361"/>
            <a:ext cx="7991636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r>
              <a:rPr lang="pt-BR"/>
              <a:t>Clique para editar o formato do texto do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214987-900C-40DA-AA61-9D8891845C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999" y="2592003"/>
            <a:ext cx="9215999" cy="42940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36FCAD-3675-45BA-99EE-56B505E2045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608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43A795-8577-4A6F-AF6F-A1C7DF2FAA0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608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D02CF8-003D-4D9C-AA38-5E40B97278C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608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AE6434F-97B1-483E-97DB-4CC618039666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4400" b="1" i="0" u="none" strike="noStrike" kern="1200" cap="none" spc="0" baseline="0">
          <a:solidFill>
            <a:srgbClr val="45982F"/>
          </a:solidFill>
          <a:uFillTx/>
          <a:latin typeface="Arial" pitchFamily="34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05"/>
        </a:spcAft>
        <a:buNone/>
        <a:tabLst/>
        <a:defRPr lang="pt-B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F1A7C4A-4751-079C-31FD-E982CA90CA3F}"/>
              </a:ext>
            </a:extLst>
          </p:cNvPr>
          <p:cNvSpPr/>
          <p:nvPr/>
        </p:nvSpPr>
        <p:spPr>
          <a:xfrm>
            <a:off x="1046510" y="482841"/>
            <a:ext cx="8500446" cy="6936576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E787D8-207E-99DF-615F-FA5DB307F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6029" y="3142147"/>
            <a:ext cx="6268554" cy="1890956"/>
          </a:xfrm>
        </p:spPr>
        <p:txBody>
          <a:bodyPr/>
          <a:lstStyle/>
          <a:p>
            <a:r>
              <a:rPr lang="pt-BR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da Produção</a:t>
            </a:r>
            <a:br>
              <a:rPr lang="pt-BR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DF1E8E-9ED5-E730-82D9-8EDD88F6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1" y="4929475"/>
            <a:ext cx="7559673" cy="864523"/>
          </a:xfrm>
        </p:spPr>
        <p:txBody>
          <a:bodyPr/>
          <a:lstStyle/>
          <a:p>
            <a:r>
              <a:rPr lang="pt-BR" sz="2400" b="1" dirty="0"/>
              <a:t>Planejamento Mestre de Produção (PMP)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0B96D8-4B7B-C8F1-D5B0-94AEC38F0E55}"/>
              </a:ext>
            </a:extLst>
          </p:cNvPr>
          <p:cNvSpPr txBox="1"/>
          <p:nvPr/>
        </p:nvSpPr>
        <p:spPr>
          <a:xfrm>
            <a:off x="3385141" y="6910600"/>
            <a:ext cx="3670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Professora Dra. Thaisa Rodrigues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266B6A1-D63D-4F61-14C0-A40B3A7C13F6}"/>
              </a:ext>
            </a:extLst>
          </p:cNvPr>
          <p:cNvSpPr txBox="1">
            <a:spLocks/>
          </p:cNvSpPr>
          <p:nvPr/>
        </p:nvSpPr>
        <p:spPr>
          <a:xfrm>
            <a:off x="1260469" y="976994"/>
            <a:ext cx="7559673" cy="8645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Tecnologia em Processos Gerenciais</a:t>
            </a:r>
          </a:p>
        </p:txBody>
      </p:sp>
    </p:spTree>
    <p:extLst>
      <p:ext uri="{BB962C8B-B14F-4D97-AF65-F5344CB8AC3E}">
        <p14:creationId xmlns:p14="http://schemas.microsoft.com/office/powerpoint/2010/main" val="358838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Formas da estrutura de produtos</a:t>
            </a:r>
          </a:p>
          <a:p>
            <a:pPr algn="just"/>
            <a:r>
              <a:rPr lang="pt-BR" sz="1654" dirty="0"/>
              <a:t>Forma “A” – vários componentes utilizados para formar o produto final, produtos padrões.</a:t>
            </a:r>
          </a:p>
          <a:p>
            <a:pPr algn="just"/>
            <a:r>
              <a:rPr lang="pt-BR" sz="1654" dirty="0"/>
              <a:t>Forma “T” – pequeno número de matérias-primas e um processo relativamente padronizado, mas produzem grande variedade de produtos finais altamente personalizados. Ex.: Gráficas</a:t>
            </a:r>
          </a:p>
          <a:p>
            <a:pPr algn="just"/>
            <a:r>
              <a:rPr lang="pt-BR" sz="1654" dirty="0"/>
              <a:t>Forma “V” – similar a “T” porém com menor padronização do processo. Ex.: Petroquímicas, Cervejarias</a:t>
            </a:r>
          </a:p>
          <a:p>
            <a:pPr algn="just"/>
            <a:r>
              <a:rPr lang="pt-BR" sz="1654" dirty="0"/>
              <a:t>Forma “X” – organização que consegue empregar módulos para a confecção do produto final</a:t>
            </a:r>
          </a:p>
        </p:txBody>
      </p:sp>
    </p:spTree>
    <p:extLst>
      <p:ext uri="{BB962C8B-B14F-4D97-AF65-F5344CB8AC3E}">
        <p14:creationId xmlns:p14="http://schemas.microsoft.com/office/powerpoint/2010/main" val="6294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386A50F-EC7D-4853-BEE3-8845D0B7BCE2}"/>
              </a:ext>
            </a:extLst>
          </p:cNvPr>
          <p:cNvSpPr/>
          <p:nvPr/>
        </p:nvSpPr>
        <p:spPr>
          <a:xfrm>
            <a:off x="112888" y="3886311"/>
            <a:ext cx="9608096" cy="20161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823317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Operacionalização do MRP</a:t>
            </a:r>
          </a:p>
          <a:p>
            <a:pPr algn="just"/>
            <a:r>
              <a:rPr lang="pt-BR" sz="1654" dirty="0"/>
              <a:t>Entrada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dirty="0"/>
              <a:t>Visualização da carteira de pedidos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dirty="0"/>
              <a:t>Visualização da previsão de demanda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endParaRPr lang="pt-BR" sz="1654" dirty="0"/>
          </a:p>
          <a:p>
            <a:pPr algn="just"/>
            <a:r>
              <a:rPr lang="pt-BR" sz="1984" u="sng" dirty="0"/>
              <a:t>PMP – Programa Mestre de Produção (MPS – Master Production Schedule)</a:t>
            </a:r>
          </a:p>
          <a:p>
            <a:pPr algn="just"/>
            <a:r>
              <a:rPr lang="pt-BR" sz="1654" dirty="0"/>
              <a:t>Corresponde a quantidade e momento que o produto deve ser produzido</a:t>
            </a:r>
          </a:p>
          <a:p>
            <a:pPr algn="just"/>
            <a:r>
              <a:rPr lang="pt-BR" sz="1654" dirty="0"/>
              <a:t>Direciona toda operação em termos do que é montado, manufaturado e comprado</a:t>
            </a:r>
          </a:p>
          <a:p>
            <a:pPr algn="just"/>
            <a:r>
              <a:rPr lang="pt-BR" sz="1654" dirty="0"/>
              <a:t>É a base do planejamento de utilização de mão-de-obra e equipamentos e determina o aprovisionamento de materiais e capital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D41EEDA-30FF-4CCB-A49F-6D49717084C8}"/>
              </a:ext>
            </a:extLst>
          </p:cNvPr>
          <p:cNvGrpSpPr/>
          <p:nvPr/>
        </p:nvGrpSpPr>
        <p:grpSpPr>
          <a:xfrm>
            <a:off x="4916936" y="2619780"/>
            <a:ext cx="3683612" cy="932115"/>
            <a:chOff x="5293740" y="2266526"/>
            <a:chExt cx="4455140" cy="112734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D23EC9ED-60DD-40F2-819D-4D663ECADE46}"/>
                </a:ext>
              </a:extLst>
            </p:cNvPr>
            <p:cNvSpPr txBox="1"/>
            <p:nvPr/>
          </p:nvSpPr>
          <p:spPr>
            <a:xfrm>
              <a:off x="5993856" y="2620424"/>
              <a:ext cx="3755024" cy="419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54" dirty="0"/>
                <a:t>Programa-Mestre de Produção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40D800D-FED4-4B35-B4A0-DE46F341C69C}"/>
                </a:ext>
              </a:extLst>
            </p:cNvPr>
            <p:cNvSpPr txBox="1"/>
            <p:nvPr/>
          </p:nvSpPr>
          <p:spPr>
            <a:xfrm>
              <a:off x="5293740" y="2266526"/>
              <a:ext cx="519693" cy="1127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5457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5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Operacionalização do MRP</a:t>
            </a:r>
          </a:p>
          <a:p>
            <a:pPr algn="just"/>
            <a:r>
              <a:rPr lang="pt-BR" sz="1654" dirty="0"/>
              <a:t>Entrada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dirty="0"/>
              <a:t>Visualização da carteira de pedidos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dirty="0"/>
              <a:t>Visualização da previsão de demanda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dirty="0"/>
              <a:t>Listagem de Materiais (BOM)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dirty="0"/>
              <a:t>Quantidade no estoque de cada material</a:t>
            </a:r>
          </a:p>
          <a:p>
            <a:pPr algn="just"/>
            <a:endParaRPr lang="pt-BR" sz="1654" dirty="0"/>
          </a:p>
          <a:p>
            <a:pPr algn="just"/>
            <a:r>
              <a:rPr lang="pt-BR" sz="1654" dirty="0"/>
              <a:t>Saída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dirty="0"/>
              <a:t>Plano de Materiais (Necessidades do período)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FF3472E-E87D-47B9-B144-26E5946CCAE2}"/>
              </a:ext>
            </a:extLst>
          </p:cNvPr>
          <p:cNvGrpSpPr/>
          <p:nvPr/>
        </p:nvGrpSpPr>
        <p:grpSpPr>
          <a:xfrm>
            <a:off x="5055580" y="4690485"/>
            <a:ext cx="2829093" cy="932115"/>
            <a:chOff x="6008107" y="5310309"/>
            <a:chExt cx="3421643" cy="112734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3F4D9A8-3AF8-421A-8242-782A938573B9}"/>
                </a:ext>
              </a:extLst>
            </p:cNvPr>
            <p:cNvSpPr txBox="1"/>
            <p:nvPr/>
          </p:nvSpPr>
          <p:spPr>
            <a:xfrm>
              <a:off x="6654800" y="5541141"/>
              <a:ext cx="2774950" cy="727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654" dirty="0"/>
                <a:t>Ordens de Compra</a:t>
              </a:r>
            </a:p>
            <a:p>
              <a:pPr algn="just"/>
              <a:r>
                <a:rPr lang="pt-BR" sz="1654" dirty="0"/>
                <a:t>Ordens de Produção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A1E6853-B622-4781-B3F6-EFA13C92A115}"/>
                </a:ext>
              </a:extLst>
            </p:cNvPr>
            <p:cNvSpPr txBox="1"/>
            <p:nvPr/>
          </p:nvSpPr>
          <p:spPr>
            <a:xfrm>
              <a:off x="6008107" y="5310309"/>
              <a:ext cx="519693" cy="1127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5457" dirty="0"/>
                <a:t>&lt;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C038E0A-3A24-4B21-8C39-D8B3739BD57C}"/>
              </a:ext>
            </a:extLst>
          </p:cNvPr>
          <p:cNvGrpSpPr/>
          <p:nvPr/>
        </p:nvGrpSpPr>
        <p:grpSpPr>
          <a:xfrm>
            <a:off x="4916936" y="2970196"/>
            <a:ext cx="3645512" cy="932115"/>
            <a:chOff x="5293740" y="2690336"/>
            <a:chExt cx="4409060" cy="1127345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FB5BAE4-576F-4A47-A7D2-D7122AD968A6}"/>
                </a:ext>
              </a:extLst>
            </p:cNvPr>
            <p:cNvSpPr txBox="1"/>
            <p:nvPr/>
          </p:nvSpPr>
          <p:spPr>
            <a:xfrm>
              <a:off x="5947776" y="3059668"/>
              <a:ext cx="3755024" cy="419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54" dirty="0"/>
                <a:t>Programa-Mestre de Produção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93DCE69-DC29-40D5-96C3-0FFC6CF9F54C}"/>
                </a:ext>
              </a:extLst>
            </p:cNvPr>
            <p:cNvSpPr txBox="1"/>
            <p:nvPr/>
          </p:nvSpPr>
          <p:spPr>
            <a:xfrm>
              <a:off x="5293740" y="2690336"/>
              <a:ext cx="519693" cy="1127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5457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1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Operacionalização do MRP</a:t>
            </a:r>
          </a:p>
          <a:p>
            <a:pPr marL="283510" indent="-28351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88" dirty="0"/>
              <a:t>Visualização da carteira de pedidos</a:t>
            </a:r>
          </a:p>
          <a:p>
            <a:pPr marL="969263" lvl="1" indent="-283510" algn="just">
              <a:spcBef>
                <a:spcPts val="0"/>
              </a:spcBef>
            </a:pPr>
            <a:r>
              <a:rPr lang="pt-BR" sz="1323" dirty="0"/>
              <a:t>3 bolos para sábado</a:t>
            </a:r>
          </a:p>
          <a:p>
            <a:pPr marL="969263" lvl="1" indent="-283510" algn="just">
              <a:spcBef>
                <a:spcPts val="0"/>
              </a:spcBef>
            </a:pPr>
            <a:endParaRPr lang="pt-BR" sz="1488" dirty="0"/>
          </a:p>
          <a:p>
            <a:pPr marL="283510" indent="-28351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88" dirty="0"/>
              <a:t>Visualização da previsão de demanda</a:t>
            </a:r>
          </a:p>
          <a:p>
            <a:pPr marL="969263" lvl="1" indent="-283510" algn="just">
              <a:spcBef>
                <a:spcPts val="0"/>
              </a:spcBef>
            </a:pPr>
            <a:r>
              <a:rPr lang="pt-BR" sz="1323" dirty="0"/>
              <a:t>Normalmente em maio, vendo 7 bolos por dia</a:t>
            </a:r>
          </a:p>
          <a:p>
            <a:pPr marL="969263" lvl="1" indent="-283510" algn="just">
              <a:spcBef>
                <a:spcPts val="0"/>
              </a:spcBef>
            </a:pPr>
            <a:endParaRPr lang="pt-BR" sz="1323" dirty="0"/>
          </a:p>
          <a:p>
            <a:pPr marL="283510" indent="-28351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88" dirty="0"/>
              <a:t>Consolidação do PMP</a:t>
            </a:r>
            <a:endParaRPr lang="pt-BR" sz="1323" dirty="0"/>
          </a:p>
          <a:p>
            <a:pPr marL="969263" lvl="1" indent="-283510" algn="just">
              <a:spcBef>
                <a:spcPts val="0"/>
              </a:spcBef>
            </a:pPr>
            <a:r>
              <a:rPr lang="pt-BR" sz="1323" dirty="0"/>
              <a:t>7 bolos</a:t>
            </a:r>
          </a:p>
          <a:p>
            <a:pPr marL="969263" lvl="1" indent="-283510" algn="just">
              <a:spcBef>
                <a:spcPts val="0"/>
              </a:spcBef>
            </a:pPr>
            <a:endParaRPr lang="pt-BR" sz="1323" dirty="0"/>
          </a:p>
          <a:p>
            <a:pPr marL="283510" indent="-28351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88" dirty="0"/>
              <a:t>Listagem de Materiais (BOM)</a:t>
            </a:r>
          </a:p>
          <a:p>
            <a:pPr marL="283510" indent="-28351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488" dirty="0"/>
          </a:p>
          <a:p>
            <a:pPr marL="283510" indent="-28351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88" dirty="0"/>
              <a:t>Quantidade no estoque de cada material</a:t>
            </a:r>
          </a:p>
          <a:p>
            <a:pPr marL="969263" lvl="1" indent="-283510" algn="just">
              <a:spcBef>
                <a:spcPts val="0"/>
              </a:spcBef>
            </a:pPr>
            <a:r>
              <a:rPr lang="pt-BR" sz="1323" dirty="0"/>
              <a:t>Bolos de Cenoura – 1un</a:t>
            </a:r>
          </a:p>
          <a:p>
            <a:pPr marL="969263" lvl="1" indent="-283510" algn="just">
              <a:spcBef>
                <a:spcPts val="0"/>
              </a:spcBef>
            </a:pPr>
            <a:r>
              <a:rPr lang="pt-BR" sz="1323" dirty="0"/>
              <a:t>Ovos – 15un</a:t>
            </a:r>
          </a:p>
          <a:p>
            <a:pPr marL="969263" lvl="1" indent="-283510" algn="just">
              <a:spcBef>
                <a:spcPts val="0"/>
              </a:spcBef>
            </a:pPr>
            <a:r>
              <a:rPr lang="pt-BR" sz="1323" dirty="0"/>
              <a:t>Cobertura – 2un</a:t>
            </a:r>
          </a:p>
          <a:p>
            <a:pPr marL="969263" lvl="1" indent="-283510" algn="just">
              <a:spcBef>
                <a:spcPts val="0"/>
              </a:spcBef>
            </a:pPr>
            <a:r>
              <a:rPr lang="pt-BR" sz="1323" dirty="0"/>
              <a:t>Leite condensado (caixa) – 3un</a:t>
            </a:r>
            <a:endParaRPr lang="pt-BR" sz="1654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0992B2F-4F58-491C-B09C-06F7A5034C5C}"/>
              </a:ext>
            </a:extLst>
          </p:cNvPr>
          <p:cNvGraphicFramePr>
            <a:graphicFrameLocks noGrp="1"/>
          </p:cNvGraphicFramePr>
          <p:nvPr/>
        </p:nvGraphicFramePr>
        <p:xfrm>
          <a:off x="6153382" y="3071043"/>
          <a:ext cx="3258951" cy="17167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4610">
                  <a:extLst>
                    <a:ext uri="{9D8B030D-6E8A-4147-A177-3AD203B41FA5}">
                      <a16:colId xmlns:a16="http://schemas.microsoft.com/office/drawing/2014/main" val="842902350"/>
                    </a:ext>
                  </a:extLst>
                </a:gridCol>
                <a:gridCol w="840052">
                  <a:extLst>
                    <a:ext uri="{9D8B030D-6E8A-4147-A177-3AD203B41FA5}">
                      <a16:colId xmlns:a16="http://schemas.microsoft.com/office/drawing/2014/main" val="4257519628"/>
                    </a:ext>
                  </a:extLst>
                </a:gridCol>
                <a:gridCol w="644289">
                  <a:extLst>
                    <a:ext uri="{9D8B030D-6E8A-4147-A177-3AD203B41FA5}">
                      <a16:colId xmlns:a16="http://schemas.microsoft.com/office/drawing/2014/main" val="2921163957"/>
                    </a:ext>
                  </a:extLst>
                </a:gridCol>
              </a:tblGrid>
              <a:tr h="1842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Bolo de Cenoura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59914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Item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Quantidade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Unidade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1596014761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Óleo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ml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3618506836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Cenouras raladas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98271903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Ovos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527639335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Açúcar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3025141835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Farinha de trigo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133887308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Fermento em pó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0,005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3522691284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Cobertura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409779043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287B816-00E4-479E-9106-AF9AB61E91DA}"/>
              </a:ext>
            </a:extLst>
          </p:cNvPr>
          <p:cNvGraphicFramePr>
            <a:graphicFrameLocks noGrp="1"/>
          </p:cNvGraphicFramePr>
          <p:nvPr/>
        </p:nvGraphicFramePr>
        <p:xfrm>
          <a:off x="6153381" y="4985402"/>
          <a:ext cx="3258951" cy="9537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4262">
                  <a:extLst>
                    <a:ext uri="{9D8B030D-6E8A-4147-A177-3AD203B41FA5}">
                      <a16:colId xmlns:a16="http://schemas.microsoft.com/office/drawing/2014/main" val="433308118"/>
                    </a:ext>
                  </a:extLst>
                </a:gridCol>
                <a:gridCol w="806338">
                  <a:extLst>
                    <a:ext uri="{9D8B030D-6E8A-4147-A177-3AD203B41FA5}">
                      <a16:colId xmlns:a16="http://schemas.microsoft.com/office/drawing/2014/main" val="2663968856"/>
                    </a:ext>
                  </a:extLst>
                </a:gridCol>
                <a:gridCol w="638351">
                  <a:extLst>
                    <a:ext uri="{9D8B030D-6E8A-4147-A177-3AD203B41FA5}">
                      <a16:colId xmlns:a16="http://schemas.microsoft.com/office/drawing/2014/main" val="2181244242"/>
                    </a:ext>
                  </a:extLst>
                </a:gridCol>
              </a:tblGrid>
              <a:tr h="1842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Cobertura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86968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Item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Quantidade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Unidade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25546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Manteiga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70004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Chocolate em pó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06214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Leite condensado (caixa)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7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Operacionalização do MRP</a:t>
            </a:r>
          </a:p>
          <a:p>
            <a:pPr algn="just"/>
            <a:r>
              <a:rPr lang="pt-BR" sz="1654" dirty="0"/>
              <a:t>Análise sempre de cima para baixo.</a:t>
            </a:r>
          </a:p>
          <a:p>
            <a:pPr algn="just"/>
            <a:r>
              <a:rPr lang="pt-BR" sz="1654" dirty="0"/>
              <a:t>Vou fazer 7 bolos, quantos tenho em estoque?</a:t>
            </a:r>
          </a:p>
          <a:p>
            <a:pPr algn="just"/>
            <a:r>
              <a:rPr lang="pt-BR" sz="1654" dirty="0"/>
              <a:t>1un, assim necessito gerar Ordem de Produção de 6un</a:t>
            </a:r>
          </a:p>
          <a:p>
            <a:pPr algn="just"/>
            <a:endParaRPr lang="pt-BR" sz="1654" dirty="0"/>
          </a:p>
          <a:p>
            <a:pPr algn="just"/>
            <a:endParaRPr lang="pt-BR" sz="1654" dirty="0"/>
          </a:p>
          <a:p>
            <a:pPr algn="just"/>
            <a:r>
              <a:rPr lang="pt-BR" sz="1654" dirty="0"/>
              <a:t> </a:t>
            </a:r>
          </a:p>
          <a:p>
            <a:pPr algn="just"/>
            <a:endParaRPr lang="pt-BR" sz="165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AD9182-DFF1-428B-BC83-C9C06914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021" y="2641829"/>
            <a:ext cx="3746650" cy="104906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F21A038-CB44-48DA-B8B8-D644FD5ABB5F}"/>
              </a:ext>
            </a:extLst>
          </p:cNvPr>
          <p:cNvSpPr/>
          <p:nvPr/>
        </p:nvSpPr>
        <p:spPr>
          <a:xfrm>
            <a:off x="6564158" y="2849601"/>
            <a:ext cx="2256687" cy="199514"/>
          </a:xfrm>
          <a:prstGeom prst="round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</p:spTree>
    <p:extLst>
      <p:ext uri="{BB962C8B-B14F-4D97-AF65-F5344CB8AC3E}">
        <p14:creationId xmlns:p14="http://schemas.microsoft.com/office/powerpoint/2010/main" val="40129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Operacionalização do MRP</a:t>
            </a:r>
          </a:p>
          <a:p>
            <a:pPr algn="just"/>
            <a:r>
              <a:rPr lang="pt-BR" sz="1654" dirty="0"/>
              <a:t>Análise, sempre de cima para baixo na estrutura do produto.</a:t>
            </a:r>
          </a:p>
          <a:p>
            <a:pPr algn="just"/>
            <a:r>
              <a:rPr lang="pt-BR" sz="1488" dirty="0">
                <a:solidFill>
                  <a:schemeClr val="bg1">
                    <a:lumMod val="50000"/>
                  </a:schemeClr>
                </a:solidFill>
              </a:rPr>
              <a:t>Vou fazer 7 bolos, quantos tenho em estoque?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1un, assim necessito gerar Ordem de Produção de 6un</a:t>
            </a:r>
          </a:p>
          <a:p>
            <a:pPr algn="just"/>
            <a:r>
              <a:rPr lang="pt-BR" sz="1488" dirty="0"/>
              <a:t>Tenho todos os elementos?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/>
              <a:t>Não tenho ovos nem a cobertura.</a:t>
            </a:r>
          </a:p>
          <a:p>
            <a:pPr algn="just"/>
            <a:r>
              <a:rPr lang="pt-BR" sz="1488" dirty="0"/>
              <a:t>Eu compro ou produzo estes itens?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/>
              <a:t>Ovos eu compro, vou gerar Ordem de Compra de 9un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/>
              <a:t>Cobertura eu produzo, vou gerar Ordem de Produção de 4un</a:t>
            </a:r>
          </a:p>
          <a:p>
            <a:pPr algn="just"/>
            <a:endParaRPr lang="pt-BR" sz="1654" dirty="0"/>
          </a:p>
          <a:p>
            <a:pPr algn="just"/>
            <a:endParaRPr lang="pt-BR" sz="1654" dirty="0"/>
          </a:p>
          <a:p>
            <a:pPr algn="just"/>
            <a:r>
              <a:rPr lang="pt-BR" sz="1654" dirty="0"/>
              <a:t> </a:t>
            </a:r>
          </a:p>
          <a:p>
            <a:pPr algn="just"/>
            <a:endParaRPr lang="pt-BR" sz="165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AD9182-DFF1-428B-BC83-C9C06914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50" y="2509833"/>
            <a:ext cx="3424721" cy="95892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F21A038-CB44-48DA-B8B8-D644FD5ABB5F}"/>
              </a:ext>
            </a:extLst>
          </p:cNvPr>
          <p:cNvSpPr/>
          <p:nvPr/>
        </p:nvSpPr>
        <p:spPr>
          <a:xfrm>
            <a:off x="6940840" y="3071248"/>
            <a:ext cx="1305030" cy="152211"/>
          </a:xfrm>
          <a:prstGeom prst="round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F308E81F-F5D0-423C-B63C-D1F078C36FCC}"/>
              </a:ext>
            </a:extLst>
          </p:cNvPr>
          <p:cNvGraphicFramePr>
            <a:graphicFrameLocks noGrp="1"/>
          </p:cNvGraphicFramePr>
          <p:nvPr/>
        </p:nvGraphicFramePr>
        <p:xfrm>
          <a:off x="6565720" y="3959608"/>
          <a:ext cx="3258951" cy="17167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4610">
                  <a:extLst>
                    <a:ext uri="{9D8B030D-6E8A-4147-A177-3AD203B41FA5}">
                      <a16:colId xmlns:a16="http://schemas.microsoft.com/office/drawing/2014/main" val="842902350"/>
                    </a:ext>
                  </a:extLst>
                </a:gridCol>
                <a:gridCol w="840052">
                  <a:extLst>
                    <a:ext uri="{9D8B030D-6E8A-4147-A177-3AD203B41FA5}">
                      <a16:colId xmlns:a16="http://schemas.microsoft.com/office/drawing/2014/main" val="4257519628"/>
                    </a:ext>
                  </a:extLst>
                </a:gridCol>
                <a:gridCol w="644289">
                  <a:extLst>
                    <a:ext uri="{9D8B030D-6E8A-4147-A177-3AD203B41FA5}">
                      <a16:colId xmlns:a16="http://schemas.microsoft.com/office/drawing/2014/main" val="2921163957"/>
                    </a:ext>
                  </a:extLst>
                </a:gridCol>
              </a:tblGrid>
              <a:tr h="1842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6 Bolos de Cenoura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59914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Item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Quantidade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Unidade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1596014761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Óleo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ml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3618506836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Cenouras raladas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98271903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Ovos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527639335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Açúcar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3025141835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Farinha de trigo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133887308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Fermento em pó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3522691284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Cobertura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4097790436"/>
                  </a:ext>
                </a:extLst>
              </a:tr>
            </a:tbl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ABA1D2A-6129-4BD2-9E41-ABD0A30D9FDE}"/>
              </a:ext>
            </a:extLst>
          </p:cNvPr>
          <p:cNvSpPr/>
          <p:nvPr/>
        </p:nvSpPr>
        <p:spPr>
          <a:xfrm>
            <a:off x="6951958" y="2905862"/>
            <a:ext cx="1305030" cy="152211"/>
          </a:xfrm>
          <a:prstGeom prst="round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5AE7135-7A9F-42E6-9334-3620500C534B}"/>
              </a:ext>
            </a:extLst>
          </p:cNvPr>
          <p:cNvSpPr/>
          <p:nvPr/>
        </p:nvSpPr>
        <p:spPr>
          <a:xfrm>
            <a:off x="6565719" y="5427783"/>
            <a:ext cx="3009921" cy="189478"/>
          </a:xfrm>
          <a:prstGeom prst="round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6CCE41C-F44F-4F36-9CCA-26D27A55D670}"/>
              </a:ext>
            </a:extLst>
          </p:cNvPr>
          <p:cNvSpPr/>
          <p:nvPr/>
        </p:nvSpPr>
        <p:spPr>
          <a:xfrm>
            <a:off x="6565719" y="4686589"/>
            <a:ext cx="3100130" cy="203691"/>
          </a:xfrm>
          <a:prstGeom prst="round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</p:spTree>
    <p:extLst>
      <p:ext uri="{BB962C8B-B14F-4D97-AF65-F5344CB8AC3E}">
        <p14:creationId xmlns:p14="http://schemas.microsoft.com/office/powerpoint/2010/main" val="19728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1266CDD-ACC8-471A-AD23-FC5B541C5724}"/>
              </a:ext>
            </a:extLst>
          </p:cNvPr>
          <p:cNvGraphicFramePr>
            <a:graphicFrameLocks noGrp="1"/>
          </p:cNvGraphicFramePr>
          <p:nvPr/>
        </p:nvGraphicFramePr>
        <p:xfrm>
          <a:off x="6339190" y="4225873"/>
          <a:ext cx="3258951" cy="9537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4262">
                  <a:extLst>
                    <a:ext uri="{9D8B030D-6E8A-4147-A177-3AD203B41FA5}">
                      <a16:colId xmlns:a16="http://schemas.microsoft.com/office/drawing/2014/main" val="433308118"/>
                    </a:ext>
                  </a:extLst>
                </a:gridCol>
                <a:gridCol w="806338">
                  <a:extLst>
                    <a:ext uri="{9D8B030D-6E8A-4147-A177-3AD203B41FA5}">
                      <a16:colId xmlns:a16="http://schemas.microsoft.com/office/drawing/2014/main" val="2663968856"/>
                    </a:ext>
                  </a:extLst>
                </a:gridCol>
                <a:gridCol w="638351">
                  <a:extLst>
                    <a:ext uri="{9D8B030D-6E8A-4147-A177-3AD203B41FA5}">
                      <a16:colId xmlns:a16="http://schemas.microsoft.com/office/drawing/2014/main" val="2181244242"/>
                    </a:ext>
                  </a:extLst>
                </a:gridCol>
              </a:tblGrid>
              <a:tr h="1842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 Coberturas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86968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Item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Quantidade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Unidade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3246325546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Manteiga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75970004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Chocolate em pó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0,036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kg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3056806214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Leite condensado (caixa)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2598074917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Operacionalização do MRP</a:t>
            </a:r>
          </a:p>
          <a:p>
            <a:pPr algn="just"/>
            <a:r>
              <a:rPr lang="pt-BR" sz="1654" dirty="0"/>
              <a:t>Análise, sempre de cima para baixo na estrutura do produto.</a:t>
            </a:r>
          </a:p>
          <a:p>
            <a:pPr algn="just"/>
            <a:r>
              <a:rPr lang="pt-BR" sz="1488" dirty="0">
                <a:solidFill>
                  <a:schemeClr val="bg1">
                    <a:lumMod val="50000"/>
                  </a:schemeClr>
                </a:solidFill>
              </a:rPr>
              <a:t>Vou fazer 7 bolos, quantos tenho em estoque?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1un, assim necessito gerar Ordem de Produção de 6un</a:t>
            </a:r>
          </a:p>
          <a:p>
            <a:pPr algn="just"/>
            <a:r>
              <a:rPr lang="pt-BR" sz="1488" dirty="0">
                <a:solidFill>
                  <a:schemeClr val="bg1">
                    <a:lumMod val="50000"/>
                  </a:schemeClr>
                </a:solidFill>
              </a:rPr>
              <a:t>Tenho todos os elementos?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Não tenho ovos nem a cobertura.</a:t>
            </a:r>
            <a:endParaRPr lang="pt-BR" sz="1488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BR" sz="1488" dirty="0">
                <a:solidFill>
                  <a:schemeClr val="bg1">
                    <a:lumMod val="50000"/>
                  </a:schemeClr>
                </a:solidFill>
              </a:rPr>
              <a:t>Eu compro ou produzo estes itens?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Ovos eu compro, vou gerar Ordem de Compra de 9un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Cobertura eu produzo, vou gerar Ordem de Produção de 4un</a:t>
            </a:r>
          </a:p>
          <a:p>
            <a:pPr algn="just"/>
            <a:r>
              <a:rPr lang="pt-BR" sz="1488" dirty="0"/>
              <a:t>Tenho todos os elementos para as OP de 4 coberturas?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/>
              <a:t>Não tenho leite condensado, vou gerar Ordem de Compra de 1un</a:t>
            </a:r>
            <a:endParaRPr lang="pt-BR" sz="165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AD9182-DFF1-428B-BC83-C9C06914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462" y="2641828"/>
            <a:ext cx="3375209" cy="945059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F21A038-CB44-48DA-B8B8-D644FD5ABB5F}"/>
              </a:ext>
            </a:extLst>
          </p:cNvPr>
          <p:cNvSpPr/>
          <p:nvPr/>
        </p:nvSpPr>
        <p:spPr>
          <a:xfrm>
            <a:off x="7088545" y="3344065"/>
            <a:ext cx="2133651" cy="219196"/>
          </a:xfrm>
          <a:prstGeom prst="round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6CCE41C-F44F-4F36-9CCA-26D27A55D670}"/>
              </a:ext>
            </a:extLst>
          </p:cNvPr>
          <p:cNvSpPr/>
          <p:nvPr/>
        </p:nvSpPr>
        <p:spPr>
          <a:xfrm>
            <a:off x="6310019" y="4961909"/>
            <a:ext cx="3100130" cy="203691"/>
          </a:xfrm>
          <a:prstGeom prst="round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</p:spTree>
    <p:extLst>
      <p:ext uri="{BB962C8B-B14F-4D97-AF65-F5344CB8AC3E}">
        <p14:creationId xmlns:p14="http://schemas.microsoft.com/office/powerpoint/2010/main" val="40082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Operacionalização do MRP</a:t>
            </a:r>
          </a:p>
          <a:p>
            <a:pPr algn="just"/>
            <a:r>
              <a:rPr lang="pt-BR" sz="1654" dirty="0"/>
              <a:t>Análise, sempre de cima para baixo na estrutura do produto.</a:t>
            </a:r>
          </a:p>
          <a:p>
            <a:pPr algn="just"/>
            <a:r>
              <a:rPr lang="pt-BR" sz="1488" dirty="0">
                <a:solidFill>
                  <a:schemeClr val="bg1">
                    <a:lumMod val="50000"/>
                  </a:schemeClr>
                </a:solidFill>
              </a:rPr>
              <a:t>Vou fazer 7 bolos, quantos tenho em estoque?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1un, assim necessito gerar Ordem de Produção de 6un</a:t>
            </a:r>
          </a:p>
          <a:p>
            <a:pPr algn="just"/>
            <a:r>
              <a:rPr lang="pt-BR" sz="1488" dirty="0">
                <a:solidFill>
                  <a:schemeClr val="bg1">
                    <a:lumMod val="50000"/>
                  </a:schemeClr>
                </a:solidFill>
              </a:rPr>
              <a:t>Tenho todos os elementos?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Não tenho ovos nem a cobertura.</a:t>
            </a:r>
            <a:endParaRPr lang="pt-BR" sz="1488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BR" sz="1488" dirty="0">
                <a:solidFill>
                  <a:schemeClr val="bg1">
                    <a:lumMod val="50000"/>
                  </a:schemeClr>
                </a:solidFill>
              </a:rPr>
              <a:t>Eu compro ou produzo estes itens?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Ovos eu compro, vou gerar Ordem de Compra de 9un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Cobertura eu produzo, vou gerar Ordem de Produção de 4un</a:t>
            </a:r>
          </a:p>
          <a:p>
            <a:pPr algn="just"/>
            <a:r>
              <a:rPr lang="pt-BR" sz="1488" dirty="0">
                <a:solidFill>
                  <a:schemeClr val="bg1">
                    <a:lumMod val="50000"/>
                  </a:schemeClr>
                </a:solidFill>
              </a:rPr>
              <a:t>Tenho todos os elementos para as OP de 4 coberturas?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>
                <a:solidFill>
                  <a:schemeClr val="bg1">
                    <a:lumMod val="50000"/>
                  </a:schemeClr>
                </a:solidFill>
              </a:rPr>
              <a:t>Não tenho leite condensado, vou gerar Ordem de Compra de 1un</a:t>
            </a:r>
            <a:endParaRPr lang="pt-BR" sz="1654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8164E6-D287-40EA-A727-9DDE8A2194AC}"/>
              </a:ext>
            </a:extLst>
          </p:cNvPr>
          <p:cNvSpPr txBox="1"/>
          <p:nvPr/>
        </p:nvSpPr>
        <p:spPr>
          <a:xfrm>
            <a:off x="6480558" y="3928184"/>
            <a:ext cx="3095082" cy="192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88" dirty="0"/>
              <a:t>Saídas:</a:t>
            </a:r>
          </a:p>
          <a:p>
            <a:r>
              <a:rPr lang="pt-BR" sz="1488" dirty="0"/>
              <a:t>Ordem de Compra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pt-BR" sz="1488" dirty="0"/>
              <a:t>Ovos – 9un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pt-BR" sz="1488" dirty="0"/>
              <a:t>Leite Consensado – 1un</a:t>
            </a:r>
          </a:p>
          <a:p>
            <a:endParaRPr lang="pt-BR" sz="1488" dirty="0"/>
          </a:p>
          <a:p>
            <a:r>
              <a:rPr lang="pt-BR" sz="1488" dirty="0"/>
              <a:t>Ordem de Produção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pt-BR" sz="1488" dirty="0"/>
              <a:t>Bolos de Cenoura – 6un</a:t>
            </a:r>
          </a:p>
          <a:p>
            <a:pPr marL="236258" indent="-236258">
              <a:buFont typeface="Arial" panose="020B0604020202020204" pitchFamily="34" charset="0"/>
              <a:buChar char="•"/>
            </a:pPr>
            <a:r>
              <a:rPr lang="pt-BR" sz="1488" dirty="0"/>
              <a:t>Cobertura – 4un</a:t>
            </a:r>
          </a:p>
        </p:txBody>
      </p:sp>
    </p:spTree>
    <p:extLst>
      <p:ext uri="{BB962C8B-B14F-4D97-AF65-F5344CB8AC3E}">
        <p14:creationId xmlns:p14="http://schemas.microsoft.com/office/powerpoint/2010/main" val="1390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Programação para Trás</a:t>
            </a:r>
          </a:p>
          <a:p>
            <a:pPr algn="just"/>
            <a:r>
              <a:rPr lang="pt-BR" sz="1654" dirty="0"/>
              <a:t>Além de calcular a quantidade de materiais necessários, o MRP também considera quando cada um desses componentes será necessário</a:t>
            </a:r>
          </a:p>
          <a:p>
            <a:pPr algn="just"/>
            <a:r>
              <a:rPr lang="pt-BR" sz="1654" dirty="0"/>
              <a:t>Apontando os pontos de produção e compra de materiais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CAD8D4-063F-46E0-A68F-162B09EC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76" y="4050896"/>
            <a:ext cx="4393680" cy="25800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F1BA70-F943-4252-B7F1-B1CC86A3E943}"/>
              </a:ext>
            </a:extLst>
          </p:cNvPr>
          <p:cNvSpPr txBox="1"/>
          <p:nvPr/>
        </p:nvSpPr>
        <p:spPr>
          <a:xfrm>
            <a:off x="9326208" y="6436879"/>
            <a:ext cx="788999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Slack et al. (2010)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53D37B7-EA56-7DFC-B829-D57D92E7E00B}"/>
              </a:ext>
            </a:extLst>
          </p:cNvPr>
          <p:cNvGraphicFramePr>
            <a:graphicFrameLocks noGrp="1"/>
          </p:cNvGraphicFramePr>
          <p:nvPr/>
        </p:nvGraphicFramePr>
        <p:xfrm>
          <a:off x="5936483" y="3552909"/>
          <a:ext cx="3180744" cy="26705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6160">
                  <a:extLst>
                    <a:ext uri="{9D8B030D-6E8A-4147-A177-3AD203B41FA5}">
                      <a16:colId xmlns:a16="http://schemas.microsoft.com/office/drawing/2014/main" val="4195083239"/>
                    </a:ext>
                  </a:extLst>
                </a:gridCol>
                <a:gridCol w="894584">
                  <a:extLst>
                    <a:ext uri="{9D8B030D-6E8A-4147-A177-3AD203B41FA5}">
                      <a16:colId xmlns:a16="http://schemas.microsoft.com/office/drawing/2014/main" val="801067775"/>
                    </a:ext>
                  </a:extLst>
                </a:gridCol>
              </a:tblGrid>
              <a:tr h="184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Item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Lead Time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26065901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Compra: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4616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Bandeja interna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16514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Base da caixa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7563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Conjunto de personagens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926310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Conjuntos de cartões de perguntas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38681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Dado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29891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Etiqueta da TV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90622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Folheto de regras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08485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Tabuleiro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06572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Tampa da caixa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03359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Fabricação: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07786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Montagem do Jogo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76951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Montagem da base da caixa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7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Programação para Trás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039F0B1-836C-4B2E-A1FE-EDC381DD8B71}"/>
              </a:ext>
            </a:extLst>
          </p:cNvPr>
          <p:cNvGraphicFramePr>
            <a:graphicFrameLocks noGrp="1"/>
          </p:cNvGraphicFramePr>
          <p:nvPr/>
        </p:nvGraphicFramePr>
        <p:xfrm>
          <a:off x="5936483" y="3552909"/>
          <a:ext cx="3180744" cy="26705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6160">
                  <a:extLst>
                    <a:ext uri="{9D8B030D-6E8A-4147-A177-3AD203B41FA5}">
                      <a16:colId xmlns:a16="http://schemas.microsoft.com/office/drawing/2014/main" val="4195083239"/>
                    </a:ext>
                  </a:extLst>
                </a:gridCol>
                <a:gridCol w="894584">
                  <a:extLst>
                    <a:ext uri="{9D8B030D-6E8A-4147-A177-3AD203B41FA5}">
                      <a16:colId xmlns:a16="http://schemas.microsoft.com/office/drawing/2014/main" val="801067775"/>
                    </a:ext>
                  </a:extLst>
                </a:gridCol>
              </a:tblGrid>
              <a:tr h="184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Item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Lead Time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/>
                </a:tc>
                <a:extLst>
                  <a:ext uri="{0D108BD9-81ED-4DB2-BD59-A6C34878D82A}">
                    <a16:rowId xmlns:a16="http://schemas.microsoft.com/office/drawing/2014/main" val="26065901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Compra: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46168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Bandeja interna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16514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Base da caixa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7563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Conjunto de personagens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926310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Conjuntos de cartões de perguntas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38681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Dado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29891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Etiqueta da TV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90622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Folheto de regras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08485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Tabuleiro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06572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Tampa da caixa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03359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Fabricação: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07786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Montagem do Jogo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76951"/>
                  </a:ext>
                </a:extLst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Montagem da base da caixa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78787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BF1BA70-F943-4252-B7F1-B1CC86A3E943}"/>
              </a:ext>
            </a:extLst>
          </p:cNvPr>
          <p:cNvSpPr txBox="1"/>
          <p:nvPr/>
        </p:nvSpPr>
        <p:spPr>
          <a:xfrm>
            <a:off x="9326208" y="6436879"/>
            <a:ext cx="788999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Slack et al. (2010)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1E0BF10-0B44-4528-8A01-AF4F93DFD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5" y="2794004"/>
            <a:ext cx="4944607" cy="3679438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CEA7B20-40D6-4D82-9ED8-06603EE509B2}"/>
              </a:ext>
            </a:extLst>
          </p:cNvPr>
          <p:cNvSpPr/>
          <p:nvPr/>
        </p:nvSpPr>
        <p:spPr>
          <a:xfrm>
            <a:off x="4078821" y="2885885"/>
            <a:ext cx="1465523" cy="23241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E6A47D6-E397-4BEA-9365-6FD9089CD20E}"/>
              </a:ext>
            </a:extLst>
          </p:cNvPr>
          <p:cNvSpPr/>
          <p:nvPr/>
        </p:nvSpPr>
        <p:spPr>
          <a:xfrm>
            <a:off x="2717044" y="3425360"/>
            <a:ext cx="2543782" cy="23241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322DFDE-E6B5-4B34-A7D7-2B1DE49A8590}"/>
              </a:ext>
            </a:extLst>
          </p:cNvPr>
          <p:cNvSpPr/>
          <p:nvPr/>
        </p:nvSpPr>
        <p:spPr>
          <a:xfrm>
            <a:off x="5819285" y="5768587"/>
            <a:ext cx="3487341" cy="46800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8DB0014-997D-418C-B64F-E92D9BFB5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622" y="1033728"/>
            <a:ext cx="4072878" cy="2391632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EF9D635-AC7D-4CFF-86B3-8B074B5D9988}"/>
              </a:ext>
            </a:extLst>
          </p:cNvPr>
          <p:cNvCxnSpPr/>
          <p:nvPr/>
        </p:nvCxnSpPr>
        <p:spPr>
          <a:xfrm>
            <a:off x="5199922" y="2794004"/>
            <a:ext cx="0" cy="367943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B9A18E1-4D2B-4C22-A0C2-02842BDFBA7A}"/>
              </a:ext>
            </a:extLst>
          </p:cNvPr>
          <p:cNvCxnSpPr/>
          <p:nvPr/>
        </p:nvCxnSpPr>
        <p:spPr>
          <a:xfrm>
            <a:off x="4672789" y="2794004"/>
            <a:ext cx="0" cy="367943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A9F96-2FAC-D22C-9C94-C45D42D5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C2CE8-1A88-35AB-06ED-15431B69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O fluxo de informação e o PCP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8CAD1E2-27BA-342E-C1AC-D222BA88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pt-B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CBEEE2-49B0-4517-AB5C-03F5BCD49324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857F3A-1360-09CA-D172-97AF66C97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3" y="140573"/>
            <a:ext cx="8719527" cy="7278527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51F3141-CD2A-9C4B-1351-C23A9891B903}"/>
              </a:ext>
            </a:extLst>
          </p:cNvPr>
          <p:cNvSpPr/>
          <p:nvPr/>
        </p:nvSpPr>
        <p:spPr>
          <a:xfrm rot="20778132">
            <a:off x="2454440" y="687386"/>
            <a:ext cx="1636295" cy="3268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64622E3-386C-B7AE-E779-92145EFE6631}"/>
              </a:ext>
            </a:extLst>
          </p:cNvPr>
          <p:cNvSpPr/>
          <p:nvPr/>
        </p:nvSpPr>
        <p:spPr>
          <a:xfrm rot="12170768">
            <a:off x="6646404" y="536786"/>
            <a:ext cx="1077765" cy="2074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E9E3E14-F2F6-489B-26DC-B1FED78237D8}"/>
              </a:ext>
            </a:extLst>
          </p:cNvPr>
          <p:cNvSpPr/>
          <p:nvPr/>
        </p:nvSpPr>
        <p:spPr>
          <a:xfrm rot="5400000">
            <a:off x="4992346" y="1118179"/>
            <a:ext cx="878896" cy="4460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4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DE822-9AB2-4934-BB54-B9E96A53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1F8EC8-2F97-4F60-9222-929996A9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2267744"/>
            <a:ext cx="8150482" cy="3742170"/>
          </a:xfrm>
        </p:spPr>
        <p:txBody>
          <a:bodyPr/>
          <a:lstStyle/>
          <a:p>
            <a:r>
              <a:rPr lang="pt-BR" sz="1984" b="1" dirty="0"/>
              <a:t>Visualização da Lógica do MRP</a:t>
            </a:r>
          </a:p>
          <a:p>
            <a:endParaRPr lang="pt-BR" sz="1323" dirty="0"/>
          </a:p>
          <a:p>
            <a:endParaRPr lang="pt-BR" sz="1323" dirty="0"/>
          </a:p>
          <a:p>
            <a:endParaRPr lang="pt-BR" sz="1323" dirty="0"/>
          </a:p>
          <a:p>
            <a:endParaRPr lang="pt-BR" sz="1323" dirty="0"/>
          </a:p>
          <a:p>
            <a:endParaRPr lang="pt-BR" sz="1323" dirty="0"/>
          </a:p>
          <a:p>
            <a:endParaRPr lang="pt-BR" sz="1323" dirty="0"/>
          </a:p>
          <a:p>
            <a:endParaRPr lang="pt-BR" sz="1323" dirty="0"/>
          </a:p>
          <a:p>
            <a:r>
              <a:rPr lang="pt-BR" sz="1488" dirty="0"/>
              <a:t>• ES ou estoque de segurança: a quantidade mínima do item que se deseja manter em estoque</a:t>
            </a:r>
          </a:p>
          <a:p>
            <a:r>
              <a:rPr lang="pt-BR" sz="1488" dirty="0"/>
              <a:t>• TA, tempo de atendimento ou lead time: o tempo previsto para a fabricação dos lotes ou para a entrega dos pedidos efetuados. Em outras palavras, é o prazo de entrega</a:t>
            </a:r>
          </a:p>
          <a:p>
            <a:r>
              <a:rPr lang="pt-BR" sz="1488" dirty="0"/>
              <a:t>• Estoque em mãos: a quantidade disponível do item em consideração, no momento que se faz o planejamento</a:t>
            </a:r>
          </a:p>
          <a:p>
            <a:endParaRPr lang="pt-BR" sz="1984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AD9B71A-CDC9-4ACA-B375-4BF0BA7730D2}"/>
              </a:ext>
            </a:extLst>
          </p:cNvPr>
          <p:cNvGraphicFramePr>
            <a:graphicFrameLocks noGrp="1"/>
          </p:cNvGraphicFramePr>
          <p:nvPr/>
        </p:nvGraphicFramePr>
        <p:xfrm>
          <a:off x="1133850" y="2631827"/>
          <a:ext cx="6800188" cy="2094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89494">
                  <a:extLst>
                    <a:ext uri="{9D8B030D-6E8A-4147-A177-3AD203B41FA5}">
                      <a16:colId xmlns:a16="http://schemas.microsoft.com/office/drawing/2014/main" val="2890656713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1774856950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2752485116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1359830310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3174082679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1099801616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1842792670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698987660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3618540446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831414587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652478824"/>
                    </a:ext>
                  </a:extLst>
                </a:gridCol>
                <a:gridCol w="319154">
                  <a:extLst>
                    <a:ext uri="{9D8B030D-6E8A-4147-A177-3AD203B41FA5}">
                      <a16:colId xmlns:a16="http://schemas.microsoft.com/office/drawing/2014/main" val="1128895774"/>
                    </a:ext>
                  </a:extLst>
                </a:gridCol>
              </a:tblGrid>
              <a:tr h="20948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Item</a:t>
                      </a:r>
                      <a:br>
                        <a:rPr lang="pt-BR" sz="1300" u="none" strike="noStrike" dirty="0">
                          <a:effectLst/>
                        </a:rPr>
                      </a:br>
                      <a:r>
                        <a:rPr lang="pt-BR" sz="1300" u="none" strike="noStrike" dirty="0">
                          <a:effectLst/>
                        </a:rPr>
                        <a:t>xxx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TA =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=</a:t>
                      </a: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14134"/>
                  </a:ext>
                </a:extLst>
              </a:tr>
              <a:tr h="2094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ES =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788"/>
                  </a:ext>
                </a:extLst>
              </a:tr>
              <a:tr h="2094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Semana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2273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S10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0436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NP - Necessidade de Produção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67065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RP - Recebimentos Previstos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3171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DM - Disponível à mão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7958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NL – Necessidade Líquida de Produção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839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PL - Produção (lotes)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0713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Liberação da Ordem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5" marR="7875" marT="78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9750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8C1DEAD-B17F-4F10-8E16-F69AE2A31318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</p:spTree>
    <p:extLst>
      <p:ext uri="{BB962C8B-B14F-4D97-AF65-F5344CB8AC3E}">
        <p14:creationId xmlns:p14="http://schemas.microsoft.com/office/powerpoint/2010/main" val="215035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09CDB-B4EE-4EC9-8444-C26E78ED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F642E2-F931-4B70-91A5-ABD03FC86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984" b="1" dirty="0"/>
              <a:t>Visualização da Lógica do MRP</a:t>
            </a:r>
          </a:p>
          <a:p>
            <a:pPr algn="just"/>
            <a:r>
              <a:rPr lang="pt-BR" sz="1488" dirty="0"/>
              <a:t>• Sl, S2, ... Sn.: refere-se aos n períodos consecutivos de planejamento. Normalmente, trabalha-se com semanas</a:t>
            </a:r>
          </a:p>
          <a:p>
            <a:pPr algn="just"/>
            <a:r>
              <a:rPr lang="pt-BR" sz="1488" dirty="0"/>
              <a:t>• NP ou necessidade de produção projetada: são as quantidades que devem estar disponíveis em determinada semana. Trata-se da demanda projetada</a:t>
            </a:r>
          </a:p>
          <a:p>
            <a:pPr algn="just"/>
            <a:r>
              <a:rPr lang="pt-BR" sz="1488" dirty="0"/>
              <a:t>• RP ou recebimentos previstos: as quantidades, anteriormente encomendadas, e que a entrega está prevista para o período de planejamento em consideração</a:t>
            </a:r>
          </a:p>
          <a:p>
            <a:pPr algn="just"/>
            <a:r>
              <a:rPr lang="pt-BR" sz="1488" dirty="0"/>
              <a:t>• DM ou disponível à mão: o estoque que estará disponível no fim de cada semana;</a:t>
            </a:r>
          </a:p>
          <a:p>
            <a:pPr algn="just"/>
            <a:r>
              <a:rPr lang="pt-BR" sz="1488" dirty="0"/>
              <a:t>• NL ou necessidade líquida produção: as quantidades que deveriam ser produzidas, ou compradas, sem a consideração da restrição do tamanho do lote, ou quando o lote for unitário.</a:t>
            </a:r>
          </a:p>
          <a:p>
            <a:pPr algn="just"/>
            <a:r>
              <a:rPr lang="pt-BR" sz="1488" dirty="0"/>
              <a:t>• PL ou produção lotes: a quantidade a ser produzida ou comprada. E múltiplo inteiro do tamanho do lote (ou outra regra definida);</a:t>
            </a:r>
          </a:p>
          <a:p>
            <a:pPr algn="just"/>
            <a:r>
              <a:rPr lang="pt-BR" sz="1488" dirty="0"/>
              <a:t>• Liberação da ordem: a quantidade que deve ser pedida e a semana em que deve ser efetuada. E igual à linha anterior, defasada de TA.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284FBF-DAF8-428F-80DE-505268608C63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</p:spTree>
    <p:extLst>
      <p:ext uri="{BB962C8B-B14F-4D97-AF65-F5344CB8AC3E}">
        <p14:creationId xmlns:p14="http://schemas.microsoft.com/office/powerpoint/2010/main" val="102221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13FB-662C-4E94-BF2B-EEBDC4D0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4B675-1BA4-42F5-97D5-21B7E656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984" b="1" dirty="0"/>
              <a:t>Visualização da Lógica do MRP</a:t>
            </a:r>
          </a:p>
          <a:p>
            <a:pPr algn="just"/>
            <a:r>
              <a:rPr lang="pt-BR" sz="1654" dirty="0"/>
              <a:t>Estrutura do Produto</a:t>
            </a:r>
            <a:endParaRPr lang="pt-BR" sz="198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B8B65-9876-49C7-8402-BCEA854A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095" y="3024358"/>
            <a:ext cx="5756530" cy="211697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404106-8813-4752-815D-74C3FD5256B8}"/>
              </a:ext>
            </a:extLst>
          </p:cNvPr>
          <p:cNvSpPr txBox="1"/>
          <p:nvPr/>
        </p:nvSpPr>
        <p:spPr>
          <a:xfrm>
            <a:off x="4568933" y="5189943"/>
            <a:ext cx="3840764" cy="123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88" u="sng" dirty="0">
                <a:solidFill>
                  <a:srgbClr val="383439"/>
                </a:solidFill>
                <a:latin typeface="Times New Roman" panose="02020603050405020304" pitchFamily="18" charset="0"/>
              </a:rPr>
              <a:t>Legenda:</a:t>
            </a:r>
          </a:p>
          <a:p>
            <a:pPr algn="l"/>
            <a:r>
              <a:rPr lang="pt-BR" sz="1488" dirty="0">
                <a:solidFill>
                  <a:srgbClr val="383439"/>
                </a:solidFill>
                <a:latin typeface="Times New Roman" panose="02020603050405020304" pitchFamily="18" charset="0"/>
              </a:rPr>
              <a:t>LL </a:t>
            </a:r>
            <a:r>
              <a:rPr lang="pt-BR" sz="1488" dirty="0">
                <a:solidFill>
                  <a:srgbClr val="201E20"/>
                </a:solidFill>
                <a:latin typeface="Times New Roman" panose="02020603050405020304" pitchFamily="18" charset="0"/>
              </a:rPr>
              <a:t>- </a:t>
            </a:r>
            <a:r>
              <a:rPr lang="pt-BR" sz="1488" dirty="0">
                <a:solidFill>
                  <a:srgbClr val="383439"/>
                </a:solidFill>
                <a:latin typeface="Times New Roman" panose="02020603050405020304" pitchFamily="18" charset="0"/>
              </a:rPr>
              <a:t>lote líquido</a:t>
            </a:r>
          </a:p>
          <a:p>
            <a:pPr algn="l"/>
            <a:r>
              <a:rPr lang="pt-BR" sz="1488" dirty="0">
                <a:solidFill>
                  <a:srgbClr val="383439"/>
                </a:solidFill>
                <a:latin typeface="Times New Roman" panose="02020603050405020304" pitchFamily="18" charset="0"/>
              </a:rPr>
              <a:t>M </a:t>
            </a:r>
            <a:r>
              <a:rPr lang="pt-BR" sz="1488" dirty="0">
                <a:solidFill>
                  <a:srgbClr val="201E20"/>
                </a:solidFill>
                <a:latin typeface="Times New Roman" panose="02020603050405020304" pitchFamily="18" charset="0"/>
              </a:rPr>
              <a:t>- </a:t>
            </a:r>
            <a:r>
              <a:rPr lang="pt-BR" sz="1488" dirty="0">
                <a:solidFill>
                  <a:srgbClr val="383439"/>
                </a:solidFill>
                <a:latin typeface="Times New Roman" panose="02020603050405020304" pitchFamily="18" charset="0"/>
              </a:rPr>
              <a:t>múltiplo de</a:t>
            </a:r>
          </a:p>
          <a:p>
            <a:pPr algn="l"/>
            <a:r>
              <a:rPr lang="pt-BR" sz="1488" dirty="0">
                <a:solidFill>
                  <a:srgbClr val="383439"/>
                </a:solidFill>
                <a:latin typeface="Times New Roman" panose="02020603050405020304" pitchFamily="18" charset="0"/>
              </a:rPr>
              <a:t>I - fornecimento interno </a:t>
            </a:r>
            <a:r>
              <a:rPr lang="pt-BR" sz="1488" dirty="0">
                <a:solidFill>
                  <a:srgbClr val="201E20"/>
                </a:solidFill>
                <a:latin typeface="Times New Roman" panose="02020603050405020304" pitchFamily="18" charset="0"/>
              </a:rPr>
              <a:t>- </a:t>
            </a:r>
            <a:r>
              <a:rPr lang="pt-BR" sz="1488" dirty="0">
                <a:solidFill>
                  <a:srgbClr val="383439"/>
                </a:solidFill>
                <a:latin typeface="Times New Roman" panose="02020603050405020304" pitchFamily="18" charset="0"/>
              </a:rPr>
              <a:t>produção própria</a:t>
            </a:r>
          </a:p>
          <a:p>
            <a:pPr algn="l"/>
            <a:r>
              <a:rPr lang="pt-BR" sz="1488" dirty="0">
                <a:solidFill>
                  <a:srgbClr val="383439"/>
                </a:solidFill>
                <a:latin typeface="Times New Roman" panose="02020603050405020304" pitchFamily="18" charset="0"/>
              </a:rPr>
              <a:t>E </a:t>
            </a:r>
            <a:r>
              <a:rPr lang="pt-BR" sz="1488" dirty="0">
                <a:solidFill>
                  <a:srgbClr val="201E20"/>
                </a:solidFill>
                <a:latin typeface="Times New Roman" panose="02020603050405020304" pitchFamily="18" charset="0"/>
              </a:rPr>
              <a:t>- </a:t>
            </a:r>
            <a:r>
              <a:rPr lang="pt-BR" sz="1488" dirty="0">
                <a:solidFill>
                  <a:srgbClr val="383439"/>
                </a:solidFill>
                <a:latin typeface="Times New Roman" panose="02020603050405020304" pitchFamily="18" charset="0"/>
              </a:rPr>
              <a:t>fornecimento de terceiros </a:t>
            </a:r>
            <a:r>
              <a:rPr lang="pt-BR" sz="1488" dirty="0">
                <a:solidFill>
                  <a:srgbClr val="201E20"/>
                </a:solidFill>
                <a:latin typeface="Times New Roman" panose="02020603050405020304" pitchFamily="18" charset="0"/>
              </a:rPr>
              <a:t>- </a:t>
            </a:r>
            <a:r>
              <a:rPr lang="pt-BR" sz="1488" dirty="0">
                <a:solidFill>
                  <a:srgbClr val="383439"/>
                </a:solidFill>
                <a:latin typeface="Times New Roman" panose="02020603050405020304" pitchFamily="18" charset="0"/>
              </a:rPr>
              <a:t>item comprado</a:t>
            </a:r>
            <a:endParaRPr lang="pt-BR" sz="1488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7CF5AE4-3918-4D57-B187-318124CC5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79837"/>
            <a:ext cx="4273906" cy="249729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5C54C2E-2BCB-43B8-B5ED-9A5EEE0EF560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</p:spTree>
    <p:extLst>
      <p:ext uri="{BB962C8B-B14F-4D97-AF65-F5344CB8AC3E}">
        <p14:creationId xmlns:p14="http://schemas.microsoft.com/office/powerpoint/2010/main" val="1585416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13FB-662C-4E94-BF2B-EEBDC4D0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4B675-1BA4-42F5-97D5-21B7E656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984" b="1" dirty="0"/>
              <a:t>Visualização da Lógica do MRP</a:t>
            </a:r>
          </a:p>
          <a:p>
            <a:pPr algn="just"/>
            <a:r>
              <a:rPr lang="pt-BR" sz="1654" dirty="0"/>
              <a:t>Desejamos entregar 2.000 unidades de A na semana 34, 1.500 unidades na semana 35 e 1.500 unidades na 37.</a:t>
            </a:r>
            <a:endParaRPr lang="pt-BR" sz="198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B8B65-9876-49C7-8402-BCEA854A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03" y="3853219"/>
            <a:ext cx="4346422" cy="15984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7CF5AE4-3918-4D57-B187-318124CC5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06"/>
          <a:stretch/>
        </p:blipFill>
        <p:spPr>
          <a:xfrm>
            <a:off x="7097945" y="1106310"/>
            <a:ext cx="2597243" cy="14689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2AFF27E-C5D5-4C34-B0CC-35EF1E971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87" y="3463005"/>
            <a:ext cx="5367333" cy="315200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34C2D1-1603-4474-AA22-F94DED7A1AE1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</p:spTree>
    <p:extLst>
      <p:ext uri="{BB962C8B-B14F-4D97-AF65-F5344CB8AC3E}">
        <p14:creationId xmlns:p14="http://schemas.microsoft.com/office/powerpoint/2010/main" val="3668483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13FB-662C-4E94-BF2B-EEBDC4D0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4B675-1BA4-42F5-97D5-21B7E656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984" b="1" dirty="0"/>
              <a:t>Visualização da Lógica do MRP</a:t>
            </a:r>
          </a:p>
          <a:p>
            <a:pPr algn="just"/>
            <a:r>
              <a:rPr lang="pt-BR" sz="1654" dirty="0"/>
              <a:t>Desejamos entregar 2.000 unidades de A na semana 34, 1.500 unidades na semana 35 e 1.500 unidades na 37.</a:t>
            </a:r>
            <a:endParaRPr lang="pt-BR" sz="198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B8B65-9876-49C7-8402-BCEA854A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10" y="3437145"/>
            <a:ext cx="3468215" cy="12754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7C01451-9A2D-4B06-AE81-28B690784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05" y="4080929"/>
            <a:ext cx="6552406" cy="22838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A6DC31-C54E-48F8-9458-414E7D99A587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FFB3F9-26F2-6601-5475-678352836E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06"/>
          <a:stretch/>
        </p:blipFill>
        <p:spPr>
          <a:xfrm>
            <a:off x="7097945" y="1106310"/>
            <a:ext cx="2597243" cy="14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24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13FB-662C-4E94-BF2B-EEBDC4D0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4B675-1BA4-42F5-97D5-21B7E656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984" b="1" dirty="0"/>
              <a:t>Visualização da Lógica do MRP</a:t>
            </a:r>
          </a:p>
          <a:p>
            <a:pPr algn="just"/>
            <a:r>
              <a:rPr lang="pt-BR" sz="1654" dirty="0"/>
              <a:t>Desejamos entregar 2.000 unidades de A na semana 34, 1.500 unidades na semana 35 e 1.500 unidades na 37.</a:t>
            </a:r>
            <a:endParaRPr lang="pt-BR" sz="198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B8B65-9876-49C7-8402-BCEA854A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10" y="3437145"/>
            <a:ext cx="3468215" cy="12754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7C01451-9A2D-4B06-AE81-28B690784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05" y="4080929"/>
            <a:ext cx="6552406" cy="22838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A6DC31-C54E-48F8-9458-414E7D99A587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ECC8D2-2B72-4B82-A2DA-12D08FC38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28" t="15232"/>
          <a:stretch/>
        </p:blipFill>
        <p:spPr>
          <a:xfrm>
            <a:off x="6619818" y="3240330"/>
            <a:ext cx="3100806" cy="2671896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AC6A043-6A7B-43D7-B2BD-86751558C82B}"/>
              </a:ext>
            </a:extLst>
          </p:cNvPr>
          <p:cNvSpPr/>
          <p:nvPr/>
        </p:nvSpPr>
        <p:spPr>
          <a:xfrm>
            <a:off x="7791483" y="5501944"/>
            <a:ext cx="325520" cy="357022"/>
          </a:xfrm>
          <a:prstGeom prst="roundRect">
            <a:avLst/>
          </a:prstGeom>
          <a:solidFill>
            <a:srgbClr val="00B0F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10E4E23-F869-40AA-A047-78A0161181A1}"/>
              </a:ext>
            </a:extLst>
          </p:cNvPr>
          <p:cNvSpPr/>
          <p:nvPr/>
        </p:nvSpPr>
        <p:spPr>
          <a:xfrm>
            <a:off x="4082653" y="6085413"/>
            <a:ext cx="384324" cy="255780"/>
          </a:xfrm>
          <a:prstGeom prst="roundRect">
            <a:avLst/>
          </a:prstGeom>
          <a:solidFill>
            <a:srgbClr val="00B0F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88E6885-3A91-2A9D-DCA6-E5FEC5925E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06"/>
          <a:stretch/>
        </p:blipFill>
        <p:spPr>
          <a:xfrm>
            <a:off x="7097945" y="1106310"/>
            <a:ext cx="2597243" cy="14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06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13FB-662C-4E94-BF2B-EEBDC4D0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4B675-1BA4-42F5-97D5-21B7E656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984" b="1" dirty="0"/>
              <a:t>Visualização da Lógica do MRP</a:t>
            </a:r>
          </a:p>
          <a:p>
            <a:pPr algn="just"/>
            <a:r>
              <a:rPr lang="pt-BR" sz="1654" dirty="0"/>
              <a:t>Desejamos entregar 2.000 unidades de A na semana 34, 1.500 unidades na semana 35 e 1.500 unidades na 37.</a:t>
            </a:r>
            <a:endParaRPr lang="pt-BR" sz="198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B8B65-9876-49C7-8402-BCEA854A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10" y="3437145"/>
            <a:ext cx="3468215" cy="127544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A6DC31-C54E-48F8-9458-414E7D99A587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649577C-BF01-464B-B96F-CF3AFE11F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2" y="3744411"/>
            <a:ext cx="6568157" cy="22838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1EE230F-69AE-74BF-C12A-5BBAB163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06"/>
          <a:stretch/>
        </p:blipFill>
        <p:spPr>
          <a:xfrm>
            <a:off x="7097945" y="1106310"/>
            <a:ext cx="2597243" cy="14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9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13FB-662C-4E94-BF2B-EEBDC4D0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4B675-1BA4-42F5-97D5-21B7E656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984" b="1" dirty="0"/>
              <a:t>Visualização da Lógica do MRP</a:t>
            </a:r>
          </a:p>
          <a:p>
            <a:pPr algn="just"/>
            <a:r>
              <a:rPr lang="pt-BR" sz="1654" dirty="0"/>
              <a:t>Desejamos entregar 2.000 unidades de A na semana 34, 1.500 unidades na semana 35 e 1.500 unidades na 37.</a:t>
            </a:r>
            <a:endParaRPr lang="pt-BR" sz="198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B8B65-9876-49C7-8402-BCEA854A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10" y="3437145"/>
            <a:ext cx="3468215" cy="127544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A6DC31-C54E-48F8-9458-414E7D99A587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649577C-BF01-464B-B96F-CF3AFE11F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3" y="3628334"/>
            <a:ext cx="6568157" cy="228389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2C0FEA4-6745-4600-81C8-752DE5878A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28" t="15232"/>
          <a:stretch/>
        </p:blipFill>
        <p:spPr>
          <a:xfrm>
            <a:off x="7219950" y="5023971"/>
            <a:ext cx="2739434" cy="2360510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8402D47-033C-40CD-91BA-95B89F639DF5}"/>
              </a:ext>
            </a:extLst>
          </p:cNvPr>
          <p:cNvSpPr/>
          <p:nvPr/>
        </p:nvSpPr>
        <p:spPr>
          <a:xfrm>
            <a:off x="7791483" y="5501944"/>
            <a:ext cx="325520" cy="357022"/>
          </a:xfrm>
          <a:prstGeom prst="roundRect">
            <a:avLst/>
          </a:prstGeom>
          <a:solidFill>
            <a:srgbClr val="00B0F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42EF412-04B9-421A-9958-2FC7C6434F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722" r="5691"/>
          <a:stretch/>
        </p:blipFill>
        <p:spPr>
          <a:xfrm>
            <a:off x="4315621" y="505503"/>
            <a:ext cx="2528385" cy="22838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6FC6E82-FDC7-777E-0D45-095F6B5533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06"/>
          <a:stretch/>
        </p:blipFill>
        <p:spPr>
          <a:xfrm>
            <a:off x="7097945" y="1106310"/>
            <a:ext cx="2597243" cy="14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5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13FB-662C-4E94-BF2B-EEBDC4D0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4B675-1BA4-42F5-97D5-21B7E656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984" b="1" dirty="0"/>
              <a:t>Visualização da Lógica do MRP</a:t>
            </a:r>
          </a:p>
          <a:p>
            <a:pPr algn="just"/>
            <a:r>
              <a:rPr lang="pt-BR" sz="1654" dirty="0"/>
              <a:t>Desejamos entregar 2.000 unidades de A na semana 34, 1.500 unidades na semana 35 e 1.500 unidades na 37.</a:t>
            </a:r>
            <a:endParaRPr lang="pt-BR" sz="1984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B8B65-9876-49C7-8402-BCEA854A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30" y="4241409"/>
            <a:ext cx="5336958" cy="196267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A6DC31-C54E-48F8-9458-414E7D99A587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B1E0FBC-F153-4913-985D-8D7739B2BF2D}"/>
              </a:ext>
            </a:extLst>
          </p:cNvPr>
          <p:cNvSpPr/>
          <p:nvPr/>
        </p:nvSpPr>
        <p:spPr>
          <a:xfrm>
            <a:off x="3358325" y="4033767"/>
            <a:ext cx="541134" cy="493531"/>
          </a:xfrm>
          <a:prstGeom prst="rect">
            <a:avLst/>
          </a:prstGeom>
          <a:solidFill>
            <a:srgbClr val="035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88" dirty="0"/>
              <a:t>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BB65D15-BCA6-4252-9FDA-41A509ED2D5B}"/>
              </a:ext>
            </a:extLst>
          </p:cNvPr>
          <p:cNvCxnSpPr>
            <a:cxnSpLocks/>
          </p:cNvCxnSpPr>
          <p:nvPr/>
        </p:nvCxnSpPr>
        <p:spPr>
          <a:xfrm>
            <a:off x="360000" y="3922449"/>
            <a:ext cx="41009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4E9A5D-1C3D-4442-9B27-CBABDA48650A}"/>
              </a:ext>
            </a:extLst>
          </p:cNvPr>
          <p:cNvSpPr txBox="1"/>
          <p:nvPr/>
        </p:nvSpPr>
        <p:spPr>
          <a:xfrm>
            <a:off x="4084753" y="3643329"/>
            <a:ext cx="357790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23" dirty="0"/>
              <a:t>35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72E208-0F1D-4D1D-8B0F-06F63072F881}"/>
              </a:ext>
            </a:extLst>
          </p:cNvPr>
          <p:cNvSpPr txBox="1"/>
          <p:nvPr/>
        </p:nvSpPr>
        <p:spPr>
          <a:xfrm>
            <a:off x="3455795" y="3643329"/>
            <a:ext cx="357790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23" dirty="0"/>
              <a:t>34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93A067F-5D4F-40D0-80D5-F8858BC1CC0D}"/>
              </a:ext>
            </a:extLst>
          </p:cNvPr>
          <p:cNvSpPr txBox="1"/>
          <p:nvPr/>
        </p:nvSpPr>
        <p:spPr>
          <a:xfrm>
            <a:off x="2826839" y="3643329"/>
            <a:ext cx="346194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23" dirty="0"/>
              <a:t>33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A460DCD-73E1-4026-A871-49BB75B8FEA0}"/>
              </a:ext>
            </a:extLst>
          </p:cNvPr>
          <p:cNvSpPr txBox="1"/>
          <p:nvPr/>
        </p:nvSpPr>
        <p:spPr>
          <a:xfrm>
            <a:off x="2197884" y="3643329"/>
            <a:ext cx="346192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23" dirty="0"/>
              <a:t>32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EEB736F-0D49-40B2-B39C-91F3177A7394}"/>
              </a:ext>
            </a:extLst>
          </p:cNvPr>
          <p:cNvSpPr txBox="1"/>
          <p:nvPr/>
        </p:nvSpPr>
        <p:spPr>
          <a:xfrm>
            <a:off x="939972" y="3643329"/>
            <a:ext cx="346194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23" dirty="0"/>
              <a:t>30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C27DE7B-BE45-4B7F-95DF-128C7D602C4D}"/>
              </a:ext>
            </a:extLst>
          </p:cNvPr>
          <p:cNvSpPr txBox="1"/>
          <p:nvPr/>
        </p:nvSpPr>
        <p:spPr>
          <a:xfrm>
            <a:off x="1568927" y="3643329"/>
            <a:ext cx="346194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23" dirty="0"/>
              <a:t>31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54C2332-0993-4860-8E17-9CC35CE80C5E}"/>
              </a:ext>
            </a:extLst>
          </p:cNvPr>
          <p:cNvSpPr/>
          <p:nvPr/>
        </p:nvSpPr>
        <p:spPr>
          <a:xfrm>
            <a:off x="2756131" y="4527297"/>
            <a:ext cx="541134" cy="493531"/>
          </a:xfrm>
          <a:prstGeom prst="rect">
            <a:avLst/>
          </a:prstGeom>
          <a:solidFill>
            <a:srgbClr val="035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88" dirty="0"/>
              <a:t>B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CB04514-472A-4D28-A4F2-D2FB44F94B46}"/>
              </a:ext>
            </a:extLst>
          </p:cNvPr>
          <p:cNvSpPr/>
          <p:nvPr/>
        </p:nvSpPr>
        <p:spPr>
          <a:xfrm>
            <a:off x="2186194" y="5206934"/>
            <a:ext cx="1111071" cy="493531"/>
          </a:xfrm>
          <a:prstGeom prst="rect">
            <a:avLst/>
          </a:prstGeom>
          <a:solidFill>
            <a:srgbClr val="035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88" dirty="0"/>
              <a:t>C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5F3F111-D745-4E5C-9DC5-4F6F0D52891D}"/>
              </a:ext>
            </a:extLst>
          </p:cNvPr>
          <p:cNvSpPr/>
          <p:nvPr/>
        </p:nvSpPr>
        <p:spPr>
          <a:xfrm>
            <a:off x="939972" y="5828354"/>
            <a:ext cx="1755099" cy="493531"/>
          </a:xfrm>
          <a:prstGeom prst="rect">
            <a:avLst/>
          </a:prstGeom>
          <a:solidFill>
            <a:srgbClr val="035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88" dirty="0"/>
              <a:t>D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5B72DC8-3DCE-4879-AE4E-05D60278083C}"/>
              </a:ext>
            </a:extLst>
          </p:cNvPr>
          <p:cNvSpPr txBox="1"/>
          <p:nvPr/>
        </p:nvSpPr>
        <p:spPr>
          <a:xfrm>
            <a:off x="452396" y="3643329"/>
            <a:ext cx="346194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23" dirty="0"/>
              <a:t>29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6FC2BB-507E-5124-C5DE-AE0618146D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06"/>
          <a:stretch/>
        </p:blipFill>
        <p:spPr>
          <a:xfrm>
            <a:off x="7097945" y="1106310"/>
            <a:ext cx="2597243" cy="14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Vantagens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b="1" dirty="0"/>
              <a:t>Instrumento de Planejamento</a:t>
            </a:r>
            <a:r>
              <a:rPr lang="pt-BR" sz="1654" dirty="0"/>
              <a:t>: permite o planejamento de compras, de contratações ou demissões, de capital de giro, de equipamentos, entre outros;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b="1" dirty="0"/>
              <a:t>Simulação</a:t>
            </a:r>
            <a:r>
              <a:rPr lang="pt-BR" sz="1654" dirty="0"/>
              <a:t>: análise de diferentes cenários. Auxílio à tomada de decisões gerenciais;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b="1" dirty="0"/>
              <a:t>Custos</a:t>
            </a:r>
            <a:r>
              <a:rPr lang="pt-BR" sz="1654" dirty="0"/>
              <a:t>: facilita o cálculo detalhado do custo de cada produto;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654" b="1" dirty="0"/>
              <a:t>Reduz a Influência dos Sistemas Informais</a:t>
            </a:r>
            <a:r>
              <a:rPr lang="pt-BR" sz="1654" dirty="0"/>
              <a:t>: padronização no registro e facilidade de acesso por todos os envolvidos</a:t>
            </a:r>
            <a:endParaRPr lang="pt-BR" sz="1323" dirty="0"/>
          </a:p>
        </p:txBody>
      </p:sp>
    </p:spTree>
    <p:extLst>
      <p:ext uri="{BB962C8B-B14F-4D97-AF65-F5344CB8AC3E}">
        <p14:creationId xmlns:p14="http://schemas.microsoft.com/office/powerpoint/2010/main" val="28641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Histórico</a:t>
            </a:r>
            <a:endParaRPr lang="pt-BR" sz="1654" b="1" dirty="0"/>
          </a:p>
          <a:p>
            <a:pPr algn="just"/>
            <a:r>
              <a:rPr lang="pt-BR" sz="1654" dirty="0"/>
              <a:t>No período pós guerra, houve um grande aumento na demanda para as indústrias.</a:t>
            </a:r>
          </a:p>
          <a:p>
            <a:pPr algn="just"/>
            <a:r>
              <a:rPr lang="pt-BR" sz="1654" dirty="0"/>
              <a:t>Carteira de pedidos fechada para mais de um ano em alguns casos.</a:t>
            </a:r>
          </a:p>
          <a:p>
            <a:pPr algn="just"/>
            <a:r>
              <a:rPr lang="pt-BR" sz="1654" dirty="0"/>
              <a:t>Em meados dos anos 60, esta realidade começou a mudar, e era necessário iniciar a previsão de pedidos e o controle de estoques...</a:t>
            </a:r>
          </a:p>
          <a:p>
            <a:pPr algn="just"/>
            <a:r>
              <a:rPr lang="pt-BR" sz="1654" dirty="0"/>
              <a:t>Para tanto, diversas ferramentas foram elaboradas para auxiliar neste controle de estoques, tentando estabelecer a quantidade necessária em determinado momento.</a:t>
            </a:r>
          </a:p>
          <a:p>
            <a:pPr algn="just"/>
            <a:r>
              <a:rPr lang="pt-BR" sz="1654" dirty="0"/>
              <a:t>Dentre elas temos o MRP, que ajuda as empresas a fazer cálculos de quantidades de materiais necessários para a produção “</a:t>
            </a:r>
            <a:r>
              <a:rPr lang="pt-BR" sz="1654" i="1" dirty="0"/>
              <a:t>com maior automação</a:t>
            </a:r>
            <a:r>
              <a:rPr lang="pt-BR" sz="1654" dirty="0"/>
              <a:t>” (computadores).</a:t>
            </a:r>
          </a:p>
          <a:p>
            <a:pPr algn="just"/>
            <a:r>
              <a:rPr lang="pt-BR" sz="1654" dirty="0"/>
              <a:t>Os cálculos para o controle de estoques, antes do MRP, eram manuais.</a:t>
            </a:r>
          </a:p>
        </p:txBody>
      </p:sp>
    </p:spTree>
    <p:extLst>
      <p:ext uri="{BB962C8B-B14F-4D97-AF65-F5344CB8AC3E}">
        <p14:creationId xmlns:p14="http://schemas.microsoft.com/office/powerpoint/2010/main" val="111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 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Conceito</a:t>
            </a:r>
          </a:p>
          <a:p>
            <a:pPr algn="just"/>
            <a:r>
              <a:rPr lang="pt-BR" sz="1654" dirty="0"/>
              <a:t>MRP II - Manufacturing Resource Planning = Planejamento de Recursos de Manufatura</a:t>
            </a:r>
          </a:p>
          <a:p>
            <a:pPr algn="just"/>
            <a:r>
              <a:rPr lang="pt-BR" sz="1654" dirty="0"/>
              <a:t>Corresponde a uma expansão natural/evolução do MRP</a:t>
            </a:r>
          </a:p>
          <a:p>
            <a:pPr algn="just"/>
            <a:r>
              <a:rPr lang="pt-BR" sz="1654" dirty="0"/>
              <a:t>MRP - trabalhava com: O quê; Quando; e Quanto.</a:t>
            </a:r>
          </a:p>
          <a:p>
            <a:pPr algn="just"/>
            <a:r>
              <a:rPr lang="pt-BR" sz="1654" dirty="0"/>
              <a:t>MRP II – trabalha com: O quê; Quando; Quanto; e Como.</a:t>
            </a:r>
          </a:p>
          <a:p>
            <a:pPr algn="just"/>
            <a:r>
              <a:rPr lang="pt-BR" sz="1654" dirty="0"/>
              <a:t>Considerando a extensão do conceito de cálculo das necessidades ao planejamento dos demais recursos de manufatura e não mais apenas dos recursos materiais.</a:t>
            </a:r>
          </a:p>
          <a:p>
            <a:pPr algn="just"/>
            <a:r>
              <a:rPr lang="pt-BR" sz="1654" dirty="0"/>
              <a:t>Permite a elaboração de: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/>
              <a:t>Planejamento de produção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/>
              <a:t>Planejamento das necessidades</a:t>
            </a:r>
          </a:p>
          <a:p>
            <a:pPr marL="283510" indent="-283510" algn="just">
              <a:buFont typeface="Arial" panose="020B0604020202020204" pitchFamily="34" charset="0"/>
              <a:buChar char="•"/>
            </a:pPr>
            <a:r>
              <a:rPr lang="pt-BR" sz="1323" dirty="0"/>
              <a:t>Calendário geral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9864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Conceito</a:t>
            </a:r>
          </a:p>
          <a:p>
            <a:pPr algn="just"/>
            <a:r>
              <a:rPr lang="pt-BR" sz="1654" dirty="0"/>
              <a:t>ERP - Enterprise Resource Planning = Planejamento dos Recursos Empresariais</a:t>
            </a:r>
          </a:p>
          <a:p>
            <a:pPr algn="just"/>
            <a:r>
              <a:rPr lang="pt-BR" sz="1654" dirty="0"/>
              <a:t>Corresponde a um sistema integrado em que é possível gerenciar diferentes partes da organização por meio de seus módulos:</a:t>
            </a:r>
          </a:p>
          <a:p>
            <a:pPr marL="283510" indent="-283510" algn="just">
              <a:buFontTx/>
              <a:buChar char="-"/>
            </a:pPr>
            <a:r>
              <a:rPr lang="pt-BR" sz="1654" dirty="0"/>
              <a:t>Produção</a:t>
            </a:r>
          </a:p>
          <a:p>
            <a:pPr marL="283510" indent="-283510" algn="just">
              <a:buFontTx/>
              <a:buChar char="-"/>
            </a:pPr>
            <a:r>
              <a:rPr lang="pt-BR" sz="1654" dirty="0"/>
              <a:t>Gestão de Pessoas</a:t>
            </a:r>
          </a:p>
          <a:p>
            <a:pPr marL="283510" indent="-283510" algn="just">
              <a:buFontTx/>
              <a:buChar char="-"/>
            </a:pPr>
            <a:r>
              <a:rPr lang="pt-BR" sz="1654" dirty="0"/>
              <a:t>Contabilidade</a:t>
            </a:r>
          </a:p>
          <a:p>
            <a:pPr marL="283510" indent="-283510" algn="just">
              <a:buFontTx/>
              <a:buChar char="-"/>
            </a:pPr>
            <a:r>
              <a:rPr lang="pt-BR" sz="1654" dirty="0"/>
              <a:t>Logística</a:t>
            </a:r>
          </a:p>
          <a:p>
            <a:pPr marL="283510" indent="-283510" algn="just">
              <a:buFontTx/>
              <a:buChar char="-"/>
            </a:pPr>
            <a:r>
              <a:rPr lang="pt-BR" sz="1654" dirty="0"/>
              <a:t>Assistência Técnica</a:t>
            </a:r>
          </a:p>
        </p:txBody>
      </p:sp>
    </p:spTree>
    <p:extLst>
      <p:ext uri="{BB962C8B-B14F-4D97-AF65-F5344CB8AC3E}">
        <p14:creationId xmlns:p14="http://schemas.microsoft.com/office/powerpoint/2010/main" val="3323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0F702-C8B2-C9FA-7C15-CA313D16A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0703" y="590431"/>
            <a:ext cx="4239217" cy="3334215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367CECE-C84A-AC35-4F0C-E817C91656B3}"/>
              </a:ext>
            </a:extLst>
          </p:cNvPr>
          <p:cNvSpPr txBox="1"/>
          <p:nvPr/>
        </p:nvSpPr>
        <p:spPr>
          <a:xfrm>
            <a:off x="2515057" y="2869850"/>
            <a:ext cx="2597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Planejamento estratégico da produção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2BBEFA-2C35-5F58-72BB-0630D1468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4111258"/>
            <a:ext cx="5779444" cy="32593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BB62DF1-5337-31F0-9DF6-5B7F4DB15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589" y="5486400"/>
            <a:ext cx="1913380" cy="166272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B5F926-3434-9D08-BD41-752313DE214C}"/>
              </a:ext>
            </a:extLst>
          </p:cNvPr>
          <p:cNvSpPr txBox="1"/>
          <p:nvPr/>
        </p:nvSpPr>
        <p:spPr>
          <a:xfrm>
            <a:off x="6382139" y="4676583"/>
            <a:ext cx="503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Exemplo de PMP de amplificadores</a:t>
            </a:r>
          </a:p>
        </p:txBody>
      </p:sp>
    </p:spTree>
    <p:extLst>
      <p:ext uri="{BB962C8B-B14F-4D97-AF65-F5344CB8AC3E}">
        <p14:creationId xmlns:p14="http://schemas.microsoft.com/office/powerpoint/2010/main" val="24169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59" y="435521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5058" y="185714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359860" y="1857147"/>
            <a:ext cx="62140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Ajude a empresa Couro Vegano, que produz mochilas a elaborar um Plano Mestre de Produção.</a:t>
            </a:r>
          </a:p>
          <a:p>
            <a:r>
              <a:rPr lang="pt-BR" dirty="0"/>
              <a:t>Informações disponíveis: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Demanda Prevista para as próximas 6 semanas.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Pedidos em carteira.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Estoque inicial: 180.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Tempo de fabricação: 7 dias.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154955" y="185714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57728"/>
              </p:ext>
            </p:extLst>
          </p:nvPr>
        </p:nvGraphicFramePr>
        <p:xfrm>
          <a:off x="1336059" y="4098046"/>
          <a:ext cx="7408505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32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951723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Previsão de demanda </a:t>
                      </a:r>
                      <a:r>
                        <a:rPr lang="pt-BR" sz="1600" dirty="0" err="1"/>
                        <a:t>independ</a:t>
                      </a:r>
                      <a:r>
                        <a:rPr lang="pt-BR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Pedidos em Carteira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Demanda Considerada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Estoque projetado disponível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9A1F0D7E-8702-E272-59FF-091505026688}"/>
              </a:ext>
            </a:extLst>
          </p:cNvPr>
          <p:cNvSpPr/>
          <p:nvPr/>
        </p:nvSpPr>
        <p:spPr>
          <a:xfrm>
            <a:off x="3079102" y="5337110"/>
            <a:ext cx="5665462" cy="2062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310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59" y="435521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5058" y="185714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359860" y="1857147"/>
            <a:ext cx="62140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Ajude a empresa Couro Vegano, que produz mochilas a elaborar um Plano Mestre de Produção.</a:t>
            </a:r>
          </a:p>
          <a:p>
            <a:r>
              <a:rPr lang="pt-BR" dirty="0"/>
              <a:t>Informações disponíveis: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Demanda Prevista para as próximas 6 semanas.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Pedidos em carteira.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Estoque inicial: 180.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Tempo de fabricação: 7 dias.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154955" y="185714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50629"/>
              </p:ext>
            </p:extLst>
          </p:nvPr>
        </p:nvGraphicFramePr>
        <p:xfrm>
          <a:off x="1336059" y="4098046"/>
          <a:ext cx="7408505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32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951723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Previsão de demanda </a:t>
                      </a:r>
                      <a:r>
                        <a:rPr lang="pt-BR" sz="1600" dirty="0" err="1"/>
                        <a:t>independ</a:t>
                      </a:r>
                      <a:r>
                        <a:rPr lang="pt-BR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Pedidos em Carteira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Demanda Considerada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Estoque projetado disponível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0A7338E2-A4D0-ECE6-3558-743FDA5E7DB8}"/>
              </a:ext>
            </a:extLst>
          </p:cNvPr>
          <p:cNvSpPr/>
          <p:nvPr/>
        </p:nvSpPr>
        <p:spPr>
          <a:xfrm>
            <a:off x="3079102" y="5896946"/>
            <a:ext cx="5665462" cy="15030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210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59" y="435521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5058" y="185714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359860" y="1698042"/>
            <a:ext cx="62140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Ajude a empresa Couro Vegano, que produz mochilas a elaborar um Plano Mestre de Produção.</a:t>
            </a:r>
          </a:p>
          <a:p>
            <a:r>
              <a:rPr lang="pt-BR" i="1" dirty="0"/>
              <a:t>Informações disponíveis: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i="1" dirty="0"/>
              <a:t>Demanda Prevista para as próximas 6 semanas: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i="1" dirty="0"/>
              <a:t>Pedidos em carteira.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i="1" dirty="0"/>
              <a:t>Estoque inicial: 180.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i="1" dirty="0"/>
              <a:t>Tempo de fabricação: 7 dias.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154955" y="185714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52313"/>
              </p:ext>
            </p:extLst>
          </p:nvPr>
        </p:nvGraphicFramePr>
        <p:xfrm>
          <a:off x="1088124" y="3823156"/>
          <a:ext cx="7408505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32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951723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Previsão de demanda </a:t>
                      </a:r>
                      <a:r>
                        <a:rPr lang="pt-BR" sz="1600" dirty="0" err="1"/>
                        <a:t>independ</a:t>
                      </a:r>
                      <a:r>
                        <a:rPr lang="pt-BR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Pedidos em Carteira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86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8A211D03-B068-2B68-940E-3C523143BF53}"/>
              </a:ext>
            </a:extLst>
          </p:cNvPr>
          <p:cNvSpPr/>
          <p:nvPr/>
        </p:nvSpPr>
        <p:spPr>
          <a:xfrm>
            <a:off x="1226302" y="5566073"/>
            <a:ext cx="7022392" cy="578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752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59" y="100893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5005" y="86928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317189" y="1377273"/>
            <a:ext cx="62140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Ajude a empresa Couro Vegano, que produz mochilas a elaborar um Plano Mestre de Produção.</a:t>
            </a:r>
          </a:p>
          <a:p>
            <a:r>
              <a:rPr lang="pt-BR" dirty="0">
                <a:highlight>
                  <a:srgbClr val="FFFF00"/>
                </a:highlight>
              </a:rPr>
              <a:t>Cenário 1: Considere a política da empresa: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highlight>
                  <a:srgbClr val="FFFF00"/>
                </a:highlight>
              </a:rPr>
              <a:t>Fazer uma produção que acompanhe a demanda = produção flutua conforme demanda.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highlight>
                  <a:srgbClr val="FFFF00"/>
                </a:highlight>
              </a:rPr>
              <a:t>Não ter lote mínimo de produção.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highlight>
                  <a:srgbClr val="FFFF00"/>
                </a:highlight>
              </a:rPr>
              <a:t>Estoque de segurança igual a ZERO.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224902" y="86928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16633"/>
              </p:ext>
            </p:extLst>
          </p:nvPr>
        </p:nvGraphicFramePr>
        <p:xfrm>
          <a:off x="534974" y="2805836"/>
          <a:ext cx="7408505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32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951723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Previsão de demanda </a:t>
                      </a:r>
                      <a:r>
                        <a:rPr lang="pt-BR" sz="1600" dirty="0" err="1"/>
                        <a:t>independ</a:t>
                      </a:r>
                      <a:r>
                        <a:rPr lang="pt-BR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Pedidos em Carteira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=180-45=135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=135-57=78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=78-43=35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32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764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59" y="100893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5005" y="86928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317189" y="1377273"/>
            <a:ext cx="62140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Ajude a empresa Couro Vegano, que produz mochilas a elaborar um Plano Mestre de Produção.</a:t>
            </a:r>
          </a:p>
          <a:p>
            <a:r>
              <a:rPr lang="pt-BR" dirty="0">
                <a:highlight>
                  <a:srgbClr val="FFFF00"/>
                </a:highlight>
              </a:rPr>
              <a:t>Cenário 1: Considere a política da empresa: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highlight>
                  <a:srgbClr val="FFFF00"/>
                </a:highlight>
              </a:rPr>
              <a:t>Fazer uma produção que acompanhe a demanda = produção flutua conforme demanda.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highlight>
                  <a:srgbClr val="FFFF00"/>
                </a:highlight>
              </a:rPr>
              <a:t>Não ter lote mínimo de produção.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highlight>
                  <a:srgbClr val="FFFF00"/>
                </a:highlight>
              </a:rPr>
              <a:t>Estoque de segurança igual a ZERO.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224902" y="86928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/>
        </p:nvGraphicFramePr>
        <p:xfrm>
          <a:off x="1336059" y="3513308"/>
          <a:ext cx="7408505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32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951723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Previsão de demanda </a:t>
                      </a:r>
                      <a:r>
                        <a:rPr lang="pt-BR" sz="1600" dirty="0" err="1"/>
                        <a:t>independ</a:t>
                      </a:r>
                      <a:r>
                        <a:rPr lang="pt-BR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Pedidos em Carteira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180-45=135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135-57=78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32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47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59" y="100893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5005" y="86928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317189" y="1377273"/>
            <a:ext cx="6214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Ajude a empresa Couro Vegano, que produz mochilas a elaborar um Plano Mestre de Produção.</a:t>
            </a:r>
          </a:p>
          <a:p>
            <a:r>
              <a:rPr lang="pt-BR" b="1" dirty="0">
                <a:highlight>
                  <a:srgbClr val="00FFFF"/>
                </a:highlight>
              </a:rPr>
              <a:t>Cenário 2: Política da empresa:</a:t>
            </a:r>
          </a:p>
          <a:p>
            <a:r>
              <a:rPr lang="pt-BR" b="1" dirty="0">
                <a:highlight>
                  <a:srgbClr val="00FFFF"/>
                </a:highlight>
              </a:rPr>
              <a:t>Considerar um lote de produção fixo de 50 unidades.</a:t>
            </a:r>
          </a:p>
          <a:p>
            <a:r>
              <a:rPr lang="pt-BR" b="1" dirty="0">
                <a:highlight>
                  <a:srgbClr val="00FFFF"/>
                </a:highlight>
              </a:rPr>
              <a:t>Estoque de segurança igual a ZERO.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224902" y="86928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04046"/>
              </p:ext>
            </p:extLst>
          </p:nvPr>
        </p:nvGraphicFramePr>
        <p:xfrm>
          <a:off x="1336059" y="3513308"/>
          <a:ext cx="7408505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32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951723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Previsão de demanda </a:t>
                      </a:r>
                      <a:r>
                        <a:rPr lang="pt-BR" sz="1600" dirty="0" err="1"/>
                        <a:t>independ</a:t>
                      </a:r>
                      <a:r>
                        <a:rPr lang="pt-BR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Pedidos em Carteira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=180-45=135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=135-57=78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=35-52+50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=33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=33-50+50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=33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=33-36+50 = 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96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258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59" y="100893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5005" y="86928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317189" y="1377273"/>
            <a:ext cx="6214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Ajude a empresa Couro Vegano, que produz mochilas a elaborar um Plano Mestre de Produção.</a:t>
            </a:r>
          </a:p>
          <a:p>
            <a:r>
              <a:rPr lang="pt-BR" b="1" dirty="0">
                <a:highlight>
                  <a:srgbClr val="00FFFF"/>
                </a:highlight>
              </a:rPr>
              <a:t>Cenário 2: Política da empresa:</a:t>
            </a:r>
          </a:p>
          <a:p>
            <a:r>
              <a:rPr lang="pt-BR" b="1" dirty="0">
                <a:highlight>
                  <a:srgbClr val="00FFFF"/>
                </a:highlight>
              </a:rPr>
              <a:t>Considerar um lote de produção fixo de 50 unidades.</a:t>
            </a:r>
          </a:p>
          <a:p>
            <a:r>
              <a:rPr lang="pt-BR" b="1" dirty="0">
                <a:highlight>
                  <a:srgbClr val="00FFFF"/>
                </a:highlight>
              </a:rPr>
              <a:t>Estoque de segurança igual a ZERO.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224902" y="86928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/>
        </p:nvGraphicFramePr>
        <p:xfrm>
          <a:off x="1336059" y="3513308"/>
          <a:ext cx="7408505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32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951723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Previsão de demanda </a:t>
                      </a:r>
                      <a:r>
                        <a:rPr lang="pt-BR" sz="1600" dirty="0" err="1"/>
                        <a:t>independ</a:t>
                      </a:r>
                      <a:r>
                        <a:rPr lang="pt-BR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Pedidos em Carteira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180-45=135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135-57=78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35-52+50= 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33-50+50= 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33-36+50= 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96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56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Siglas</a:t>
            </a:r>
            <a:endParaRPr lang="pt-BR" sz="1654" b="1" dirty="0"/>
          </a:p>
          <a:p>
            <a:pPr algn="just"/>
            <a:r>
              <a:rPr lang="pt-BR" sz="1654" dirty="0"/>
              <a:t>MRP, MRP II e ERP são bastante difundidas entre o pessoal que direta ou indiretamente lida com os processos produtivos, tanto de bens tangíveis quanto de serviços.</a:t>
            </a:r>
          </a:p>
          <a:p>
            <a:pPr algn="just"/>
            <a:endParaRPr lang="pt-BR" sz="1654" dirty="0"/>
          </a:p>
          <a:p>
            <a:pPr algn="just"/>
            <a:r>
              <a:rPr lang="pt-BR" sz="1654" dirty="0"/>
              <a:t>MRP - Material Requirements Planning = Planejamento das Necessidades de </a:t>
            </a:r>
            <a:r>
              <a:rPr lang="pt-BR" sz="1654" b="1" dirty="0"/>
              <a:t>Materiais</a:t>
            </a:r>
          </a:p>
          <a:p>
            <a:pPr algn="just"/>
            <a:endParaRPr lang="pt-BR" sz="1654" b="1" dirty="0"/>
          </a:p>
          <a:p>
            <a:pPr algn="just"/>
            <a:r>
              <a:rPr lang="pt-BR" sz="1654" dirty="0"/>
              <a:t>MRP II - Manufacturing Resource Planning = Planejamento de </a:t>
            </a:r>
            <a:r>
              <a:rPr lang="pt-BR" sz="1654" b="1" dirty="0"/>
              <a:t>Recursos de Manufatura</a:t>
            </a:r>
          </a:p>
          <a:p>
            <a:pPr algn="just"/>
            <a:endParaRPr lang="pt-BR" sz="1654" b="1" dirty="0"/>
          </a:p>
          <a:p>
            <a:pPr algn="just"/>
            <a:r>
              <a:rPr lang="pt-BR" sz="1654" dirty="0"/>
              <a:t>ERP - Enterprise Resource Planning = Planejamento dos </a:t>
            </a:r>
            <a:r>
              <a:rPr lang="pt-BR" sz="1654" b="1" dirty="0"/>
              <a:t>Recursos</a:t>
            </a:r>
            <a:r>
              <a:rPr lang="pt-BR" sz="1654" dirty="0"/>
              <a:t> </a:t>
            </a:r>
            <a:r>
              <a:rPr lang="pt-BR" sz="1654" b="1" dirty="0"/>
              <a:t>Empresariais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186C964-6A7F-49BD-934C-8D91905795F8}"/>
              </a:ext>
            </a:extLst>
          </p:cNvPr>
          <p:cNvSpPr/>
          <p:nvPr/>
        </p:nvSpPr>
        <p:spPr>
          <a:xfrm rot="728962">
            <a:off x="8760281" y="3915502"/>
            <a:ext cx="766548" cy="4044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MRP I</a:t>
            </a:r>
          </a:p>
        </p:txBody>
      </p:sp>
    </p:spTree>
    <p:extLst>
      <p:ext uri="{BB962C8B-B14F-4D97-AF65-F5344CB8AC3E}">
        <p14:creationId xmlns:p14="http://schemas.microsoft.com/office/powerpoint/2010/main" val="40104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59" y="100893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5005" y="86928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381899" y="1308892"/>
            <a:ext cx="62140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Ajude a empresa Couro Vegano, que produz mochilas a elaborar um Plano Mestre de Produção.</a:t>
            </a:r>
          </a:p>
          <a:p>
            <a:r>
              <a:rPr lang="pt-BR" sz="1600" b="1" dirty="0">
                <a:highlight>
                  <a:srgbClr val="00FF00"/>
                </a:highlight>
              </a:rPr>
              <a:t>Cenário 3: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highlight>
                  <a:srgbClr val="00FF00"/>
                </a:highlight>
              </a:rPr>
              <a:t>Considerar um lote mínimo de produção de 40 unidades.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highlight>
                  <a:srgbClr val="00FF00"/>
                </a:highlight>
              </a:rPr>
              <a:t>Estoque de segurança igual ou maior que 30.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224902" y="86928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52562"/>
              </p:ext>
            </p:extLst>
          </p:nvPr>
        </p:nvGraphicFramePr>
        <p:xfrm>
          <a:off x="474863" y="3211360"/>
          <a:ext cx="9130898" cy="310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135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1041378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145517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978895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1716286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1435078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897609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Previsão de demanda </a:t>
                      </a:r>
                      <a:r>
                        <a:rPr lang="pt-BR" sz="1400" dirty="0" err="1"/>
                        <a:t>independ</a:t>
                      </a:r>
                      <a:r>
                        <a:rPr lang="pt-BR" sz="1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Pedidos em Carteira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i="1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i="1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180-45=135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135-57=78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78-43=35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i="1" dirty="0">
                          <a:solidFill>
                            <a:srgbClr val="0070C0"/>
                          </a:solidFill>
                        </a:rPr>
                        <a:t>=35-52+47=30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i="1" dirty="0">
                          <a:solidFill>
                            <a:srgbClr val="0070C0"/>
                          </a:solidFill>
                        </a:rPr>
                        <a:t>=30-50+50=30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=30-36+40= 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86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22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59" y="100893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5005" y="86928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381899" y="1308892"/>
            <a:ext cx="62140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Ajude a empresa Couro Vegano, que produz mochilas a elaborar um Plano Mestre de Produção.</a:t>
            </a:r>
          </a:p>
          <a:p>
            <a:r>
              <a:rPr lang="pt-BR" sz="1600" b="1" dirty="0">
                <a:highlight>
                  <a:srgbClr val="00FF00"/>
                </a:highlight>
              </a:rPr>
              <a:t>Cenário 3: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highlight>
                  <a:srgbClr val="00FF00"/>
                </a:highlight>
              </a:rPr>
              <a:t>Considerar um lote mínimo de produção de 40 unidades.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highlight>
                  <a:srgbClr val="00FF00"/>
                </a:highlight>
              </a:rPr>
              <a:t>Estoque de segurança igual ou maior que 30.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224902" y="86928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21270"/>
              </p:ext>
            </p:extLst>
          </p:nvPr>
        </p:nvGraphicFramePr>
        <p:xfrm>
          <a:off x="474863" y="2868460"/>
          <a:ext cx="9130898" cy="374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135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1041378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145517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978895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1716286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1435078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897609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Previsão de demanda </a:t>
                      </a:r>
                      <a:r>
                        <a:rPr lang="pt-BR" sz="1400" dirty="0" err="1"/>
                        <a:t>independ</a:t>
                      </a:r>
                      <a:r>
                        <a:rPr lang="pt-BR" sz="1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Pedidos em Carteira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i="1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i="1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180-45=135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135-57=78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78-43=35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35</a:t>
                      </a:r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-52</a:t>
                      </a:r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 = -17 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-17 +40 = 23 </a:t>
                      </a:r>
                    </a:p>
                    <a:p>
                      <a:pPr algn="ctr"/>
                      <a:r>
                        <a:rPr lang="pt-BR" sz="1400" i="1" dirty="0">
                          <a:solidFill>
                            <a:schemeClr val="tx1"/>
                          </a:solidFill>
                        </a:rPr>
                        <a:t>23 &lt; 30, então acrescentar 7 no PMP</a:t>
                      </a:r>
                    </a:p>
                    <a:p>
                      <a:pPr algn="ctr"/>
                      <a:r>
                        <a:rPr lang="pt-BR" sz="1400" i="1" dirty="0">
                          <a:solidFill>
                            <a:srgbClr val="0070C0"/>
                          </a:solidFill>
                        </a:rPr>
                        <a:t>=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30 </a:t>
                      </a:r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– 50 </a:t>
                      </a:r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= - </a:t>
                      </a:r>
                      <a:r>
                        <a:rPr lang="pt-BR" sz="1400" i="1" dirty="0">
                          <a:solidFill>
                            <a:schemeClr val="tx1"/>
                          </a:solidFill>
                        </a:rPr>
                        <a:t>20 </a:t>
                      </a:r>
                    </a:p>
                    <a:p>
                      <a:pPr algn="ctr"/>
                      <a:r>
                        <a:rPr lang="pt-BR" sz="1400" i="1" dirty="0">
                          <a:solidFill>
                            <a:schemeClr val="tx1"/>
                          </a:solidFill>
                        </a:rPr>
                        <a:t>-20 + 40 = 20</a:t>
                      </a:r>
                    </a:p>
                    <a:p>
                      <a:pPr algn="ctr"/>
                      <a:r>
                        <a:rPr lang="pt-BR" sz="1400" i="1" dirty="0">
                          <a:solidFill>
                            <a:schemeClr val="tx1"/>
                          </a:solidFill>
                        </a:rPr>
                        <a:t>20&lt;30</a:t>
                      </a:r>
                    </a:p>
                    <a:p>
                      <a:pPr algn="ctr"/>
                      <a:r>
                        <a:rPr lang="pt-BR" sz="1400" i="1" dirty="0">
                          <a:solidFill>
                            <a:schemeClr val="tx1"/>
                          </a:solidFill>
                        </a:rPr>
                        <a:t>Acrescentar 10 no PMP</a:t>
                      </a:r>
                    </a:p>
                    <a:p>
                      <a:pPr algn="ctr"/>
                      <a:r>
                        <a:rPr lang="pt-BR" sz="1400" i="1" dirty="0">
                          <a:solidFill>
                            <a:srgbClr val="0070C0"/>
                          </a:solidFill>
                        </a:rPr>
                        <a:t>=30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70C0"/>
                          </a:solidFill>
                        </a:rPr>
                        <a:t>30-36 + 40 = 34</a:t>
                      </a:r>
                    </a:p>
                    <a:p>
                      <a:pPr algn="ctr"/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86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strike="sngStrike" dirty="0">
                          <a:solidFill>
                            <a:srgbClr val="7030A0"/>
                          </a:solidFill>
                        </a:rPr>
                        <a:t>40</a:t>
                      </a:r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 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strike="sngStrike" dirty="0">
                          <a:solidFill>
                            <a:srgbClr val="7030A0"/>
                          </a:solidFill>
                        </a:rPr>
                        <a:t>40</a:t>
                      </a:r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7030A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05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873A-585C-84F6-77ED-3B6442B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3" y="741604"/>
            <a:ext cx="7991636" cy="1262521"/>
          </a:xfrm>
        </p:spPr>
        <p:txBody>
          <a:bodyPr/>
          <a:lstStyle/>
          <a:p>
            <a:r>
              <a:rPr lang="pt-BR" dirty="0"/>
              <a:t>Considere a seguinte situação: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844EBB-4260-F69C-60A7-F57CA5D8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5005" y="869287"/>
            <a:ext cx="1922690" cy="1922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EFB29-196F-2921-B9D8-F2EF254D2CE6}"/>
              </a:ext>
            </a:extLst>
          </p:cNvPr>
          <p:cNvSpPr txBox="1"/>
          <p:nvPr/>
        </p:nvSpPr>
        <p:spPr>
          <a:xfrm>
            <a:off x="474863" y="2334459"/>
            <a:ext cx="6214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Ajude a empresa Couro Vegano, que produz mochilas a elaborar um Plano Mestre de Produção.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68484E-4B3B-6E2C-C719-A7E034FEA3C2}"/>
              </a:ext>
            </a:extLst>
          </p:cNvPr>
          <p:cNvSpPr/>
          <p:nvPr/>
        </p:nvSpPr>
        <p:spPr>
          <a:xfrm>
            <a:off x="8224902" y="869288"/>
            <a:ext cx="341674" cy="53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D497271-D728-EEEE-A35D-0898980AB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25221"/>
              </p:ext>
            </p:extLst>
          </p:nvPr>
        </p:nvGraphicFramePr>
        <p:xfrm>
          <a:off x="474863" y="3560371"/>
          <a:ext cx="91308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135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1041378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145517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978895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1716286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1435078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897609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CENÁRIO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CENÁRIO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CENÁRIO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0859127-740F-E68C-1CD1-6C3A3C1304C0}"/>
              </a:ext>
            </a:extLst>
          </p:cNvPr>
          <p:cNvSpPr txBox="1"/>
          <p:nvPr/>
        </p:nvSpPr>
        <p:spPr>
          <a:xfrm>
            <a:off x="2521047" y="5704398"/>
            <a:ext cx="5038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Qual o melhor cenário para produção?</a:t>
            </a:r>
          </a:p>
        </p:txBody>
      </p:sp>
    </p:spTree>
    <p:extLst>
      <p:ext uri="{BB962C8B-B14F-4D97-AF65-F5344CB8AC3E}">
        <p14:creationId xmlns:p14="http://schemas.microsoft.com/office/powerpoint/2010/main" val="4034965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O fluxo de informação e o PCP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pt-B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CBEEE2-49B0-4517-AB5C-03F5BCD49324}" type="slidenum">
              <a:rPr lang="pt-BR" smtClean="0"/>
              <a:pPr/>
              <a:t>43</a:t>
            </a:fld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t-BR" sz="2315" dirty="0">
                <a:solidFill>
                  <a:srgbClr val="00B050"/>
                </a:solidFill>
              </a:rPr>
              <a:t>Plano-Mestre de Produção - </a:t>
            </a:r>
            <a:r>
              <a:rPr lang="pt-BR" sz="2315" dirty="0"/>
              <a:t>Define quais os produtos finais de cada período, com base nas previsões de venda de médio prazo e nos pedidos já confirmados. </a:t>
            </a:r>
          </a:p>
          <a:p>
            <a:pPr lvl="1" algn="just"/>
            <a:r>
              <a:rPr lang="pt-BR" sz="2315" dirty="0"/>
              <a:t>O PMP guiará as ações produtivas em um horizonte de tempo de normalmente 6 a 12 meses com base semanal, considerando os pedidos existentes.</a:t>
            </a:r>
          </a:p>
          <a:p>
            <a:endParaRPr lang="pt-BR" sz="2646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64B2A1-413A-3E82-CE1A-48625C68660C}"/>
              </a:ext>
            </a:extLst>
          </p:cNvPr>
          <p:cNvSpPr txBox="1"/>
          <p:nvPr/>
        </p:nvSpPr>
        <p:spPr>
          <a:xfrm>
            <a:off x="4537102" y="6014149"/>
            <a:ext cx="5038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Programa Mestre de Produção (PMP)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Plano Mestre de Produção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Planejamento Mestre da Produção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Master </a:t>
            </a:r>
            <a:r>
              <a:rPr lang="pt-BR" dirty="0" err="1"/>
              <a:t>Production</a:t>
            </a:r>
            <a:r>
              <a:rPr lang="pt-BR" dirty="0"/>
              <a:t> Schedule MPS</a:t>
            </a:r>
          </a:p>
        </p:txBody>
      </p:sp>
    </p:spTree>
    <p:extLst>
      <p:ext uri="{BB962C8B-B14F-4D97-AF65-F5344CB8AC3E}">
        <p14:creationId xmlns:p14="http://schemas.microsoft.com/office/powerpoint/2010/main" val="3234316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01106-B583-17CB-345D-6DECCC2F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Google Shape;255;p19">
            <a:extLst>
              <a:ext uri="{FF2B5EF4-FFF2-40B4-BE49-F238E27FC236}">
                <a16:creationId xmlns:a16="http://schemas.microsoft.com/office/drawing/2014/main" id="{0804EFA7-1F64-E6B2-9706-0010AEE9794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b="7953"/>
          <a:stretch/>
        </p:blipFill>
        <p:spPr>
          <a:xfrm>
            <a:off x="1114889" y="945360"/>
            <a:ext cx="8593947" cy="5668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4EDB2E-9725-CDE1-1A75-AEEAA3C6639B}"/>
              </a:ext>
            </a:extLst>
          </p:cNvPr>
          <p:cNvSpPr txBox="1"/>
          <p:nvPr/>
        </p:nvSpPr>
        <p:spPr>
          <a:xfrm>
            <a:off x="67544" y="6614314"/>
            <a:ext cx="9508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pt-BR" dirty="0"/>
              <a:t>É a </a:t>
            </a:r>
            <a:r>
              <a:rPr lang="pt-BR" b="1" dirty="0"/>
              <a:t>base do planejamento </a:t>
            </a:r>
            <a:r>
              <a:rPr lang="pt-BR" dirty="0"/>
              <a:t>da </a:t>
            </a:r>
            <a:r>
              <a:rPr lang="pt-BR" b="1" dirty="0"/>
              <a:t>utilização da mão-de-obra e equipamentos</a:t>
            </a:r>
            <a:r>
              <a:rPr lang="pt-BR" dirty="0"/>
              <a:t>, determinando a quantidade de materiais e capital que serão utilizados.</a:t>
            </a:r>
          </a:p>
        </p:txBody>
      </p:sp>
    </p:spTree>
    <p:extLst>
      <p:ext uri="{BB962C8B-B14F-4D97-AF65-F5344CB8AC3E}">
        <p14:creationId xmlns:p14="http://schemas.microsoft.com/office/powerpoint/2010/main" val="2859245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>
            <a:spLocks noGrp="1"/>
          </p:cNvSpPr>
          <p:nvPr>
            <p:ph type="title"/>
          </p:nvPr>
        </p:nvSpPr>
        <p:spPr>
          <a:xfrm>
            <a:off x="2177769" y="1012611"/>
            <a:ext cx="7777476" cy="10959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4" tIns="34278" rIns="68574" bIns="34278" anchor="ctr" anchorCtr="0" compatLnSpc="1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pt-BR"/>
              <a:t>PMP em serviços</a:t>
            </a:r>
            <a:endParaRPr/>
          </a:p>
        </p:txBody>
      </p:sp>
      <p:sp>
        <p:nvSpPr>
          <p:cNvPr id="386" name="Google Shape;386;p33"/>
          <p:cNvSpPr txBox="1">
            <a:spLocks noGrp="1"/>
          </p:cNvSpPr>
          <p:nvPr>
            <p:ph type="body" idx="1"/>
          </p:nvPr>
        </p:nvSpPr>
        <p:spPr>
          <a:xfrm>
            <a:off x="395430" y="2640778"/>
            <a:ext cx="9181743" cy="35976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4" tIns="34278" rIns="68574" bIns="34278" anchor="t" anchorCtr="0" compatLnSpc="1">
            <a:normAutofit/>
          </a:bodyPr>
          <a:lstStyle/>
          <a:p>
            <a:pPr marL="189015" indent="-189015" algn="just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pt-BR" sz="2000" dirty="0"/>
              <a:t>O PMP também pode ser utilizado em empresas de serviços. </a:t>
            </a:r>
          </a:p>
          <a:p>
            <a:pPr marL="189015" indent="-189015" algn="just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endParaRPr sz="2000" dirty="0"/>
          </a:p>
          <a:p>
            <a:pPr marL="189015" indent="-189015" algn="just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pt-BR" sz="2000" dirty="0"/>
              <a:t>Por exemplo, em um hospital há um plano mestre que indica quais </a:t>
            </a:r>
            <a:r>
              <a:rPr lang="pt-BR" sz="2000" u="sng" dirty="0"/>
              <a:t>cirurgias estão planejadas </a:t>
            </a:r>
            <a:r>
              <a:rPr lang="pt-BR" sz="2000" dirty="0"/>
              <a:t>e quando </a:t>
            </a:r>
            <a:r>
              <a:rPr lang="pt-BR" sz="2000" u="sng" dirty="0"/>
              <a:t>serão realizadas</a:t>
            </a:r>
            <a:r>
              <a:rPr lang="pt-BR" sz="2000" dirty="0"/>
              <a:t>. Direciona a quantidade de materiais, instrumentos, pessoas, necessários para a realização das cirurgias, administrando a programação de pessoal, incluindo anestesistas, enfermeiras, cirurgiões.</a:t>
            </a:r>
            <a:endParaRPr sz="2000" dirty="0"/>
          </a:p>
        </p:txBody>
      </p:sp>
      <p:pic>
        <p:nvPicPr>
          <p:cNvPr id="387" name="Google Shape;38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452" y="5161068"/>
            <a:ext cx="1850377" cy="138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3913" y="5172183"/>
            <a:ext cx="2342675" cy="137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8003" y="5161068"/>
            <a:ext cx="3907192" cy="138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"/>
          <p:cNvSpPr txBox="1">
            <a:spLocks noGrp="1"/>
          </p:cNvSpPr>
          <p:nvPr>
            <p:ph type="title"/>
          </p:nvPr>
        </p:nvSpPr>
        <p:spPr>
          <a:xfrm>
            <a:off x="2177769" y="1012611"/>
            <a:ext cx="7777476" cy="10959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4" tIns="34278" rIns="68574" bIns="34278" anchor="ctr" anchorCtr="0" compatLnSpc="1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pt-BR"/>
              <a:t>Plano Mestre de Produção</a:t>
            </a:r>
            <a:endParaRPr/>
          </a:p>
        </p:txBody>
      </p:sp>
      <p:sp>
        <p:nvSpPr>
          <p:cNvPr id="426" name="Google Shape;426;p37"/>
          <p:cNvSpPr txBox="1">
            <a:spLocks noGrp="1"/>
          </p:cNvSpPr>
          <p:nvPr>
            <p:ph type="body" idx="1"/>
          </p:nvPr>
        </p:nvSpPr>
        <p:spPr>
          <a:xfrm>
            <a:off x="341420" y="2454166"/>
            <a:ext cx="9397784" cy="35976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4" tIns="34278" rIns="68574" bIns="34278" anchor="t" anchorCtr="0" compatLnSpc="1">
            <a:normAutofit/>
          </a:bodyPr>
          <a:lstStyle/>
          <a:p>
            <a:pPr marL="189015" indent="-189015" algn="just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pt-BR" sz="2000" dirty="0"/>
              <a:t>O PMP tem como </a:t>
            </a:r>
            <a:r>
              <a:rPr lang="pt-BR" sz="2000" b="1" dirty="0"/>
              <a:t>atividade gestão de pedidos</a:t>
            </a:r>
            <a:r>
              <a:rPr lang="pt-BR" sz="2000" dirty="0"/>
              <a:t>, que através da uma </a:t>
            </a:r>
            <a:r>
              <a:rPr lang="pt-BR" sz="2000" b="1" dirty="0"/>
              <a:t>verificação da capacidade </a:t>
            </a:r>
            <a:r>
              <a:rPr lang="pt-BR" sz="2000" dirty="0"/>
              <a:t>durante o processo de </a:t>
            </a:r>
            <a:r>
              <a:rPr lang="pt-BR" sz="2000" b="1" dirty="0"/>
              <a:t>entrada de pedido </a:t>
            </a:r>
            <a:r>
              <a:rPr lang="pt-BR" sz="2000" dirty="0"/>
              <a:t>e da </a:t>
            </a:r>
            <a:r>
              <a:rPr lang="pt-BR" sz="2000" b="1" dirty="0"/>
              <a:t>disponibilidade de materiais</a:t>
            </a:r>
            <a:r>
              <a:rPr lang="pt-BR" sz="2000" dirty="0"/>
              <a:t>, possibilita saber se a </a:t>
            </a:r>
            <a:r>
              <a:rPr lang="pt-BR" sz="2000" b="1" dirty="0"/>
              <a:t>empresa é capaz </a:t>
            </a:r>
            <a:r>
              <a:rPr lang="pt-BR" sz="2000" dirty="0"/>
              <a:t>ou </a:t>
            </a:r>
            <a:r>
              <a:rPr lang="pt-BR" sz="2000" b="1" dirty="0"/>
              <a:t>não de cumprir o prazo </a:t>
            </a:r>
            <a:r>
              <a:rPr lang="pt-BR" sz="2000" dirty="0"/>
              <a:t>estipulado pelo cliente, visando garantir o atendimento do pedido desde o </a:t>
            </a:r>
            <a:r>
              <a:rPr lang="pt-BR" sz="2000" u="sng" dirty="0"/>
              <a:t>processo de vendas</a:t>
            </a:r>
            <a:r>
              <a:rPr lang="pt-BR" sz="2000" dirty="0"/>
              <a:t>.</a:t>
            </a:r>
            <a:endParaRPr sz="2000" dirty="0"/>
          </a:p>
        </p:txBody>
      </p:sp>
      <p:pic>
        <p:nvPicPr>
          <p:cNvPr id="427" name="Google Shape;42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6507" y="4451642"/>
            <a:ext cx="3543677" cy="2272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8CCC0-0DE0-ADCF-B91F-707AE200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Resolvido 2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936CDB-4F23-120A-AA61-B4C6990EF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964" y="2369251"/>
            <a:ext cx="7668695" cy="3658111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FF32C9E-1E36-9112-43AE-C1C899C12334}"/>
              </a:ext>
            </a:extLst>
          </p:cNvPr>
          <p:cNvSpPr txBox="1"/>
          <p:nvPr/>
        </p:nvSpPr>
        <p:spPr>
          <a:xfrm>
            <a:off x="709127" y="6429648"/>
            <a:ext cx="6456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Cenário: Política da Empresa é ES=30; LOTE=50; EI= 70</a:t>
            </a:r>
          </a:p>
        </p:txBody>
      </p:sp>
    </p:spTree>
    <p:extLst>
      <p:ext uri="{BB962C8B-B14F-4D97-AF65-F5344CB8AC3E}">
        <p14:creationId xmlns:p14="http://schemas.microsoft.com/office/powerpoint/2010/main" val="1148882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8CCC0-0DE0-ADCF-B91F-707AE200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90" y="431161"/>
            <a:ext cx="7991636" cy="1262521"/>
          </a:xfrm>
        </p:spPr>
        <p:txBody>
          <a:bodyPr/>
          <a:lstStyle/>
          <a:p>
            <a:r>
              <a:rPr lang="pt-BR" dirty="0"/>
              <a:t>Exemplo Resolvido 2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936CDB-4F23-120A-AA61-B4C6990EF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487"/>
          <a:stretch/>
        </p:blipFill>
        <p:spPr>
          <a:xfrm>
            <a:off x="291563" y="1741274"/>
            <a:ext cx="7668695" cy="126252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3FB79E-4048-10D0-F518-DD027619D297}"/>
              </a:ext>
            </a:extLst>
          </p:cNvPr>
          <p:cNvSpPr txBox="1"/>
          <p:nvPr/>
        </p:nvSpPr>
        <p:spPr>
          <a:xfrm>
            <a:off x="386651" y="3003795"/>
            <a:ext cx="6456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Cenário: Política da Empresa é ES=30; LOTE=50; EI= 70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5760A4C-264B-CE5B-0C2D-3BD641192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58993"/>
              </p:ext>
            </p:extLst>
          </p:nvPr>
        </p:nvGraphicFramePr>
        <p:xfrm>
          <a:off x="474863" y="3947788"/>
          <a:ext cx="9130898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135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1041378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145517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978895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1716286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1435078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897609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70-20=50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=50-20=30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=30-50+50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=30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2060"/>
                          </a:solidFill>
                        </a:rPr>
                        <a:t>=30-30+50</a:t>
                      </a:r>
                    </a:p>
                    <a:p>
                      <a:pPr algn="ctr"/>
                      <a:r>
                        <a:rPr lang="pt-BR" sz="1600" i="1" dirty="0">
                          <a:solidFill>
                            <a:srgbClr val="002060"/>
                          </a:solidFill>
                        </a:rPr>
                        <a:t>=50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=50-30+50= 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6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1A8CCF0-1B1C-4CBD-8600-672C9C70014C}"/>
              </a:ext>
            </a:extLst>
          </p:cNvPr>
          <p:cNvSpPr txBox="1"/>
          <p:nvPr/>
        </p:nvSpPr>
        <p:spPr>
          <a:xfrm>
            <a:off x="3434397" y="4727088"/>
            <a:ext cx="12176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rgbClr val="0070C0"/>
                </a:solidFill>
                <a:highlight>
                  <a:srgbClr val="FFFF00"/>
                </a:highlight>
              </a:rPr>
              <a:t>Estoque que sobrou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5C979A-87C7-2026-83F4-7693B18B7CAC}"/>
              </a:ext>
            </a:extLst>
          </p:cNvPr>
          <p:cNvSpPr txBox="1"/>
          <p:nvPr/>
        </p:nvSpPr>
        <p:spPr>
          <a:xfrm>
            <a:off x="445878" y="3559324"/>
            <a:ext cx="50406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rgbClr val="0070C0"/>
                </a:solidFill>
                <a:highlight>
                  <a:srgbClr val="FFFF00"/>
                </a:highlight>
              </a:rPr>
              <a:t>EI-D=</a:t>
            </a:r>
          </a:p>
        </p:txBody>
      </p:sp>
    </p:spTree>
    <p:extLst>
      <p:ext uri="{BB962C8B-B14F-4D97-AF65-F5344CB8AC3E}">
        <p14:creationId xmlns:p14="http://schemas.microsoft.com/office/powerpoint/2010/main" val="3521045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8CCC0-0DE0-ADCF-B91F-707AE200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90" y="431161"/>
            <a:ext cx="7991636" cy="1262521"/>
          </a:xfrm>
        </p:spPr>
        <p:txBody>
          <a:bodyPr/>
          <a:lstStyle/>
          <a:p>
            <a:r>
              <a:rPr lang="pt-BR" dirty="0"/>
              <a:t>Exemplo Resolvido 2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936CDB-4F23-120A-AA61-B4C6990EF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487"/>
          <a:stretch/>
        </p:blipFill>
        <p:spPr>
          <a:xfrm>
            <a:off x="291563" y="1741274"/>
            <a:ext cx="7668695" cy="126252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3FB79E-4048-10D0-F518-DD027619D297}"/>
              </a:ext>
            </a:extLst>
          </p:cNvPr>
          <p:cNvSpPr txBox="1"/>
          <p:nvPr/>
        </p:nvSpPr>
        <p:spPr>
          <a:xfrm>
            <a:off x="386651" y="3003795"/>
            <a:ext cx="6456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Cenário: Política da Empresa é ES=30; LOTE=50; EI= 70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5760A4C-264B-CE5B-0C2D-3BD641192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64237"/>
              </p:ext>
            </p:extLst>
          </p:nvPr>
        </p:nvGraphicFramePr>
        <p:xfrm>
          <a:off x="474863" y="3779837"/>
          <a:ext cx="9130898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135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1041378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145517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978895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1716286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1435078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897609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206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6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58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ADA73B5-432E-47A2-BE3C-F72BB7474C19}"/>
              </a:ext>
            </a:extLst>
          </p:cNvPr>
          <p:cNvGrpSpPr/>
          <p:nvPr/>
        </p:nvGrpSpPr>
        <p:grpSpPr>
          <a:xfrm>
            <a:off x="991258" y="3098301"/>
            <a:ext cx="7531451" cy="3266520"/>
            <a:chOff x="1198876" y="2604716"/>
            <a:chExt cx="9108905" cy="3950689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92C335B-BB69-400B-8593-24272D5D9BC2}"/>
                </a:ext>
              </a:extLst>
            </p:cNvPr>
            <p:cNvSpPr/>
            <p:nvPr/>
          </p:nvSpPr>
          <p:spPr>
            <a:xfrm>
              <a:off x="1198876" y="2604716"/>
              <a:ext cx="9108905" cy="395068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4883" rIns="14883" rtlCol="0" anchor="ctr"/>
            <a:lstStyle/>
            <a:p>
              <a:pPr algn="r"/>
              <a:r>
                <a:rPr lang="pt-BR" sz="1488" dirty="0"/>
                <a:t>ERP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1B783F9-F7B9-4170-8649-A0B031A5820E}"/>
                </a:ext>
              </a:extLst>
            </p:cNvPr>
            <p:cNvSpPr txBox="1"/>
            <p:nvPr/>
          </p:nvSpPr>
          <p:spPr>
            <a:xfrm>
              <a:off x="8468977" y="4754880"/>
              <a:ext cx="688644" cy="388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88" dirty="0"/>
                <a:t>1990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Histórico</a:t>
            </a:r>
            <a:endParaRPr lang="pt-BR" sz="1654" b="1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829641F-8646-4A4F-9D9F-2388307176F0}"/>
              </a:ext>
            </a:extLst>
          </p:cNvPr>
          <p:cNvGrpSpPr/>
          <p:nvPr/>
        </p:nvGrpSpPr>
        <p:grpSpPr>
          <a:xfrm>
            <a:off x="1003148" y="3539281"/>
            <a:ext cx="5695503" cy="2384560"/>
            <a:chOff x="1213257" y="3138059"/>
            <a:chExt cx="6888419" cy="288400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CF8DB739-10B2-42D6-97D0-FE10C8A63A2F}"/>
                </a:ext>
              </a:extLst>
            </p:cNvPr>
            <p:cNvSpPr/>
            <p:nvPr/>
          </p:nvSpPr>
          <p:spPr>
            <a:xfrm>
              <a:off x="1213257" y="3138059"/>
              <a:ext cx="6888419" cy="28840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4472C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4883" rIns="14883" rtlCol="0" anchor="ctr"/>
            <a:lstStyle/>
            <a:p>
              <a:pPr algn="r"/>
              <a:r>
                <a:rPr lang="pt-BR" sz="1488" dirty="0"/>
                <a:t>MRP II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2C71667-F260-48B6-A593-EC6DE652C731}"/>
                </a:ext>
              </a:extLst>
            </p:cNvPr>
            <p:cNvSpPr txBox="1"/>
            <p:nvPr/>
          </p:nvSpPr>
          <p:spPr>
            <a:xfrm>
              <a:off x="6491387" y="4754880"/>
              <a:ext cx="688644" cy="388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88" dirty="0"/>
                <a:t>1980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C5267CD-9485-4902-B299-B23B197C1164}"/>
              </a:ext>
            </a:extLst>
          </p:cNvPr>
          <p:cNvGrpSpPr/>
          <p:nvPr/>
        </p:nvGrpSpPr>
        <p:grpSpPr>
          <a:xfrm>
            <a:off x="991259" y="3802252"/>
            <a:ext cx="4306865" cy="1858615"/>
            <a:chOff x="1198877" y="3456110"/>
            <a:chExt cx="5208933" cy="22479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4EE1214-DF8B-431C-BE11-1CD650042C62}"/>
                </a:ext>
              </a:extLst>
            </p:cNvPr>
            <p:cNvSpPr/>
            <p:nvPr/>
          </p:nvSpPr>
          <p:spPr>
            <a:xfrm>
              <a:off x="1198877" y="3456110"/>
              <a:ext cx="5208933" cy="2247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4883" rIns="14883" rtlCol="0" anchor="ctr"/>
            <a:lstStyle/>
            <a:p>
              <a:pPr algn="r"/>
              <a:r>
                <a:rPr lang="pt-BR" sz="1488" dirty="0"/>
                <a:t>MRP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8D200C7-62F7-4AA3-90FD-BC35B0DA5D2E}"/>
                </a:ext>
              </a:extLst>
            </p:cNvPr>
            <p:cNvSpPr txBox="1"/>
            <p:nvPr/>
          </p:nvSpPr>
          <p:spPr>
            <a:xfrm>
              <a:off x="5074735" y="4754880"/>
              <a:ext cx="688644" cy="388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88" dirty="0"/>
                <a:t>1960</a:t>
              </a:r>
            </a:p>
          </p:txBody>
        </p:sp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4984C6B9-3EFF-4D58-B30F-D0401AB3ACAD}"/>
              </a:ext>
            </a:extLst>
          </p:cNvPr>
          <p:cNvSpPr/>
          <p:nvPr/>
        </p:nvSpPr>
        <p:spPr>
          <a:xfrm>
            <a:off x="991259" y="4028016"/>
            <a:ext cx="2832322" cy="140708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88" dirty="0"/>
              <a:t>Controle de Estoques</a:t>
            </a:r>
          </a:p>
        </p:txBody>
      </p:sp>
    </p:spTree>
    <p:extLst>
      <p:ext uri="{BB962C8B-B14F-4D97-AF65-F5344CB8AC3E}">
        <p14:creationId xmlns:p14="http://schemas.microsoft.com/office/powerpoint/2010/main" val="40794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8CCC0-0DE0-ADCF-B91F-707AE200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90" y="431161"/>
            <a:ext cx="7991636" cy="1262521"/>
          </a:xfrm>
        </p:spPr>
        <p:txBody>
          <a:bodyPr/>
          <a:lstStyle/>
          <a:p>
            <a:r>
              <a:rPr lang="pt-BR" dirty="0"/>
              <a:t>Atividade de Fixação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936CDB-4F23-120A-AA61-B4C6990EF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487"/>
          <a:stretch/>
        </p:blipFill>
        <p:spPr>
          <a:xfrm>
            <a:off x="291563" y="1741274"/>
            <a:ext cx="7668695" cy="126252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3FB79E-4048-10D0-F518-DD027619D297}"/>
              </a:ext>
            </a:extLst>
          </p:cNvPr>
          <p:cNvSpPr txBox="1"/>
          <p:nvPr/>
        </p:nvSpPr>
        <p:spPr>
          <a:xfrm>
            <a:off x="466661" y="3127904"/>
            <a:ext cx="6456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Cenário: Política da Empresa é ES=40; LOTE=60; EI= 50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5760A4C-264B-CE5B-0C2D-3BD641192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46582"/>
              </p:ext>
            </p:extLst>
          </p:nvPr>
        </p:nvGraphicFramePr>
        <p:xfrm>
          <a:off x="828357" y="4099877"/>
          <a:ext cx="842391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773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960746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056821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903101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1189917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1179985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6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5D4F19A-7FF0-C2C9-8A9E-BBFF9B00B4C1}"/>
              </a:ext>
            </a:extLst>
          </p:cNvPr>
          <p:cNvSpPr txBox="1"/>
          <p:nvPr/>
        </p:nvSpPr>
        <p:spPr>
          <a:xfrm>
            <a:off x="6676961" y="6666849"/>
            <a:ext cx="6456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highlight>
                  <a:srgbClr val="FFFF00"/>
                </a:highlight>
              </a:rPr>
              <a:t>Agora é a sua vez!</a:t>
            </a:r>
          </a:p>
        </p:txBody>
      </p:sp>
    </p:spTree>
    <p:extLst>
      <p:ext uri="{BB962C8B-B14F-4D97-AF65-F5344CB8AC3E}">
        <p14:creationId xmlns:p14="http://schemas.microsoft.com/office/powerpoint/2010/main" val="985011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8CCC0-0DE0-ADCF-B91F-707AE200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90" y="431161"/>
            <a:ext cx="7991636" cy="1262521"/>
          </a:xfrm>
        </p:spPr>
        <p:txBody>
          <a:bodyPr/>
          <a:lstStyle/>
          <a:p>
            <a:r>
              <a:rPr lang="pt-BR" dirty="0"/>
              <a:t>Atividade de Fixação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936CDB-4F23-120A-AA61-B4C6990EF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487"/>
          <a:stretch/>
        </p:blipFill>
        <p:spPr>
          <a:xfrm>
            <a:off x="291563" y="1741274"/>
            <a:ext cx="7668695" cy="126252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3FB79E-4048-10D0-F518-DD027619D297}"/>
              </a:ext>
            </a:extLst>
          </p:cNvPr>
          <p:cNvSpPr txBox="1"/>
          <p:nvPr/>
        </p:nvSpPr>
        <p:spPr>
          <a:xfrm>
            <a:off x="386651" y="3003795"/>
            <a:ext cx="6456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Cenário: Política da Empresa é ES=40; LOTE=60; EI= 50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5760A4C-264B-CE5B-0C2D-3BD64119232A}"/>
              </a:ext>
            </a:extLst>
          </p:cNvPr>
          <p:cNvGraphicFramePr>
            <a:graphicFrameLocks noGrp="1"/>
          </p:cNvGraphicFramePr>
          <p:nvPr/>
        </p:nvGraphicFramePr>
        <p:xfrm>
          <a:off x="828357" y="4099877"/>
          <a:ext cx="842391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773">
                  <a:extLst>
                    <a:ext uri="{9D8B030D-6E8A-4147-A177-3AD203B41FA5}">
                      <a16:colId xmlns:a16="http://schemas.microsoft.com/office/drawing/2014/main" val="2536379605"/>
                    </a:ext>
                  </a:extLst>
                </a:gridCol>
                <a:gridCol w="960746">
                  <a:extLst>
                    <a:ext uri="{9D8B030D-6E8A-4147-A177-3AD203B41FA5}">
                      <a16:colId xmlns:a16="http://schemas.microsoft.com/office/drawing/2014/main" val="3310434651"/>
                    </a:ext>
                  </a:extLst>
                </a:gridCol>
                <a:gridCol w="1056821">
                  <a:extLst>
                    <a:ext uri="{9D8B030D-6E8A-4147-A177-3AD203B41FA5}">
                      <a16:colId xmlns:a16="http://schemas.microsoft.com/office/drawing/2014/main" val="2172163739"/>
                    </a:ext>
                  </a:extLst>
                </a:gridCol>
                <a:gridCol w="903101">
                  <a:extLst>
                    <a:ext uri="{9D8B030D-6E8A-4147-A177-3AD203B41FA5}">
                      <a16:colId xmlns:a16="http://schemas.microsoft.com/office/drawing/2014/main" val="3258032760"/>
                    </a:ext>
                  </a:extLst>
                </a:gridCol>
                <a:gridCol w="1189917">
                  <a:extLst>
                    <a:ext uri="{9D8B030D-6E8A-4147-A177-3AD203B41FA5}">
                      <a16:colId xmlns:a16="http://schemas.microsoft.com/office/drawing/2014/main" val="3493553712"/>
                    </a:ext>
                  </a:extLst>
                </a:gridCol>
                <a:gridCol w="1179985">
                  <a:extLst>
                    <a:ext uri="{9D8B030D-6E8A-4147-A177-3AD203B41FA5}">
                      <a16:colId xmlns:a16="http://schemas.microsoft.com/office/drawing/2014/main" val="802643653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31546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Sem6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Demanda Considerada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1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Estoque inicial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70C0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70C0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70C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3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Estoque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2060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i="1" dirty="0">
                          <a:solidFill>
                            <a:srgbClr val="00206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6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PMP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7030A0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6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430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1D796-6A47-41F0-0AD5-539C638B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 de Fixação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67D88-06C1-D5E3-76EE-4040A2C8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3" y="2320237"/>
            <a:ext cx="9215999" cy="429407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t-BR" sz="1200" dirty="0"/>
              <a:t>Suponha que você é responsável pelo planejamento de produção em um laticínio que produz queijo. Com base nas informações fornecidas abaixo, elabore o Master </a:t>
            </a:r>
            <a:r>
              <a:rPr lang="pt-BR" sz="1200" dirty="0" err="1"/>
              <a:t>Production</a:t>
            </a:r>
            <a:r>
              <a:rPr lang="pt-BR" sz="1200" dirty="0"/>
              <a:t> Schedule (MPS) para os próximos dois meses, considerando três cenários diferentes. Além disso, considere as implicações de cada cenário na tomada de decisão e reflita sobre qual seria o melhor cenário para a empresa.</a:t>
            </a:r>
          </a:p>
          <a:p>
            <a:pPr>
              <a:spcAft>
                <a:spcPts val="0"/>
              </a:spcAft>
            </a:pPr>
            <a:r>
              <a:rPr lang="pt-BR" sz="1200" dirty="0"/>
              <a:t>Informações fornecidas:</a:t>
            </a:r>
          </a:p>
          <a:p>
            <a:pPr>
              <a:spcAft>
                <a:spcPts val="0"/>
              </a:spcAft>
            </a:pPr>
            <a:endParaRPr lang="pt-BR" sz="1200" dirty="0"/>
          </a:p>
          <a:p>
            <a:pPr>
              <a:spcAft>
                <a:spcPts val="0"/>
              </a:spcAft>
            </a:pPr>
            <a:r>
              <a:rPr lang="pt-BR" sz="1200" dirty="0"/>
              <a:t>Demanda semanal prevista para os próximos dois meses:</a:t>
            </a:r>
          </a:p>
          <a:p>
            <a:pPr>
              <a:spcAft>
                <a:spcPts val="0"/>
              </a:spcAft>
            </a:pPr>
            <a:endParaRPr lang="pt-BR" sz="1200" dirty="0"/>
          </a:p>
          <a:p>
            <a:pPr marL="720725">
              <a:spcAft>
                <a:spcPts val="0"/>
              </a:spcAft>
            </a:pPr>
            <a:r>
              <a:rPr lang="pt-BR" sz="1200" dirty="0"/>
              <a:t>Mês 1: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Semana 1: 80 unidades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Semana 2: 100 unidades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Semana 3: 120 unidades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Semana 4: 90 unidades</a:t>
            </a:r>
          </a:p>
          <a:p>
            <a:pPr marL="720725">
              <a:spcAft>
                <a:spcPts val="0"/>
              </a:spcAft>
            </a:pPr>
            <a:endParaRPr lang="pt-BR" sz="1200" dirty="0"/>
          </a:p>
          <a:p>
            <a:pPr marL="720725">
              <a:spcAft>
                <a:spcPts val="0"/>
              </a:spcAft>
            </a:pPr>
            <a:r>
              <a:rPr lang="pt-BR" sz="1200" dirty="0"/>
              <a:t>Mês 2: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Semana 5: 110 unidades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Semana 6: 130 unidades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Semana 7: 140 unidades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Semana 8: 120 unidades</a:t>
            </a:r>
          </a:p>
          <a:p>
            <a:pPr marL="720725">
              <a:spcAft>
                <a:spcPts val="0"/>
              </a:spcAft>
            </a:pPr>
            <a:endParaRPr lang="pt-BR" sz="1200" dirty="0"/>
          </a:p>
          <a:p>
            <a:pPr marL="720725">
              <a:spcAft>
                <a:spcPts val="0"/>
              </a:spcAft>
            </a:pPr>
            <a:r>
              <a:rPr lang="pt-BR" sz="1200" dirty="0"/>
              <a:t>Pedidos em carteira: 50 unidades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Estoque inicial: 20 unidades</a:t>
            </a:r>
          </a:p>
          <a:p>
            <a:pPr marL="720725">
              <a:spcAft>
                <a:spcPts val="0"/>
              </a:spcAft>
            </a:pPr>
            <a:r>
              <a:rPr lang="pt-BR" sz="1200" dirty="0"/>
              <a:t>Tempo de fabricação: 7 dias</a:t>
            </a:r>
          </a:p>
          <a:p>
            <a:pPr>
              <a:spcAft>
                <a:spcPts val="0"/>
              </a:spcAft>
            </a:pPr>
            <a:endParaRPr lang="pt-BR" sz="1200" dirty="0"/>
          </a:p>
          <a:p>
            <a:pPr>
              <a:spcAft>
                <a:spcPts val="0"/>
              </a:spcAft>
            </a:pPr>
            <a:endParaRPr lang="pt-BR" sz="1200" dirty="0"/>
          </a:p>
          <a:p>
            <a:pPr>
              <a:spcAft>
                <a:spcPts val="0"/>
              </a:spcAft>
            </a:pPr>
            <a:r>
              <a:rPr lang="pt-BR" sz="1200" dirty="0"/>
              <a:t>Considerando as implicações de cada cenário na tomada de decisão, reflita sobre as vantagens e desvantagens de cada um. Pense sobre a eficácia de cada cenário em lidar com a demanda, minimizar os custos de produção e garantir a disponibilidade de produtos para atender aos pedidos dos clientes. Com base nessas considerações, identifique qual cenário seria o mais adequado para a empresa e justifique sua escolha.</a:t>
            </a:r>
          </a:p>
        </p:txBody>
      </p:sp>
    </p:spTree>
    <p:extLst>
      <p:ext uri="{BB962C8B-B14F-4D97-AF65-F5344CB8AC3E}">
        <p14:creationId xmlns:p14="http://schemas.microsoft.com/office/powerpoint/2010/main" val="975680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1D796-6A47-41F0-0AD5-539C638B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098" y="314100"/>
            <a:ext cx="7991636" cy="1262521"/>
          </a:xfrm>
        </p:spPr>
        <p:txBody>
          <a:bodyPr/>
          <a:lstStyle/>
          <a:p>
            <a:r>
              <a:rPr lang="pt-BR" dirty="0"/>
              <a:t>Atividade de Fixação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67D88-06C1-D5E3-76EE-4040A2C8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35" y="1105190"/>
            <a:ext cx="9215999" cy="4709213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Cenário 1:</a:t>
            </a:r>
          </a:p>
          <a:p>
            <a:pPr>
              <a:spcAft>
                <a:spcPts val="0"/>
              </a:spcAft>
            </a:pP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Produção flutua conforme a demanda.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Não há lote mínimo de produção.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Estoque de segurança igual a ZERO.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Vantagens: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A produção é alinhada com a demanda, evitando excesso ou falta de estoque.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Não há desperdício de recursos na produção de itens não demandados.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Possui uma abordagem mais ágil e flexível para responder às mudanças na demanda do mercado.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Desvantagens: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Pode haver dificuldades em manter a eficiência da produção devido a flutuações constantes na produção.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O risco de não conseguir atender à demanda total devido a possíveis atrasos na produção.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A falta de estoque de segurança pode resultar em dificuldades para lidar com variações inesperadas na demanda ou problemas de produção.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Cenário 2: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Lote de produção fixo de 50 unidades.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Estoque de segurança igual a ZERO.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Vantagens: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Estabilidade na produção, o que facilita o planejamento e a programação da produção.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Pode levar a custos de produção mais baixos devido à produção em massa.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Facilita a manutenção de níveis consistentes de estoque.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Desvantagens: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Pode resultar em excesso de estoque se a demanda real for menor que o lote de produção fixo.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Dificuldade em lidar com picos de demanda, pois a produção pode não ser flexível o suficiente para atender a aumentos repentinos.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Pode ser necessário armazenar grandes quantidades de produtos acabados, o que pode aumentar os custos de armazenamento.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Cenário 3: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Lote mínimo de produção de 40 unidades.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Estoque de segurança igual ou maior que 30 unidades.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Vantagens: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Garante um nível mínimo de produção para atender à demanda mesmo em períodos de baixa demanda.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Reduz o risco de falta de produtos devido a problemas de produção ou variações na demanda.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O estoque de segurança proporciona uma margem de segurança para lidar com variações imprevistas na demanda.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Desvantagens: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Pode resultar em excesso de estoque se a demanda real for menor que o lote mínimo de produção.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A rigidez do lote mínimo pode levar a problemas de eficiência se a demanda real for menor que o lote mínimo.</a:t>
            </a:r>
          </a:p>
          <a:p>
            <a:pPr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Pode ser necessário um investimento adicional em armazenamento devido ao estoque de segurança maior.</a:t>
            </a:r>
          </a:p>
          <a:p>
            <a:pPr>
              <a:spcAft>
                <a:spcPts val="0"/>
              </a:spcAft>
            </a:pPr>
            <a:r>
              <a:rPr lang="pt-BR" sz="1050" i="1" dirty="0"/>
              <a:t>Considerando as implicações de cada cenário na tomada de decisão, reflita sobre as vantagens e desvantagens de cada um. Pense sobre a eficácia de cada cenário em lidar com a demanda, minimizar os custos de produção e garantir a disponibilidade de produtos para atender aos pedidos dos clientes. Com base nessas considerações, identifique qual cenário seria o mais adequado para a empresa e justifique sua escolha.</a:t>
            </a:r>
          </a:p>
        </p:txBody>
      </p:sp>
    </p:spTree>
    <p:extLst>
      <p:ext uri="{BB962C8B-B14F-4D97-AF65-F5344CB8AC3E}">
        <p14:creationId xmlns:p14="http://schemas.microsoft.com/office/powerpoint/2010/main" val="2198408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title"/>
          </p:nvPr>
        </p:nvSpPr>
        <p:spPr>
          <a:xfrm>
            <a:off x="2177769" y="1012611"/>
            <a:ext cx="7777476" cy="10959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4" tIns="34278" rIns="68574" bIns="34278" anchor="ctr" anchorCtr="0" compatLnSpc="1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pt-BR"/>
              <a:t>AVALIAÇÃO DA AULA</a:t>
            </a:r>
            <a:endParaRPr/>
          </a:p>
        </p:txBody>
      </p:sp>
      <p:sp>
        <p:nvSpPr>
          <p:cNvPr id="439" name="Google Shape;439;p38"/>
          <p:cNvSpPr txBox="1">
            <a:spLocks noGrp="1"/>
          </p:cNvSpPr>
          <p:nvPr>
            <p:ph type="body" idx="1"/>
          </p:nvPr>
        </p:nvSpPr>
        <p:spPr>
          <a:xfrm>
            <a:off x="693043" y="2454166"/>
            <a:ext cx="8694539" cy="35976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4" tIns="34278" rIns="68574" bIns="34278" anchor="t" anchorCtr="0" compatLnSpc="1">
            <a:normAutofit/>
          </a:bodyPr>
          <a:lstStyle/>
          <a:p>
            <a:pPr marL="189015" indent="-189015" algn="l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pt-BR" sz="2000" dirty="0"/>
              <a:t>A empresa Alfa produz cerveja e precisa planejar nas próximas semanas quanto produzir para atender a demanda. Considerando que ela tem 50 caixas de cerveja como estoque inicial, defina o plano mestre de produção (PMP) para as próximas 6 semanas:</a:t>
            </a:r>
            <a:endParaRPr sz="2000" dirty="0"/>
          </a:p>
          <a:p>
            <a:pPr marL="189015" indent="-42024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3086"/>
            </a:pPr>
            <a:endParaRPr sz="2000" dirty="0"/>
          </a:p>
        </p:txBody>
      </p:sp>
      <p:graphicFrame>
        <p:nvGraphicFramePr>
          <p:cNvPr id="440" name="Google Shape;440;p38"/>
          <p:cNvGraphicFramePr/>
          <p:nvPr/>
        </p:nvGraphicFramePr>
        <p:xfrm>
          <a:off x="1043553" y="3941868"/>
          <a:ext cx="7080857" cy="19432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6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Semanas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1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2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3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4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5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6</a:t>
                      </a:r>
                      <a:endParaRPr sz="1400"/>
                    </a:p>
                  </a:txBody>
                  <a:tcPr marL="68593" marR="68593" marT="34296" marB="342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Demanda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30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30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30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50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20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20</a:t>
                      </a:r>
                      <a:endParaRPr sz="1400"/>
                    </a:p>
                  </a:txBody>
                  <a:tcPr marL="68593" marR="68593" marT="34296" marB="342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Disponível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20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PMP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0</a:t>
                      </a:r>
                      <a:endParaRPr sz="14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68593" marR="68593" marT="34296" marB="342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Estoque</a:t>
                      </a:r>
                      <a:endParaRPr sz="1400"/>
                    </a:p>
                  </a:txBody>
                  <a:tcPr marL="68593" marR="68593" marT="34296" marB="34296"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50</a:t>
                      </a:r>
                      <a:endParaRPr sz="1400"/>
                    </a:p>
                  </a:txBody>
                  <a:tcPr marL="68593" marR="68593" marT="34296" marB="34296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9AFB2C0-55E4-D311-D336-60F91A738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446" y="839755"/>
            <a:ext cx="7785722" cy="6494689"/>
          </a:xfrm>
        </p:spPr>
      </p:pic>
    </p:spTree>
    <p:extLst>
      <p:ext uri="{BB962C8B-B14F-4D97-AF65-F5344CB8AC3E}">
        <p14:creationId xmlns:p14="http://schemas.microsoft.com/office/powerpoint/2010/main" val="121163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Conceito</a:t>
            </a:r>
            <a:endParaRPr lang="pt-BR" sz="1654" b="1" dirty="0"/>
          </a:p>
          <a:p>
            <a:pPr algn="just"/>
            <a:r>
              <a:rPr lang="pt-BR" sz="1654" dirty="0"/>
              <a:t>O MRP é um sistema que ajuda as empresas a fazer cálculos de quantidades de materiais necessários, com auxílio de computadores.</a:t>
            </a:r>
          </a:p>
          <a:p>
            <a:pPr algn="just"/>
            <a:r>
              <a:rPr lang="pt-BR" sz="1654" dirty="0"/>
              <a:t>Para sua execução, ele verifica a estrutura de um produto, que detalhas os componentes e necessidades para formar o produto.</a:t>
            </a:r>
          </a:p>
          <a:p>
            <a:pPr algn="just"/>
            <a:r>
              <a:rPr lang="pt-BR" sz="1654" dirty="0"/>
              <a:t>Estrutura de um produto é denominada de  BOM (Bill of Materials)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37A4C7-7892-40DC-B167-8C2BB86C6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58" y="4899760"/>
            <a:ext cx="3456312" cy="202957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1CEFA5-1570-4F92-97F4-2C0BDE3BFC7D}"/>
              </a:ext>
            </a:extLst>
          </p:cNvPr>
          <p:cNvSpPr txBox="1"/>
          <p:nvPr/>
        </p:nvSpPr>
        <p:spPr>
          <a:xfrm>
            <a:off x="9326208" y="6436879"/>
            <a:ext cx="788999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Slack et al. (2010)</a:t>
            </a:r>
          </a:p>
        </p:txBody>
      </p:sp>
    </p:spTree>
    <p:extLst>
      <p:ext uri="{BB962C8B-B14F-4D97-AF65-F5344CB8AC3E}">
        <p14:creationId xmlns:p14="http://schemas.microsoft.com/office/powerpoint/2010/main" val="37215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Conceito</a:t>
            </a:r>
            <a:endParaRPr lang="pt-BR" sz="1654" b="1" dirty="0"/>
          </a:p>
          <a:p>
            <a:pPr algn="just"/>
            <a:r>
              <a:rPr lang="pt-BR" sz="1654" dirty="0"/>
              <a:t>O MRP é um sistema que ajuda as empresas a fazer cálculos de quantidades de materiais necessários, com auxílio de computadores.</a:t>
            </a:r>
          </a:p>
          <a:p>
            <a:pPr algn="just"/>
            <a:r>
              <a:rPr lang="pt-BR" sz="1654" dirty="0"/>
              <a:t>Para sua execução, ele verifica a estrutura de um produto, que detalhas os componentes e necessidades para formar o produto.</a:t>
            </a:r>
          </a:p>
          <a:p>
            <a:pPr algn="just"/>
            <a:r>
              <a:rPr lang="pt-BR" sz="1654" dirty="0"/>
              <a:t>Estrutura de um produto é denominada de  BOM (Bill of Materials)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37A4C7-7892-40DC-B167-8C2BB86C6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73" y="2207882"/>
            <a:ext cx="8473477" cy="497570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FC28388-7721-4941-847F-FE0310B96C1E}"/>
              </a:ext>
            </a:extLst>
          </p:cNvPr>
          <p:cNvSpPr txBox="1"/>
          <p:nvPr/>
        </p:nvSpPr>
        <p:spPr>
          <a:xfrm>
            <a:off x="9326208" y="6436879"/>
            <a:ext cx="788999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Slack et al. (2010)</a:t>
            </a:r>
          </a:p>
        </p:txBody>
      </p:sp>
    </p:spTree>
    <p:extLst>
      <p:ext uri="{BB962C8B-B14F-4D97-AF65-F5344CB8AC3E}">
        <p14:creationId xmlns:p14="http://schemas.microsoft.com/office/powerpoint/2010/main" val="101717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Estrutura de Produtos</a:t>
            </a:r>
            <a:endParaRPr lang="pt-BR" sz="1654" b="1" dirty="0"/>
          </a:p>
          <a:p>
            <a:pPr algn="just"/>
            <a:r>
              <a:rPr lang="pt-BR" sz="1654" dirty="0"/>
              <a:t>A BOM (Bill of Materials), detalhas todos os itens necessários e suas quantidades.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FFA7167-838F-4ADA-AEBB-86193EA15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" y="3383383"/>
            <a:ext cx="5109510" cy="17585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9D29C17-698B-4A41-B3E3-AD1F76AF9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04" y="5141900"/>
            <a:ext cx="5308079" cy="2417775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2DD69DC-C5D1-440B-A9AA-5E26B57B7E20}"/>
              </a:ext>
            </a:extLst>
          </p:cNvPr>
          <p:cNvSpPr/>
          <p:nvPr/>
        </p:nvSpPr>
        <p:spPr>
          <a:xfrm>
            <a:off x="4702604" y="6142483"/>
            <a:ext cx="5294010" cy="157511"/>
          </a:xfrm>
          <a:prstGeom prst="round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88" dirty="0"/>
          </a:p>
        </p:txBody>
      </p:sp>
    </p:spTree>
    <p:extLst>
      <p:ext uri="{BB962C8B-B14F-4D97-AF65-F5344CB8AC3E}">
        <p14:creationId xmlns:p14="http://schemas.microsoft.com/office/powerpoint/2010/main" val="23064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9143-7FD0-45F5-BD09-232692DE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E5773-AB17-44E3-A875-6DCED26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510758"/>
            <a:ext cx="9216000" cy="3598282"/>
          </a:xfrm>
        </p:spPr>
        <p:txBody>
          <a:bodyPr/>
          <a:lstStyle/>
          <a:p>
            <a:pPr algn="just"/>
            <a:r>
              <a:rPr lang="pt-BR" sz="1984" b="1" dirty="0"/>
              <a:t>Estrutura de Produtos</a:t>
            </a:r>
            <a:endParaRPr lang="pt-BR" sz="1654" b="1" dirty="0"/>
          </a:p>
          <a:p>
            <a:pPr algn="just"/>
            <a:r>
              <a:rPr lang="pt-BR" sz="1654" dirty="0"/>
              <a:t>BOM (Bill of Materials), detalhas todos os itens necessários e suas quantidades.</a:t>
            </a:r>
          </a:p>
          <a:p>
            <a:pPr algn="just"/>
            <a:r>
              <a:rPr lang="pt-BR" sz="1654" dirty="0"/>
              <a:t>A BOM pode apresentar níveis de estrutura do produto, correspondendo a suas montagens e submontagens. O nível 0 corresponde ao produto final.</a:t>
            </a:r>
          </a:p>
          <a:p>
            <a:pPr algn="just"/>
            <a:endParaRPr lang="pt-BR" sz="1654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E63E2F0-9A94-4933-9373-CE42D3E7A7CC}"/>
              </a:ext>
            </a:extLst>
          </p:cNvPr>
          <p:cNvGrpSpPr/>
          <p:nvPr/>
        </p:nvGrpSpPr>
        <p:grpSpPr>
          <a:xfrm>
            <a:off x="1584000" y="3880730"/>
            <a:ext cx="5311740" cy="2484091"/>
            <a:chOff x="1915767" y="3551024"/>
            <a:chExt cx="6424278" cy="300438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D590ECD4-5C1A-4104-8EC8-1E72E9E05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5087" y="3551024"/>
              <a:ext cx="5204958" cy="3004381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46637CC-37CB-4FAD-BCCE-19CAE829B10A}"/>
                </a:ext>
              </a:extLst>
            </p:cNvPr>
            <p:cNvSpPr txBox="1"/>
            <p:nvPr/>
          </p:nvSpPr>
          <p:spPr>
            <a:xfrm>
              <a:off x="1915767" y="3700751"/>
              <a:ext cx="1117719" cy="3886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88" dirty="0"/>
                <a:t>Nível 0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C275C85-F72A-4D6B-B534-2764A53CF7EB}"/>
                </a:ext>
              </a:extLst>
            </p:cNvPr>
            <p:cNvSpPr txBox="1"/>
            <p:nvPr/>
          </p:nvSpPr>
          <p:spPr>
            <a:xfrm>
              <a:off x="1915767" y="4788735"/>
              <a:ext cx="1117719" cy="3886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88" dirty="0"/>
                <a:t>Nível 1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0B328236-4B14-4DE4-BDF3-FF18D20F3C25}"/>
                </a:ext>
              </a:extLst>
            </p:cNvPr>
            <p:cNvSpPr txBox="1"/>
            <p:nvPr/>
          </p:nvSpPr>
          <p:spPr>
            <a:xfrm>
              <a:off x="1915767" y="6031397"/>
              <a:ext cx="1117719" cy="3886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88" dirty="0"/>
                <a:t>Nível 2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CF6AC79-2AD1-42B8-9373-03ED5EA8A49A}"/>
              </a:ext>
            </a:extLst>
          </p:cNvPr>
          <p:cNvSpPr txBox="1"/>
          <p:nvPr/>
        </p:nvSpPr>
        <p:spPr>
          <a:xfrm>
            <a:off x="9053175" y="6436879"/>
            <a:ext cx="1042273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1" dirty="0"/>
              <a:t>Martins e Laugeni (2005)</a:t>
            </a:r>
          </a:p>
        </p:txBody>
      </p:sp>
    </p:spTree>
    <p:extLst>
      <p:ext uri="{BB962C8B-B14F-4D97-AF65-F5344CB8AC3E}">
        <p14:creationId xmlns:p14="http://schemas.microsoft.com/office/powerpoint/2010/main" val="1147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4490</Words>
  <Application>Microsoft Office PowerPoint</Application>
  <PresentationFormat>Personalizar</PresentationFormat>
  <Paragraphs>1167</Paragraphs>
  <Slides>55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Padrão</vt:lpstr>
      <vt:lpstr>Administração da Produção </vt:lpstr>
      <vt:lpstr>O fluxo de informação e o PCP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</vt:lpstr>
      <vt:lpstr>MRP II</vt:lpstr>
      <vt:lpstr>ERP</vt:lpstr>
      <vt:lpstr>Apresentação do PowerPoint</vt:lpstr>
      <vt:lpstr>Considere a seguinte situação:</vt:lpstr>
      <vt:lpstr>Considere a seguinte situação:</vt:lpstr>
      <vt:lpstr>Considere a seguinte situação:</vt:lpstr>
      <vt:lpstr>Considere a seguinte situação:</vt:lpstr>
      <vt:lpstr>Considere a seguinte situação:</vt:lpstr>
      <vt:lpstr>Considere a seguinte situação:</vt:lpstr>
      <vt:lpstr>Considere a seguinte situação:</vt:lpstr>
      <vt:lpstr>Considere a seguinte situação:</vt:lpstr>
      <vt:lpstr>Considere a seguinte situação:</vt:lpstr>
      <vt:lpstr>Considere a seguinte situação:</vt:lpstr>
      <vt:lpstr>O fluxo de informação e o PCP</vt:lpstr>
      <vt:lpstr>Apresentação do PowerPoint</vt:lpstr>
      <vt:lpstr>PMP em serviços</vt:lpstr>
      <vt:lpstr>Plano Mestre de Produção</vt:lpstr>
      <vt:lpstr>Exemplo Resolvido 2</vt:lpstr>
      <vt:lpstr>Exemplo Resolvido 2</vt:lpstr>
      <vt:lpstr>Exemplo Resolvido 2</vt:lpstr>
      <vt:lpstr>Atividade de Fixação</vt:lpstr>
      <vt:lpstr>Atividade de Fixação</vt:lpstr>
      <vt:lpstr>Atividade de Fixação 2</vt:lpstr>
      <vt:lpstr>Atividade de Fixação 2</vt:lpstr>
      <vt:lpstr>AVALIAÇÃO DA AULA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Thaisa</dc:creator>
  <cp:lastModifiedBy>thaisa rodrigues</cp:lastModifiedBy>
  <cp:revision>91</cp:revision>
  <dcterms:created xsi:type="dcterms:W3CDTF">2017-07-04T15:55:48Z</dcterms:created>
  <dcterms:modified xsi:type="dcterms:W3CDTF">2025-06-26T19:57:32Z</dcterms:modified>
</cp:coreProperties>
</file>